
<file path=[Content_Types].xml><?xml version="1.0" encoding="utf-8"?>
<Types xmlns="http://schemas.openxmlformats.org/package/2006/content-types">
  <Default Extension="png" ContentType="image/png"/>
  <Default Extension="bin" ContentType="audio/unknown"/>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2.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3.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4.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25.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7.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9" r:id="rId3"/>
    <p:sldMasterId id="2147483714" r:id="rId4"/>
    <p:sldMasterId id="2147483729" r:id="rId5"/>
    <p:sldMasterId id="2147483741" r:id="rId6"/>
    <p:sldMasterId id="2147483753" r:id="rId7"/>
    <p:sldMasterId id="2147483765" r:id="rId8"/>
    <p:sldMasterId id="2147483777" r:id="rId9"/>
    <p:sldMasterId id="2147483789" r:id="rId10"/>
    <p:sldMasterId id="2147483801" r:id="rId11"/>
    <p:sldMasterId id="2147483813" r:id="rId12"/>
    <p:sldMasterId id="2147483825" r:id="rId13"/>
    <p:sldMasterId id="2147483837" r:id="rId14"/>
    <p:sldMasterId id="2147483849" r:id="rId15"/>
    <p:sldMasterId id="2147483861" r:id="rId16"/>
    <p:sldMasterId id="2147483873" r:id="rId17"/>
    <p:sldMasterId id="2147483885" r:id="rId18"/>
    <p:sldMasterId id="2147483900" r:id="rId19"/>
    <p:sldMasterId id="2147483915" r:id="rId20"/>
    <p:sldMasterId id="2147483930" r:id="rId21"/>
    <p:sldMasterId id="2147483945" r:id="rId22"/>
    <p:sldMasterId id="2147483960" r:id="rId23"/>
    <p:sldMasterId id="2147483973" r:id="rId24"/>
    <p:sldMasterId id="2147483986" r:id="rId25"/>
    <p:sldMasterId id="2147484016" r:id="rId26"/>
    <p:sldMasterId id="2147484028" r:id="rId27"/>
    <p:sldMasterId id="2147484041" r:id="rId28"/>
  </p:sldMasterIdLst>
  <p:notesMasterIdLst>
    <p:notesMasterId r:id="rId191"/>
  </p:notesMasterIdLst>
  <p:sldIdLst>
    <p:sldId id="637" r:id="rId29"/>
    <p:sldId id="654" r:id="rId30"/>
    <p:sldId id="664" r:id="rId31"/>
    <p:sldId id="665" r:id="rId32"/>
    <p:sldId id="666" r:id="rId33"/>
    <p:sldId id="667" r:id="rId34"/>
    <p:sldId id="707" r:id="rId35"/>
    <p:sldId id="683" r:id="rId36"/>
    <p:sldId id="684" r:id="rId37"/>
    <p:sldId id="685" r:id="rId38"/>
    <p:sldId id="686" r:id="rId39"/>
    <p:sldId id="687" r:id="rId40"/>
    <p:sldId id="688" r:id="rId41"/>
    <p:sldId id="690" r:id="rId42"/>
    <p:sldId id="691" r:id="rId43"/>
    <p:sldId id="670" r:id="rId44"/>
    <p:sldId id="671" r:id="rId45"/>
    <p:sldId id="672" r:id="rId46"/>
    <p:sldId id="673" r:id="rId47"/>
    <p:sldId id="674" r:id="rId48"/>
    <p:sldId id="675" r:id="rId49"/>
    <p:sldId id="676" r:id="rId50"/>
    <p:sldId id="677" r:id="rId51"/>
    <p:sldId id="678" r:id="rId52"/>
    <p:sldId id="680" r:id="rId53"/>
    <p:sldId id="681" r:id="rId54"/>
    <p:sldId id="713" r:id="rId55"/>
    <p:sldId id="714" r:id="rId56"/>
    <p:sldId id="715" r:id="rId57"/>
    <p:sldId id="716" r:id="rId58"/>
    <p:sldId id="717" r:id="rId59"/>
    <p:sldId id="822" r:id="rId60"/>
    <p:sldId id="823" r:id="rId61"/>
    <p:sldId id="824" r:id="rId62"/>
    <p:sldId id="825" r:id="rId63"/>
    <p:sldId id="826" r:id="rId64"/>
    <p:sldId id="827" r:id="rId65"/>
    <p:sldId id="828" r:id="rId66"/>
    <p:sldId id="718" r:id="rId67"/>
    <p:sldId id="719" r:id="rId68"/>
    <p:sldId id="720" r:id="rId69"/>
    <p:sldId id="721" r:id="rId70"/>
    <p:sldId id="813" r:id="rId71"/>
    <p:sldId id="818" r:id="rId72"/>
    <p:sldId id="814" r:id="rId73"/>
    <p:sldId id="815" r:id="rId74"/>
    <p:sldId id="816" r:id="rId75"/>
    <p:sldId id="817" r:id="rId76"/>
    <p:sldId id="819" r:id="rId77"/>
    <p:sldId id="820" r:id="rId78"/>
    <p:sldId id="821" r:id="rId79"/>
    <p:sldId id="704" r:id="rId80"/>
    <p:sldId id="872" r:id="rId81"/>
    <p:sldId id="651" r:id="rId82"/>
    <p:sldId id="722" r:id="rId83"/>
    <p:sldId id="787" r:id="rId84"/>
    <p:sldId id="780" r:id="rId85"/>
    <p:sldId id="781" r:id="rId86"/>
    <p:sldId id="782" r:id="rId87"/>
    <p:sldId id="783" r:id="rId88"/>
    <p:sldId id="784" r:id="rId89"/>
    <p:sldId id="785" r:id="rId90"/>
    <p:sldId id="786" r:id="rId91"/>
    <p:sldId id="696" r:id="rId92"/>
    <p:sldId id="697" r:id="rId93"/>
    <p:sldId id="724" r:id="rId94"/>
    <p:sldId id="725" r:id="rId95"/>
    <p:sldId id="726" r:id="rId96"/>
    <p:sldId id="830" r:id="rId97"/>
    <p:sldId id="831" r:id="rId98"/>
    <p:sldId id="832" r:id="rId99"/>
    <p:sldId id="833" r:id="rId100"/>
    <p:sldId id="834" r:id="rId101"/>
    <p:sldId id="835" r:id="rId102"/>
    <p:sldId id="836" r:id="rId103"/>
    <p:sldId id="837" r:id="rId104"/>
    <p:sldId id="838" r:id="rId105"/>
    <p:sldId id="839" r:id="rId106"/>
    <p:sldId id="727" r:id="rId107"/>
    <p:sldId id="728" r:id="rId108"/>
    <p:sldId id="729" r:id="rId109"/>
    <p:sldId id="730" r:id="rId110"/>
    <p:sldId id="731" r:id="rId111"/>
    <p:sldId id="732" r:id="rId112"/>
    <p:sldId id="733" r:id="rId113"/>
    <p:sldId id="735" r:id="rId114"/>
    <p:sldId id="736" r:id="rId115"/>
    <p:sldId id="737" r:id="rId116"/>
    <p:sldId id="738" r:id="rId117"/>
    <p:sldId id="768" r:id="rId118"/>
    <p:sldId id="769" r:id="rId119"/>
    <p:sldId id="796" r:id="rId120"/>
    <p:sldId id="770" r:id="rId121"/>
    <p:sldId id="775" r:id="rId122"/>
    <p:sldId id="777" r:id="rId123"/>
    <p:sldId id="744" r:id="rId124"/>
    <p:sldId id="745" r:id="rId125"/>
    <p:sldId id="746" r:id="rId126"/>
    <p:sldId id="778" r:id="rId127"/>
    <p:sldId id="873" r:id="rId128"/>
    <p:sldId id="747" r:id="rId129"/>
    <p:sldId id="748" r:id="rId130"/>
    <p:sldId id="749" r:id="rId131"/>
    <p:sldId id="750" r:id="rId132"/>
    <p:sldId id="753" r:id="rId133"/>
    <p:sldId id="754" r:id="rId134"/>
    <p:sldId id="755" r:id="rId135"/>
    <p:sldId id="756" r:id="rId136"/>
    <p:sldId id="840" r:id="rId137"/>
    <p:sldId id="841" r:id="rId138"/>
    <p:sldId id="842" r:id="rId139"/>
    <p:sldId id="843" r:id="rId140"/>
    <p:sldId id="844" r:id="rId141"/>
    <p:sldId id="845" r:id="rId142"/>
    <p:sldId id="846" r:id="rId143"/>
    <p:sldId id="847" r:id="rId144"/>
    <p:sldId id="313" r:id="rId145"/>
    <p:sldId id="763" r:id="rId146"/>
    <p:sldId id="766" r:id="rId147"/>
    <p:sldId id="767" r:id="rId148"/>
    <p:sldId id="854" r:id="rId149"/>
    <p:sldId id="803" r:id="rId150"/>
    <p:sldId id="804" r:id="rId151"/>
    <p:sldId id="805" r:id="rId152"/>
    <p:sldId id="806" r:id="rId153"/>
    <p:sldId id="799" r:id="rId154"/>
    <p:sldId id="409" r:id="rId155"/>
    <p:sldId id="800" r:id="rId156"/>
    <p:sldId id="859" r:id="rId157"/>
    <p:sldId id="801" r:id="rId158"/>
    <p:sldId id="802" r:id="rId159"/>
    <p:sldId id="860" r:id="rId160"/>
    <p:sldId id="861" r:id="rId161"/>
    <p:sldId id="420" r:id="rId162"/>
    <p:sldId id="419" r:id="rId163"/>
    <p:sldId id="855" r:id="rId164"/>
    <p:sldId id="874" r:id="rId165"/>
    <p:sldId id="418" r:id="rId166"/>
    <p:sldId id="417" r:id="rId167"/>
    <p:sldId id="414" r:id="rId168"/>
    <p:sldId id="412" r:id="rId169"/>
    <p:sldId id="807" r:id="rId170"/>
    <p:sldId id="525" r:id="rId171"/>
    <p:sldId id="808" r:id="rId172"/>
    <p:sldId id="529" r:id="rId173"/>
    <p:sldId id="539" r:id="rId174"/>
    <p:sldId id="856" r:id="rId175"/>
    <p:sldId id="857" r:id="rId176"/>
    <p:sldId id="862" r:id="rId177"/>
    <p:sldId id="875" r:id="rId178"/>
    <p:sldId id="876" r:id="rId179"/>
    <p:sldId id="863" r:id="rId180"/>
    <p:sldId id="864" r:id="rId181"/>
    <p:sldId id="865" r:id="rId182"/>
    <p:sldId id="866" r:id="rId183"/>
    <p:sldId id="867" r:id="rId184"/>
    <p:sldId id="868" r:id="rId185"/>
    <p:sldId id="869" r:id="rId186"/>
    <p:sldId id="870" r:id="rId187"/>
    <p:sldId id="871" r:id="rId188"/>
    <p:sldId id="810" r:id="rId189"/>
    <p:sldId id="812" r:id="rId190"/>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CC"/>
    <a:srgbClr val="43AE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5" autoAdjust="0"/>
    <p:restoredTop sz="94660" autoAdjust="0"/>
  </p:normalViewPr>
  <p:slideViewPr>
    <p:cSldViewPr>
      <p:cViewPr varScale="1">
        <p:scale>
          <a:sx n="115" d="100"/>
          <a:sy n="115" d="100"/>
        </p:scale>
        <p:origin x="1512" y="96"/>
      </p:cViewPr>
      <p:guideLst>
        <p:guide orient="horz" pos="2160"/>
        <p:guide pos="2880"/>
      </p:guideLst>
    </p:cSldViewPr>
  </p:slideViewPr>
  <p:outlineViewPr>
    <p:cViewPr>
      <p:scale>
        <a:sx n="33" d="100"/>
        <a:sy n="33" d="100"/>
      </p:scale>
      <p:origin x="0" y="7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9.xml"/><Relationship Id="rId21" Type="http://schemas.openxmlformats.org/officeDocument/2006/relationships/slideMaster" Target="slideMasters/slideMaster21.xml"/><Relationship Id="rId42" Type="http://schemas.openxmlformats.org/officeDocument/2006/relationships/slide" Target="slides/slide14.xml"/><Relationship Id="rId63" Type="http://schemas.openxmlformats.org/officeDocument/2006/relationships/slide" Target="slides/slide35.xml"/><Relationship Id="rId84" Type="http://schemas.openxmlformats.org/officeDocument/2006/relationships/slide" Target="slides/slide56.xml"/><Relationship Id="rId138" Type="http://schemas.openxmlformats.org/officeDocument/2006/relationships/slide" Target="slides/slide110.xml"/><Relationship Id="rId159" Type="http://schemas.openxmlformats.org/officeDocument/2006/relationships/slide" Target="slides/slide131.xml"/><Relationship Id="rId170" Type="http://schemas.openxmlformats.org/officeDocument/2006/relationships/slide" Target="slides/slide142.xml"/><Relationship Id="rId191" Type="http://schemas.openxmlformats.org/officeDocument/2006/relationships/notesMaster" Target="notesMasters/notesMaster1.xml"/><Relationship Id="rId107" Type="http://schemas.openxmlformats.org/officeDocument/2006/relationships/slide" Target="slides/slide79.xml"/><Relationship Id="rId11" Type="http://schemas.openxmlformats.org/officeDocument/2006/relationships/slideMaster" Target="slideMasters/slideMaster11.xml"/><Relationship Id="rId32" Type="http://schemas.openxmlformats.org/officeDocument/2006/relationships/slide" Target="slides/slide4.xml"/><Relationship Id="rId53" Type="http://schemas.openxmlformats.org/officeDocument/2006/relationships/slide" Target="slides/slide25.xml"/><Relationship Id="rId74" Type="http://schemas.openxmlformats.org/officeDocument/2006/relationships/slide" Target="slides/slide46.xml"/><Relationship Id="rId128" Type="http://schemas.openxmlformats.org/officeDocument/2006/relationships/slide" Target="slides/slide100.xml"/><Relationship Id="rId149" Type="http://schemas.openxmlformats.org/officeDocument/2006/relationships/slide" Target="slides/slide121.xml"/><Relationship Id="rId5" Type="http://schemas.openxmlformats.org/officeDocument/2006/relationships/slideMaster" Target="slideMasters/slideMaster5.xml"/><Relationship Id="rId95" Type="http://schemas.openxmlformats.org/officeDocument/2006/relationships/slide" Target="slides/slide67.xml"/><Relationship Id="rId160" Type="http://schemas.openxmlformats.org/officeDocument/2006/relationships/slide" Target="slides/slide132.xml"/><Relationship Id="rId181" Type="http://schemas.openxmlformats.org/officeDocument/2006/relationships/slide" Target="slides/slide153.xml"/><Relationship Id="rId22" Type="http://schemas.openxmlformats.org/officeDocument/2006/relationships/slideMaster" Target="slideMasters/slideMaster22.xml"/><Relationship Id="rId43" Type="http://schemas.openxmlformats.org/officeDocument/2006/relationships/slide" Target="slides/slide15.xml"/><Relationship Id="rId64" Type="http://schemas.openxmlformats.org/officeDocument/2006/relationships/slide" Target="slides/slide36.xml"/><Relationship Id="rId118" Type="http://schemas.openxmlformats.org/officeDocument/2006/relationships/slide" Target="slides/slide90.xml"/><Relationship Id="rId139" Type="http://schemas.openxmlformats.org/officeDocument/2006/relationships/slide" Target="slides/slide111.xml"/><Relationship Id="rId85" Type="http://schemas.openxmlformats.org/officeDocument/2006/relationships/slide" Target="slides/slide57.xml"/><Relationship Id="rId150" Type="http://schemas.openxmlformats.org/officeDocument/2006/relationships/slide" Target="slides/slide122.xml"/><Relationship Id="rId171" Type="http://schemas.openxmlformats.org/officeDocument/2006/relationships/slide" Target="slides/slide143.xml"/><Relationship Id="rId192" Type="http://schemas.openxmlformats.org/officeDocument/2006/relationships/presProps" Target="presProps.xml"/><Relationship Id="rId12" Type="http://schemas.openxmlformats.org/officeDocument/2006/relationships/slideMaster" Target="slideMasters/slideMaster12.xml"/><Relationship Id="rId33" Type="http://schemas.openxmlformats.org/officeDocument/2006/relationships/slide" Target="slides/slide5.xml"/><Relationship Id="rId108" Type="http://schemas.openxmlformats.org/officeDocument/2006/relationships/slide" Target="slides/slide80.xml"/><Relationship Id="rId129" Type="http://schemas.openxmlformats.org/officeDocument/2006/relationships/slide" Target="slides/slide101.xml"/><Relationship Id="rId54" Type="http://schemas.openxmlformats.org/officeDocument/2006/relationships/slide" Target="slides/slide26.xml"/><Relationship Id="rId75" Type="http://schemas.openxmlformats.org/officeDocument/2006/relationships/slide" Target="slides/slide47.xml"/><Relationship Id="rId96" Type="http://schemas.openxmlformats.org/officeDocument/2006/relationships/slide" Target="slides/slide68.xml"/><Relationship Id="rId140" Type="http://schemas.openxmlformats.org/officeDocument/2006/relationships/slide" Target="slides/slide112.xml"/><Relationship Id="rId161" Type="http://schemas.openxmlformats.org/officeDocument/2006/relationships/slide" Target="slides/slide133.xml"/><Relationship Id="rId182" Type="http://schemas.openxmlformats.org/officeDocument/2006/relationships/slide" Target="slides/slide154.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91.xml"/><Relationship Id="rId44" Type="http://schemas.openxmlformats.org/officeDocument/2006/relationships/slide" Target="slides/slide16.xml"/><Relationship Id="rId65" Type="http://schemas.openxmlformats.org/officeDocument/2006/relationships/slide" Target="slides/slide37.xml"/><Relationship Id="rId86" Type="http://schemas.openxmlformats.org/officeDocument/2006/relationships/slide" Target="slides/slide58.xml"/><Relationship Id="rId130" Type="http://schemas.openxmlformats.org/officeDocument/2006/relationships/slide" Target="slides/slide102.xml"/><Relationship Id="rId151" Type="http://schemas.openxmlformats.org/officeDocument/2006/relationships/slide" Target="slides/slide123.xml"/><Relationship Id="rId172" Type="http://schemas.openxmlformats.org/officeDocument/2006/relationships/slide" Target="slides/slide144.xml"/><Relationship Id="rId193" Type="http://schemas.openxmlformats.org/officeDocument/2006/relationships/viewProps" Target="viewProps.xml"/><Relationship Id="rId13" Type="http://schemas.openxmlformats.org/officeDocument/2006/relationships/slideMaster" Target="slideMasters/slideMaster13.xml"/><Relationship Id="rId109" Type="http://schemas.openxmlformats.org/officeDocument/2006/relationships/slide" Target="slides/slide8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6" Type="http://schemas.openxmlformats.org/officeDocument/2006/relationships/slide" Target="slides/slide48.xml"/><Relationship Id="rId97" Type="http://schemas.openxmlformats.org/officeDocument/2006/relationships/slide" Target="slides/slide69.xml"/><Relationship Id="rId104" Type="http://schemas.openxmlformats.org/officeDocument/2006/relationships/slide" Target="slides/slide76.xml"/><Relationship Id="rId120" Type="http://schemas.openxmlformats.org/officeDocument/2006/relationships/slide" Target="slides/slide92.xml"/><Relationship Id="rId125" Type="http://schemas.openxmlformats.org/officeDocument/2006/relationships/slide" Target="slides/slide97.xml"/><Relationship Id="rId141" Type="http://schemas.openxmlformats.org/officeDocument/2006/relationships/slide" Target="slides/slide113.xml"/><Relationship Id="rId146" Type="http://schemas.openxmlformats.org/officeDocument/2006/relationships/slide" Target="slides/slide118.xml"/><Relationship Id="rId167" Type="http://schemas.openxmlformats.org/officeDocument/2006/relationships/slide" Target="slides/slide139.xml"/><Relationship Id="rId188" Type="http://schemas.openxmlformats.org/officeDocument/2006/relationships/slide" Target="slides/slide160.xml"/><Relationship Id="rId7" Type="http://schemas.openxmlformats.org/officeDocument/2006/relationships/slideMaster" Target="slideMasters/slideMaster7.xml"/><Relationship Id="rId71" Type="http://schemas.openxmlformats.org/officeDocument/2006/relationships/slide" Target="slides/slide43.xml"/><Relationship Id="rId92" Type="http://schemas.openxmlformats.org/officeDocument/2006/relationships/slide" Target="slides/slide64.xml"/><Relationship Id="rId162" Type="http://schemas.openxmlformats.org/officeDocument/2006/relationships/slide" Target="slides/slide134.xml"/><Relationship Id="rId183"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1.xml"/><Relationship Id="rId24" Type="http://schemas.openxmlformats.org/officeDocument/2006/relationships/slideMaster" Target="slideMasters/slideMaster24.xml"/><Relationship Id="rId40" Type="http://schemas.openxmlformats.org/officeDocument/2006/relationships/slide" Target="slides/slide12.xml"/><Relationship Id="rId45" Type="http://schemas.openxmlformats.org/officeDocument/2006/relationships/slide" Target="slides/slide17.xml"/><Relationship Id="rId66" Type="http://schemas.openxmlformats.org/officeDocument/2006/relationships/slide" Target="slides/slide38.xml"/><Relationship Id="rId87" Type="http://schemas.openxmlformats.org/officeDocument/2006/relationships/slide" Target="slides/slide59.xml"/><Relationship Id="rId110" Type="http://schemas.openxmlformats.org/officeDocument/2006/relationships/slide" Target="slides/slide82.xml"/><Relationship Id="rId115" Type="http://schemas.openxmlformats.org/officeDocument/2006/relationships/slide" Target="slides/slide87.xml"/><Relationship Id="rId131" Type="http://schemas.openxmlformats.org/officeDocument/2006/relationships/slide" Target="slides/slide103.xml"/><Relationship Id="rId136" Type="http://schemas.openxmlformats.org/officeDocument/2006/relationships/slide" Target="slides/slide108.xml"/><Relationship Id="rId157" Type="http://schemas.openxmlformats.org/officeDocument/2006/relationships/slide" Target="slides/slide129.xml"/><Relationship Id="rId178" Type="http://schemas.openxmlformats.org/officeDocument/2006/relationships/slide" Target="slides/slide150.xml"/><Relationship Id="rId61" Type="http://schemas.openxmlformats.org/officeDocument/2006/relationships/slide" Target="slides/slide33.xml"/><Relationship Id="rId82" Type="http://schemas.openxmlformats.org/officeDocument/2006/relationships/slide" Target="slides/slide54.xml"/><Relationship Id="rId152" Type="http://schemas.openxmlformats.org/officeDocument/2006/relationships/slide" Target="slides/slide124.xml"/><Relationship Id="rId173" Type="http://schemas.openxmlformats.org/officeDocument/2006/relationships/slide" Target="slides/slide145.xml"/><Relationship Id="rId194"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2.xml"/><Relationship Id="rId35" Type="http://schemas.openxmlformats.org/officeDocument/2006/relationships/slide" Target="slides/slide7.xml"/><Relationship Id="rId56" Type="http://schemas.openxmlformats.org/officeDocument/2006/relationships/slide" Target="slides/slide28.xml"/><Relationship Id="rId77" Type="http://schemas.openxmlformats.org/officeDocument/2006/relationships/slide" Target="slides/slide49.xml"/><Relationship Id="rId100" Type="http://schemas.openxmlformats.org/officeDocument/2006/relationships/slide" Target="slides/slide72.xml"/><Relationship Id="rId105" Type="http://schemas.openxmlformats.org/officeDocument/2006/relationships/slide" Target="slides/slide77.xml"/><Relationship Id="rId126" Type="http://schemas.openxmlformats.org/officeDocument/2006/relationships/slide" Target="slides/slide98.xml"/><Relationship Id="rId147" Type="http://schemas.openxmlformats.org/officeDocument/2006/relationships/slide" Target="slides/slide119.xml"/><Relationship Id="rId168" Type="http://schemas.openxmlformats.org/officeDocument/2006/relationships/slide" Target="slides/slide140.xml"/><Relationship Id="rId8" Type="http://schemas.openxmlformats.org/officeDocument/2006/relationships/slideMaster" Target="slideMasters/slideMaster8.xml"/><Relationship Id="rId51" Type="http://schemas.openxmlformats.org/officeDocument/2006/relationships/slide" Target="slides/slide23.xml"/><Relationship Id="rId72" Type="http://schemas.openxmlformats.org/officeDocument/2006/relationships/slide" Target="slides/slide44.xml"/><Relationship Id="rId93" Type="http://schemas.openxmlformats.org/officeDocument/2006/relationships/slide" Target="slides/slide65.xml"/><Relationship Id="rId98" Type="http://schemas.openxmlformats.org/officeDocument/2006/relationships/slide" Target="slides/slide70.xml"/><Relationship Id="rId121" Type="http://schemas.openxmlformats.org/officeDocument/2006/relationships/slide" Target="slides/slide93.xml"/><Relationship Id="rId142" Type="http://schemas.openxmlformats.org/officeDocument/2006/relationships/slide" Target="slides/slide114.xml"/><Relationship Id="rId163" Type="http://schemas.openxmlformats.org/officeDocument/2006/relationships/slide" Target="slides/slide135.xml"/><Relationship Id="rId184" Type="http://schemas.openxmlformats.org/officeDocument/2006/relationships/slide" Target="slides/slide156.xml"/><Relationship Id="rId189" Type="http://schemas.openxmlformats.org/officeDocument/2006/relationships/slide" Target="slides/slide16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8.xml"/><Relationship Id="rId67" Type="http://schemas.openxmlformats.org/officeDocument/2006/relationships/slide" Target="slides/slide39.xml"/><Relationship Id="rId116" Type="http://schemas.openxmlformats.org/officeDocument/2006/relationships/slide" Target="slides/slide88.xml"/><Relationship Id="rId137" Type="http://schemas.openxmlformats.org/officeDocument/2006/relationships/slide" Target="slides/slide109.xml"/><Relationship Id="rId158" Type="http://schemas.openxmlformats.org/officeDocument/2006/relationships/slide" Target="slides/slide130.xml"/><Relationship Id="rId20" Type="http://schemas.openxmlformats.org/officeDocument/2006/relationships/slideMaster" Target="slideMasters/slideMaster20.xml"/><Relationship Id="rId41" Type="http://schemas.openxmlformats.org/officeDocument/2006/relationships/slide" Target="slides/slide13.xml"/><Relationship Id="rId62" Type="http://schemas.openxmlformats.org/officeDocument/2006/relationships/slide" Target="slides/slide34.xml"/><Relationship Id="rId83" Type="http://schemas.openxmlformats.org/officeDocument/2006/relationships/slide" Target="slides/slide55.xml"/><Relationship Id="rId88" Type="http://schemas.openxmlformats.org/officeDocument/2006/relationships/slide" Target="slides/slide60.xml"/><Relationship Id="rId111" Type="http://schemas.openxmlformats.org/officeDocument/2006/relationships/slide" Target="slides/slide83.xml"/><Relationship Id="rId132" Type="http://schemas.openxmlformats.org/officeDocument/2006/relationships/slide" Target="slides/slide104.xml"/><Relationship Id="rId153" Type="http://schemas.openxmlformats.org/officeDocument/2006/relationships/slide" Target="slides/slide125.xml"/><Relationship Id="rId174" Type="http://schemas.openxmlformats.org/officeDocument/2006/relationships/slide" Target="slides/slide146.xml"/><Relationship Id="rId179" Type="http://schemas.openxmlformats.org/officeDocument/2006/relationships/slide" Target="slides/slide151.xml"/><Relationship Id="rId195" Type="http://schemas.openxmlformats.org/officeDocument/2006/relationships/tableStyles" Target="tableStyles.xml"/><Relationship Id="rId190" Type="http://schemas.openxmlformats.org/officeDocument/2006/relationships/slide" Target="slides/slide162.xml"/><Relationship Id="rId15" Type="http://schemas.openxmlformats.org/officeDocument/2006/relationships/slideMaster" Target="slideMasters/slideMaster15.xml"/><Relationship Id="rId36" Type="http://schemas.openxmlformats.org/officeDocument/2006/relationships/slide" Target="slides/slide8.xml"/><Relationship Id="rId57" Type="http://schemas.openxmlformats.org/officeDocument/2006/relationships/slide" Target="slides/slide29.xml"/><Relationship Id="rId106" Type="http://schemas.openxmlformats.org/officeDocument/2006/relationships/slide" Target="slides/slide78.xml"/><Relationship Id="rId127" Type="http://schemas.openxmlformats.org/officeDocument/2006/relationships/slide" Target="slides/slide99.xml"/><Relationship Id="rId10" Type="http://schemas.openxmlformats.org/officeDocument/2006/relationships/slideMaster" Target="slideMasters/slideMaster10.xml"/><Relationship Id="rId31" Type="http://schemas.openxmlformats.org/officeDocument/2006/relationships/slide" Target="slides/slide3.xml"/><Relationship Id="rId52" Type="http://schemas.openxmlformats.org/officeDocument/2006/relationships/slide" Target="slides/slide24.xml"/><Relationship Id="rId73" Type="http://schemas.openxmlformats.org/officeDocument/2006/relationships/slide" Target="slides/slide45.xml"/><Relationship Id="rId78" Type="http://schemas.openxmlformats.org/officeDocument/2006/relationships/slide" Target="slides/slide50.xml"/><Relationship Id="rId94" Type="http://schemas.openxmlformats.org/officeDocument/2006/relationships/slide" Target="slides/slide66.xml"/><Relationship Id="rId99" Type="http://schemas.openxmlformats.org/officeDocument/2006/relationships/slide" Target="slides/slide71.xml"/><Relationship Id="rId101" Type="http://schemas.openxmlformats.org/officeDocument/2006/relationships/slide" Target="slides/slide73.xml"/><Relationship Id="rId122" Type="http://schemas.openxmlformats.org/officeDocument/2006/relationships/slide" Target="slides/slide94.xml"/><Relationship Id="rId143" Type="http://schemas.openxmlformats.org/officeDocument/2006/relationships/slide" Target="slides/slide115.xml"/><Relationship Id="rId148" Type="http://schemas.openxmlformats.org/officeDocument/2006/relationships/slide" Target="slides/slide120.xml"/><Relationship Id="rId164" Type="http://schemas.openxmlformats.org/officeDocument/2006/relationships/slide" Target="slides/slide136.xml"/><Relationship Id="rId169" Type="http://schemas.openxmlformats.org/officeDocument/2006/relationships/slide" Target="slides/slide141.xml"/><Relationship Id="rId185" Type="http://schemas.openxmlformats.org/officeDocument/2006/relationships/slide" Target="slides/slide15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2.xml"/><Relationship Id="rId26" Type="http://schemas.openxmlformats.org/officeDocument/2006/relationships/slideMaster" Target="slideMasters/slideMaster26.xml"/><Relationship Id="rId47" Type="http://schemas.openxmlformats.org/officeDocument/2006/relationships/slide" Target="slides/slide19.xml"/><Relationship Id="rId68" Type="http://schemas.openxmlformats.org/officeDocument/2006/relationships/slide" Target="slides/slide40.xml"/><Relationship Id="rId89" Type="http://schemas.openxmlformats.org/officeDocument/2006/relationships/slide" Target="slides/slide61.xml"/><Relationship Id="rId112" Type="http://schemas.openxmlformats.org/officeDocument/2006/relationships/slide" Target="slides/slide84.xml"/><Relationship Id="rId133" Type="http://schemas.openxmlformats.org/officeDocument/2006/relationships/slide" Target="slides/slide105.xml"/><Relationship Id="rId154" Type="http://schemas.openxmlformats.org/officeDocument/2006/relationships/slide" Target="slides/slide126.xml"/><Relationship Id="rId175" Type="http://schemas.openxmlformats.org/officeDocument/2006/relationships/slide" Target="slides/slide147.xml"/><Relationship Id="rId16" Type="http://schemas.openxmlformats.org/officeDocument/2006/relationships/slideMaster" Target="slideMasters/slideMaster16.xml"/><Relationship Id="rId37" Type="http://schemas.openxmlformats.org/officeDocument/2006/relationships/slide" Target="slides/slide9.xml"/><Relationship Id="rId58" Type="http://schemas.openxmlformats.org/officeDocument/2006/relationships/slide" Target="slides/slide30.xml"/><Relationship Id="rId79" Type="http://schemas.openxmlformats.org/officeDocument/2006/relationships/slide" Target="slides/slide51.xml"/><Relationship Id="rId102" Type="http://schemas.openxmlformats.org/officeDocument/2006/relationships/slide" Target="slides/slide74.xml"/><Relationship Id="rId123" Type="http://schemas.openxmlformats.org/officeDocument/2006/relationships/slide" Target="slides/slide95.xml"/><Relationship Id="rId144" Type="http://schemas.openxmlformats.org/officeDocument/2006/relationships/slide" Target="slides/slide116.xml"/><Relationship Id="rId90" Type="http://schemas.openxmlformats.org/officeDocument/2006/relationships/slide" Target="slides/slide62.xml"/><Relationship Id="rId165" Type="http://schemas.openxmlformats.org/officeDocument/2006/relationships/slide" Target="slides/slide137.xml"/><Relationship Id="rId186" Type="http://schemas.openxmlformats.org/officeDocument/2006/relationships/slide" Target="slides/slide158.xml"/><Relationship Id="rId27" Type="http://schemas.openxmlformats.org/officeDocument/2006/relationships/slideMaster" Target="slideMasters/slideMaster27.xml"/><Relationship Id="rId48" Type="http://schemas.openxmlformats.org/officeDocument/2006/relationships/slide" Target="slides/slide20.xml"/><Relationship Id="rId69" Type="http://schemas.openxmlformats.org/officeDocument/2006/relationships/slide" Target="slides/slide41.xml"/><Relationship Id="rId113" Type="http://schemas.openxmlformats.org/officeDocument/2006/relationships/slide" Target="slides/slide85.xml"/><Relationship Id="rId134" Type="http://schemas.openxmlformats.org/officeDocument/2006/relationships/slide" Target="slides/slide106.xml"/><Relationship Id="rId80" Type="http://schemas.openxmlformats.org/officeDocument/2006/relationships/slide" Target="slides/slide52.xml"/><Relationship Id="rId155" Type="http://schemas.openxmlformats.org/officeDocument/2006/relationships/slide" Target="slides/slide127.xml"/><Relationship Id="rId176" Type="http://schemas.openxmlformats.org/officeDocument/2006/relationships/slide" Target="slides/slide148.xml"/><Relationship Id="rId17" Type="http://schemas.openxmlformats.org/officeDocument/2006/relationships/slideMaster" Target="slideMasters/slideMaster17.xml"/><Relationship Id="rId38" Type="http://schemas.openxmlformats.org/officeDocument/2006/relationships/slide" Target="slides/slide10.xml"/><Relationship Id="rId59" Type="http://schemas.openxmlformats.org/officeDocument/2006/relationships/slide" Target="slides/slide31.xml"/><Relationship Id="rId103" Type="http://schemas.openxmlformats.org/officeDocument/2006/relationships/slide" Target="slides/slide75.xml"/><Relationship Id="rId124" Type="http://schemas.openxmlformats.org/officeDocument/2006/relationships/slide" Target="slides/slide96.xml"/><Relationship Id="rId70" Type="http://schemas.openxmlformats.org/officeDocument/2006/relationships/slide" Target="slides/slide42.xml"/><Relationship Id="rId91" Type="http://schemas.openxmlformats.org/officeDocument/2006/relationships/slide" Target="slides/slide63.xml"/><Relationship Id="rId145" Type="http://schemas.openxmlformats.org/officeDocument/2006/relationships/slide" Target="slides/slide117.xml"/><Relationship Id="rId166" Type="http://schemas.openxmlformats.org/officeDocument/2006/relationships/slide" Target="slides/slide138.xml"/><Relationship Id="rId187" Type="http://schemas.openxmlformats.org/officeDocument/2006/relationships/slide" Target="slides/slide159.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 Target="slides/slide21.xml"/><Relationship Id="rId114" Type="http://schemas.openxmlformats.org/officeDocument/2006/relationships/slide" Target="slides/slide86.xml"/><Relationship Id="rId60" Type="http://schemas.openxmlformats.org/officeDocument/2006/relationships/slide" Target="slides/slide32.xml"/><Relationship Id="rId81" Type="http://schemas.openxmlformats.org/officeDocument/2006/relationships/slide" Target="slides/slide53.xml"/><Relationship Id="rId135" Type="http://schemas.openxmlformats.org/officeDocument/2006/relationships/slide" Target="slides/slide107.xml"/><Relationship Id="rId156" Type="http://schemas.openxmlformats.org/officeDocument/2006/relationships/slide" Target="slides/slide128.xml"/><Relationship Id="rId177" Type="http://schemas.openxmlformats.org/officeDocument/2006/relationships/slide" Target="slides/slide149.xml"/><Relationship Id="rId18" Type="http://schemas.openxmlformats.org/officeDocument/2006/relationships/slideMaster" Target="slideMasters/slideMaster18.xml"/><Relationship Id="rId39" Type="http://schemas.openxmlformats.org/officeDocument/2006/relationships/slide" Target="slides/slide11.xml"/></Relationships>
</file>

<file path=ppt/_rels/viewProps.xml.rels><?xml version="1.0" encoding="UTF-8" standalone="yes"?>
<Relationships xmlns="http://schemas.openxmlformats.org/package/2006/relationships"><Relationship Id="rId8" Type="http://schemas.openxmlformats.org/officeDocument/2006/relationships/slide" Target="slides/slide23.xml"/><Relationship Id="rId3" Type="http://schemas.openxmlformats.org/officeDocument/2006/relationships/slide" Target="slides/slide18.xml"/><Relationship Id="rId7" Type="http://schemas.openxmlformats.org/officeDocument/2006/relationships/slide" Target="slides/slide22.xml"/><Relationship Id="rId2" Type="http://schemas.openxmlformats.org/officeDocument/2006/relationships/slide" Target="slides/slide16.xml"/><Relationship Id="rId1" Type="http://schemas.openxmlformats.org/officeDocument/2006/relationships/slide" Target="slides/slide6.xml"/><Relationship Id="rId6" Type="http://schemas.openxmlformats.org/officeDocument/2006/relationships/slide" Target="slides/slide21.xml"/><Relationship Id="rId11" Type="http://schemas.openxmlformats.org/officeDocument/2006/relationships/slide" Target="slides/slide26.xml"/><Relationship Id="rId5" Type="http://schemas.openxmlformats.org/officeDocument/2006/relationships/slide" Target="slides/slide20.xml"/><Relationship Id="rId10" Type="http://schemas.openxmlformats.org/officeDocument/2006/relationships/slide" Target="slides/slide25.xml"/><Relationship Id="rId4" Type="http://schemas.openxmlformats.org/officeDocument/2006/relationships/slide" Target="slides/slide19.xml"/><Relationship Id="rId9"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image" Target="../media/image6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1ABE5A-0806-4867-B1D4-166A6E26277D}" type="datetimeFigureOut">
              <a:rPr lang="zh-CN" altLang="en-US" smtClean="0"/>
              <a:t>2025/5/12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5A7291-47DE-4DD7-9DD1-E66CC9D1D0F7}" type="slidenum">
              <a:rPr lang="zh-CN" altLang="en-US" smtClean="0"/>
              <a:t>‹#›</a:t>
            </a:fld>
            <a:endParaRPr lang="zh-CN" altLang="en-US"/>
          </a:p>
        </p:txBody>
      </p:sp>
    </p:spTree>
    <p:extLst>
      <p:ext uri="{BB962C8B-B14F-4D97-AF65-F5344CB8AC3E}">
        <p14:creationId xmlns:p14="http://schemas.microsoft.com/office/powerpoint/2010/main" val="206747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宋体" pitchFamily="2" charset="-122"/>
              <a:ea typeface="宋体" pitchFamily="2" charset="-122"/>
            </a:endParaRPr>
          </a:p>
        </p:txBody>
      </p:sp>
      <p:sp>
        <p:nvSpPr>
          <p:cNvPr id="96260" name="页眉占位符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58" eaLnBrk="0" hangingPunct="0">
              <a:defRPr>
                <a:solidFill>
                  <a:schemeClr val="tx1"/>
                </a:solidFill>
                <a:latin typeface="Arial" pitchFamily="34" charset="0"/>
                <a:ea typeface="宋体" pitchFamily="2" charset="-122"/>
              </a:defRPr>
            </a:lvl1pPr>
            <a:lvl2pPr marL="685817" indent="-263776" defTabSz="912958" eaLnBrk="0" hangingPunct="0">
              <a:defRPr>
                <a:solidFill>
                  <a:schemeClr val="tx1"/>
                </a:solidFill>
                <a:latin typeface="Arial" pitchFamily="34" charset="0"/>
                <a:ea typeface="宋体" pitchFamily="2" charset="-122"/>
              </a:defRPr>
            </a:lvl2pPr>
            <a:lvl3pPr marL="1055103" indent="-211021" defTabSz="912958" eaLnBrk="0" hangingPunct="0">
              <a:defRPr>
                <a:solidFill>
                  <a:schemeClr val="tx1"/>
                </a:solidFill>
                <a:latin typeface="Arial" pitchFamily="34" charset="0"/>
                <a:ea typeface="宋体" pitchFamily="2" charset="-122"/>
              </a:defRPr>
            </a:lvl3pPr>
            <a:lvl4pPr marL="1477145" indent="-211021" defTabSz="912958" eaLnBrk="0" hangingPunct="0">
              <a:defRPr>
                <a:solidFill>
                  <a:schemeClr val="tx1"/>
                </a:solidFill>
                <a:latin typeface="Arial" pitchFamily="34" charset="0"/>
                <a:ea typeface="宋体" pitchFamily="2" charset="-122"/>
              </a:defRPr>
            </a:lvl4pPr>
            <a:lvl5pPr marL="1899186" indent="-211021" defTabSz="912958" eaLnBrk="0" hangingPunct="0">
              <a:defRPr>
                <a:solidFill>
                  <a:schemeClr val="tx1"/>
                </a:solidFill>
                <a:latin typeface="Arial" pitchFamily="34" charset="0"/>
                <a:ea typeface="宋体" pitchFamily="2" charset="-122"/>
              </a:defRPr>
            </a:lvl5pPr>
            <a:lvl6pPr marL="2321227" indent="-211021" defTabSz="912958"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defTabSz="912958"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defTabSz="912958"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defTabSz="91295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solidFill>
                  <a:prstClr val="black"/>
                </a:solidFill>
                <a:latin typeface="Tahoma" pitchFamily="34" charset="0"/>
              </a:rPr>
              <a:t>*</a:t>
            </a:r>
          </a:p>
        </p:txBody>
      </p:sp>
      <p:sp>
        <p:nvSpPr>
          <p:cNvPr id="96261"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58" eaLnBrk="0" hangingPunct="0">
              <a:defRPr>
                <a:solidFill>
                  <a:schemeClr val="tx1"/>
                </a:solidFill>
                <a:latin typeface="Arial" pitchFamily="34" charset="0"/>
                <a:ea typeface="宋体" pitchFamily="2" charset="-122"/>
              </a:defRPr>
            </a:lvl1pPr>
            <a:lvl2pPr marL="685817" indent="-263776" defTabSz="912958" eaLnBrk="0" hangingPunct="0">
              <a:defRPr>
                <a:solidFill>
                  <a:schemeClr val="tx1"/>
                </a:solidFill>
                <a:latin typeface="Arial" pitchFamily="34" charset="0"/>
                <a:ea typeface="宋体" pitchFamily="2" charset="-122"/>
              </a:defRPr>
            </a:lvl2pPr>
            <a:lvl3pPr marL="1055103" indent="-211021" defTabSz="912958" eaLnBrk="0" hangingPunct="0">
              <a:defRPr>
                <a:solidFill>
                  <a:schemeClr val="tx1"/>
                </a:solidFill>
                <a:latin typeface="Arial" pitchFamily="34" charset="0"/>
                <a:ea typeface="宋体" pitchFamily="2" charset="-122"/>
              </a:defRPr>
            </a:lvl3pPr>
            <a:lvl4pPr marL="1477145" indent="-211021" defTabSz="912958" eaLnBrk="0" hangingPunct="0">
              <a:defRPr>
                <a:solidFill>
                  <a:schemeClr val="tx1"/>
                </a:solidFill>
                <a:latin typeface="Arial" pitchFamily="34" charset="0"/>
                <a:ea typeface="宋体" pitchFamily="2" charset="-122"/>
              </a:defRPr>
            </a:lvl4pPr>
            <a:lvl5pPr marL="1899186" indent="-211021" defTabSz="912958" eaLnBrk="0" hangingPunct="0">
              <a:defRPr>
                <a:solidFill>
                  <a:schemeClr val="tx1"/>
                </a:solidFill>
                <a:latin typeface="Arial" pitchFamily="34" charset="0"/>
                <a:ea typeface="宋体" pitchFamily="2" charset="-122"/>
              </a:defRPr>
            </a:lvl5pPr>
            <a:lvl6pPr marL="2321227" indent="-211021" defTabSz="912958"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defTabSz="912958"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defTabSz="912958"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defTabSz="91295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prstClr val="black"/>
                </a:solidFill>
                <a:latin typeface="Tahoma" pitchFamily="34" charset="0"/>
              </a:rPr>
              <a:t>07/16/96</a:t>
            </a:r>
          </a:p>
        </p:txBody>
      </p:sp>
      <p:sp>
        <p:nvSpPr>
          <p:cNvPr id="96262" name="页脚占位符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58" eaLnBrk="0" hangingPunct="0">
              <a:defRPr>
                <a:solidFill>
                  <a:schemeClr val="tx1"/>
                </a:solidFill>
                <a:latin typeface="Arial" pitchFamily="34" charset="0"/>
                <a:ea typeface="宋体" pitchFamily="2" charset="-122"/>
              </a:defRPr>
            </a:lvl1pPr>
            <a:lvl2pPr marL="685817" indent="-263776" defTabSz="912958" eaLnBrk="0" hangingPunct="0">
              <a:defRPr>
                <a:solidFill>
                  <a:schemeClr val="tx1"/>
                </a:solidFill>
                <a:latin typeface="Arial" pitchFamily="34" charset="0"/>
                <a:ea typeface="宋体" pitchFamily="2" charset="-122"/>
              </a:defRPr>
            </a:lvl2pPr>
            <a:lvl3pPr marL="1055103" indent="-211021" defTabSz="912958" eaLnBrk="0" hangingPunct="0">
              <a:defRPr>
                <a:solidFill>
                  <a:schemeClr val="tx1"/>
                </a:solidFill>
                <a:latin typeface="Arial" pitchFamily="34" charset="0"/>
                <a:ea typeface="宋体" pitchFamily="2" charset="-122"/>
              </a:defRPr>
            </a:lvl3pPr>
            <a:lvl4pPr marL="1477145" indent="-211021" defTabSz="912958" eaLnBrk="0" hangingPunct="0">
              <a:defRPr>
                <a:solidFill>
                  <a:schemeClr val="tx1"/>
                </a:solidFill>
                <a:latin typeface="Arial" pitchFamily="34" charset="0"/>
                <a:ea typeface="宋体" pitchFamily="2" charset="-122"/>
              </a:defRPr>
            </a:lvl4pPr>
            <a:lvl5pPr marL="1899186" indent="-211021" defTabSz="912958" eaLnBrk="0" hangingPunct="0">
              <a:defRPr>
                <a:solidFill>
                  <a:schemeClr val="tx1"/>
                </a:solidFill>
                <a:latin typeface="Arial" pitchFamily="34" charset="0"/>
                <a:ea typeface="宋体" pitchFamily="2" charset="-122"/>
              </a:defRPr>
            </a:lvl5pPr>
            <a:lvl6pPr marL="2321227" indent="-211021" defTabSz="912958"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defTabSz="912958"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defTabSz="912958"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defTabSz="91295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solidFill>
                  <a:prstClr val="black"/>
                </a:solidFill>
                <a:latin typeface="Tahoma" pitchFamily="34" charset="0"/>
              </a:rPr>
              <a:t>*</a:t>
            </a:r>
          </a:p>
        </p:txBody>
      </p:sp>
      <p:sp>
        <p:nvSpPr>
          <p:cNvPr id="96263" name="灯片编号占位符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58" eaLnBrk="0" hangingPunct="0">
              <a:defRPr>
                <a:solidFill>
                  <a:schemeClr val="tx1"/>
                </a:solidFill>
                <a:latin typeface="Arial" pitchFamily="34" charset="0"/>
                <a:ea typeface="宋体" pitchFamily="2" charset="-122"/>
              </a:defRPr>
            </a:lvl1pPr>
            <a:lvl2pPr marL="685817" indent="-263776" defTabSz="912958" eaLnBrk="0" hangingPunct="0">
              <a:defRPr>
                <a:solidFill>
                  <a:schemeClr val="tx1"/>
                </a:solidFill>
                <a:latin typeface="Arial" pitchFamily="34" charset="0"/>
                <a:ea typeface="宋体" pitchFamily="2" charset="-122"/>
              </a:defRPr>
            </a:lvl2pPr>
            <a:lvl3pPr marL="1055103" indent="-211021" defTabSz="912958" eaLnBrk="0" hangingPunct="0">
              <a:defRPr>
                <a:solidFill>
                  <a:schemeClr val="tx1"/>
                </a:solidFill>
                <a:latin typeface="Arial" pitchFamily="34" charset="0"/>
                <a:ea typeface="宋体" pitchFamily="2" charset="-122"/>
              </a:defRPr>
            </a:lvl3pPr>
            <a:lvl4pPr marL="1477145" indent="-211021" defTabSz="912958" eaLnBrk="0" hangingPunct="0">
              <a:defRPr>
                <a:solidFill>
                  <a:schemeClr val="tx1"/>
                </a:solidFill>
                <a:latin typeface="Arial" pitchFamily="34" charset="0"/>
                <a:ea typeface="宋体" pitchFamily="2" charset="-122"/>
              </a:defRPr>
            </a:lvl4pPr>
            <a:lvl5pPr marL="1899186" indent="-211021" defTabSz="912958" eaLnBrk="0" hangingPunct="0">
              <a:defRPr>
                <a:solidFill>
                  <a:schemeClr val="tx1"/>
                </a:solidFill>
                <a:latin typeface="Arial" pitchFamily="34" charset="0"/>
                <a:ea typeface="宋体" pitchFamily="2" charset="-122"/>
              </a:defRPr>
            </a:lvl5pPr>
            <a:lvl6pPr marL="2321227" indent="-211021" defTabSz="912958"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defTabSz="912958"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defTabSz="912958"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defTabSz="91295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prstClr val="black"/>
                </a:solidFill>
                <a:latin typeface="Tahoma" pitchFamily="34" charset="0"/>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5915CFF5-7614-4DFC-A6CF-871CD8D951DB}" type="slidenum">
              <a:rPr lang="zh-CN" altLang="en-US" sz="1200">
                <a:solidFill>
                  <a:prstClr val="black"/>
                </a:solidFill>
              </a:rPr>
              <a:pPr/>
              <a:t>48</a:t>
            </a:fld>
            <a:endParaRPr lang="zh-CN" altLang="en-US" sz="1200">
              <a:solidFill>
                <a:prstClr val="black"/>
              </a:solidFill>
            </a:endParaRPr>
          </a:p>
        </p:txBody>
      </p:sp>
      <p:sp>
        <p:nvSpPr>
          <p:cNvPr id="150531" name="幻灯片图像占位符 539649"/>
          <p:cNvSpPr>
            <a:spLocks noGrp="1" noRot="1" noChangeAspect="1" noChangeArrowheads="1" noTextEdit="1"/>
          </p:cNvSpPr>
          <p:nvPr>
            <p:ph type="sldImg" idx="4294967295"/>
          </p:nvPr>
        </p:nvSpPr>
        <p:spPr>
          <a:ln/>
        </p:spPr>
      </p:sp>
      <p:sp>
        <p:nvSpPr>
          <p:cNvPr id="150532" name="文本占位符 539650"/>
          <p:cNvSpPr>
            <a:spLocks noGrp="1" noChangeArrowheads="1"/>
          </p:cNvSpPr>
          <p:nvPr>
            <p:ph type="body" idx="4294967295"/>
          </p:nvPr>
        </p:nvSpPr>
        <p:spPr/>
        <p:txBody>
          <a:bodyPr/>
          <a:lstStyle/>
          <a:p>
            <a:pPr eaLnBrk="1" hangingPunct="1"/>
            <a:r>
              <a:rPr lang="zh-CN" altLang="en-US" smtClean="0"/>
              <a:t>请问这个问题有几种不同的解法？</a:t>
            </a:r>
            <a:r>
              <a:rPr lang="en-US" altLang="zh-CN" smtClean="0"/>
              <a:t>4</a:t>
            </a:r>
            <a:r>
              <a:rPr lang="zh-CN" altLang="en-US" smtClean="0"/>
              <a:t>种，有</a:t>
            </a:r>
            <a:r>
              <a:rPr lang="en-US" altLang="zh-CN" smtClean="0"/>
              <a:t>4</a:t>
            </a:r>
            <a:r>
              <a:rPr lang="zh-CN" altLang="en-US" smtClean="0"/>
              <a:t>条从初始到目标的路径</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5915CFF5-7614-4DFC-A6CF-871CD8D951DB}" type="slidenum">
              <a:rPr lang="zh-CN" altLang="en-US" sz="1200">
                <a:solidFill>
                  <a:prstClr val="black"/>
                </a:solidFill>
              </a:rPr>
              <a:pPr/>
              <a:t>49</a:t>
            </a:fld>
            <a:endParaRPr lang="zh-CN" altLang="en-US" sz="1200">
              <a:solidFill>
                <a:prstClr val="black"/>
              </a:solidFill>
            </a:endParaRPr>
          </a:p>
        </p:txBody>
      </p:sp>
      <p:sp>
        <p:nvSpPr>
          <p:cNvPr id="150531" name="幻灯片图像占位符 539649"/>
          <p:cNvSpPr>
            <a:spLocks noGrp="1" noRot="1" noChangeAspect="1" noChangeArrowheads="1" noTextEdit="1"/>
          </p:cNvSpPr>
          <p:nvPr>
            <p:ph type="sldImg" idx="4294967295"/>
          </p:nvPr>
        </p:nvSpPr>
        <p:spPr>
          <a:ln/>
        </p:spPr>
      </p:sp>
      <p:sp>
        <p:nvSpPr>
          <p:cNvPr id="150532" name="文本占位符 539650"/>
          <p:cNvSpPr>
            <a:spLocks noGrp="1" noChangeArrowheads="1"/>
          </p:cNvSpPr>
          <p:nvPr>
            <p:ph type="body" idx="4294967295"/>
          </p:nvPr>
        </p:nvSpPr>
        <p:spPr/>
        <p:txBody>
          <a:bodyPr/>
          <a:lstStyle/>
          <a:p>
            <a:pPr eaLnBrk="1" hangingPunct="1"/>
            <a:r>
              <a:rPr lang="zh-CN" altLang="en-US" smtClean="0"/>
              <a:t>请问这个问题有几种不同的解法？</a:t>
            </a:r>
            <a:r>
              <a:rPr lang="en-US" altLang="zh-CN" smtClean="0"/>
              <a:t>4</a:t>
            </a:r>
            <a:r>
              <a:rPr lang="zh-CN" altLang="en-US" smtClean="0"/>
              <a:t>种，有</a:t>
            </a:r>
            <a:r>
              <a:rPr lang="en-US" altLang="zh-CN" smtClean="0"/>
              <a:t>4</a:t>
            </a:r>
            <a:r>
              <a:rPr lang="zh-CN" altLang="en-US" smtClean="0"/>
              <a:t>条从初始到目标的路径</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5915CFF5-7614-4DFC-A6CF-871CD8D951DB}" type="slidenum">
              <a:rPr lang="zh-CN" altLang="en-US" sz="1200">
                <a:solidFill>
                  <a:prstClr val="black"/>
                </a:solidFill>
              </a:rPr>
              <a:pPr/>
              <a:t>50</a:t>
            </a:fld>
            <a:endParaRPr lang="zh-CN" altLang="en-US" sz="1200">
              <a:solidFill>
                <a:prstClr val="black"/>
              </a:solidFill>
            </a:endParaRPr>
          </a:p>
        </p:txBody>
      </p:sp>
      <p:sp>
        <p:nvSpPr>
          <p:cNvPr id="150531" name="幻灯片图像占位符 539649"/>
          <p:cNvSpPr>
            <a:spLocks noGrp="1" noRot="1" noChangeAspect="1" noChangeArrowheads="1" noTextEdit="1"/>
          </p:cNvSpPr>
          <p:nvPr>
            <p:ph type="sldImg" idx="4294967295"/>
          </p:nvPr>
        </p:nvSpPr>
        <p:spPr>
          <a:ln/>
        </p:spPr>
      </p:sp>
      <p:sp>
        <p:nvSpPr>
          <p:cNvPr id="150532" name="文本占位符 539650"/>
          <p:cNvSpPr>
            <a:spLocks noGrp="1" noChangeArrowheads="1"/>
          </p:cNvSpPr>
          <p:nvPr>
            <p:ph type="body" idx="4294967295"/>
          </p:nvPr>
        </p:nvSpPr>
        <p:spPr/>
        <p:txBody>
          <a:bodyPr/>
          <a:lstStyle/>
          <a:p>
            <a:pPr eaLnBrk="1" hangingPunct="1"/>
            <a:r>
              <a:rPr lang="zh-CN" altLang="en-US" smtClean="0"/>
              <a:t>请问这个问题有几种不同的解法？</a:t>
            </a:r>
            <a:r>
              <a:rPr lang="en-US" altLang="zh-CN" smtClean="0"/>
              <a:t>4</a:t>
            </a:r>
            <a:r>
              <a:rPr lang="zh-CN" altLang="en-US" smtClean="0"/>
              <a:t>种，有</a:t>
            </a:r>
            <a:r>
              <a:rPr lang="en-US" altLang="zh-CN" smtClean="0"/>
              <a:t>4</a:t>
            </a:r>
            <a:r>
              <a:rPr lang="zh-CN" altLang="en-US" smtClean="0"/>
              <a:t>条从初始到目标的路径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5915CFF5-7614-4DFC-A6CF-871CD8D951DB}" type="slidenum">
              <a:rPr lang="zh-CN" altLang="en-US" sz="1200">
                <a:solidFill>
                  <a:prstClr val="black"/>
                </a:solidFill>
              </a:rPr>
              <a:pPr/>
              <a:t>51</a:t>
            </a:fld>
            <a:endParaRPr lang="zh-CN" altLang="en-US" sz="1200">
              <a:solidFill>
                <a:prstClr val="black"/>
              </a:solidFill>
            </a:endParaRPr>
          </a:p>
        </p:txBody>
      </p:sp>
      <p:sp>
        <p:nvSpPr>
          <p:cNvPr id="150531" name="幻灯片图像占位符 539649"/>
          <p:cNvSpPr>
            <a:spLocks noGrp="1" noRot="1" noChangeAspect="1" noChangeArrowheads="1" noTextEdit="1"/>
          </p:cNvSpPr>
          <p:nvPr>
            <p:ph type="sldImg" idx="4294967295"/>
          </p:nvPr>
        </p:nvSpPr>
        <p:spPr>
          <a:ln/>
        </p:spPr>
      </p:sp>
      <p:sp>
        <p:nvSpPr>
          <p:cNvPr id="150532" name="文本占位符 539650"/>
          <p:cNvSpPr>
            <a:spLocks noGrp="1" noChangeArrowheads="1"/>
          </p:cNvSpPr>
          <p:nvPr>
            <p:ph type="body" idx="4294967295"/>
          </p:nvPr>
        </p:nvSpPr>
        <p:spPr/>
        <p:txBody>
          <a:bodyPr/>
          <a:lstStyle/>
          <a:p>
            <a:pPr eaLnBrk="1" hangingPunct="1"/>
            <a:r>
              <a:rPr lang="zh-CN" altLang="en-US" smtClean="0"/>
              <a:t>请问这个问题有几种不同的解法？</a:t>
            </a:r>
            <a:r>
              <a:rPr lang="en-US" altLang="zh-CN" smtClean="0"/>
              <a:t>4</a:t>
            </a:r>
            <a:r>
              <a:rPr lang="zh-CN" altLang="en-US" smtClean="0"/>
              <a:t>种，有</a:t>
            </a:r>
            <a:r>
              <a:rPr lang="en-US" altLang="zh-CN" smtClean="0"/>
              <a:t>4</a:t>
            </a:r>
            <a:r>
              <a:rPr lang="zh-CN" altLang="en-US" smtClean="0"/>
              <a:t>条从初始到目标的路径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a:t>
            </a:r>
            <a:r>
              <a:rPr lang="en-US" altLang="zh-CN" dirty="0"/>
              <a:t>P54 </a:t>
            </a:r>
            <a:r>
              <a:rPr lang="zh-CN" altLang="en-US" dirty="0"/>
              <a:t>移动</a:t>
            </a:r>
            <a:r>
              <a:rPr lang="zh-CN" altLang="en-US"/>
              <a:t>顺序，空格左</a:t>
            </a:r>
            <a:r>
              <a:rPr lang="zh-CN" altLang="en-US" dirty="0"/>
              <a:t>起顺时针</a:t>
            </a:r>
          </a:p>
        </p:txBody>
      </p:sp>
      <p:sp>
        <p:nvSpPr>
          <p:cNvPr id="4" name="灯片编号占位符 3"/>
          <p:cNvSpPr>
            <a:spLocks noGrp="1"/>
          </p:cNvSpPr>
          <p:nvPr>
            <p:ph type="sldNum" sz="quarter" idx="10"/>
          </p:nvPr>
        </p:nvSpPr>
        <p:spPr/>
        <p:txBody>
          <a:bodyPr/>
          <a:lstStyle/>
          <a:p>
            <a:fld id="{8B18C339-A3D7-4200-B029-92D26C93B0E5}" type="slidenum">
              <a:rPr lang="zh-CN" altLang="en-US" smtClean="0"/>
              <a:t>65</a:t>
            </a:fld>
            <a:endParaRPr lang="zh-CN" altLang="en-US"/>
          </a:p>
        </p:txBody>
      </p:sp>
    </p:spTree>
    <p:extLst>
      <p:ext uri="{BB962C8B-B14F-4D97-AF65-F5344CB8AC3E}">
        <p14:creationId xmlns:p14="http://schemas.microsoft.com/office/powerpoint/2010/main" val="29212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2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FF522AC-96B3-4DD7-8B88-6F592CE5A2B8}" type="slidenum">
              <a:rPr lang="zh-CN" altLang="en-US">
                <a:solidFill>
                  <a:prstClr val="black"/>
                </a:solidFill>
              </a:rPr>
              <a:pPr/>
              <a:t>109</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1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fld id="{40CF0E7D-DE23-4726-814A-4B1BB42BFC5A}" type="slidenum">
              <a:rPr lang="zh-CN" altLang="en-US" sz="1200">
                <a:latin typeface="Arial" panose="020B0604020202020204" pitchFamily="34" charset="0"/>
              </a:rPr>
              <a:pPr/>
              <a:t>151</a:t>
            </a:fld>
            <a:endParaRPr lang="zh-CN" altLang="en-US" sz="1200">
              <a:latin typeface="Arial" panose="020B0604020202020204" pitchFamily="34" charset="0"/>
            </a:endParaRPr>
          </a:p>
        </p:txBody>
      </p:sp>
    </p:spTree>
    <p:extLst>
      <p:ext uri="{BB962C8B-B14F-4D97-AF65-F5344CB8AC3E}">
        <p14:creationId xmlns:p14="http://schemas.microsoft.com/office/powerpoint/2010/main" val="124729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6.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1AA2CA8F-A0B9-4960-A2BD-A86A5BEC7378}"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15B653BD-9DD5-42BE-A0A0-C361159F45E0}" type="slidenum">
              <a:rPr lang="en-US" altLang="zh-CN" smtClean="0"/>
              <a:pPr/>
              <a:t>‹#›</a:t>
            </a:fld>
            <a:endParaRPr lang="en-US" altLang="zh-CN"/>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transition>
    <p:checke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FE1CDC2-DCCC-4D0A-9F1B-4EDDBD5592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281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64"/>
            <a:ext cx="7793037" cy="74773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5786" y="1142984"/>
            <a:ext cx="4071966"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929190" y="1142984"/>
            <a:ext cx="4025898"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029092C-DBE3-40CF-92C0-C43EB4CDCFA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096808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00100" y="60324"/>
            <a:ext cx="7515252" cy="65403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C4E83CB-7B20-463B-B98E-FD4A5F15CD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048860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D47B8457-A9B7-47DC-8A44-5EB5498D016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572502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2DA12A5-A0CE-401C-A712-F120395AFA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14243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6082C6C-3B76-41E1-9A48-A1EF9D5D832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203011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B38762-2143-48E0-BE00-2506A2525E6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351469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582EAA4-6D49-4127-B04F-368D7F80FE5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160018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B51B3F63-99B9-4C03-9C88-4CB608FC08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83076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AA2CA8F-A0B9-4960-A2BD-A86A5BEC7378}"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202407576"/>
      </p:ext>
    </p:extLst>
  </p:cSld>
  <p:clrMapOvr>
    <a:masterClrMapping/>
  </p:clrMapOvr>
  <p:transition>
    <p:checke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3F9C8387-B0EA-40BB-BA15-E00A32A0124E}"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a:xfrm>
            <a:off x="5330952" y="6400800"/>
            <a:ext cx="3733800" cy="283800"/>
          </a:xfrm>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F3E6418-6E40-4B5D-B952-B67D5B45BD35}"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93978484"/>
      </p:ext>
    </p:extLst>
  </p:cSld>
  <p:clrMapOvr>
    <a:masterClrMapping/>
  </p:clrMapOvr>
  <p:transition>
    <p:checke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697B0734-DB46-4B18-96D3-3F09B19DEE8A}"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696459566"/>
      </p:ext>
    </p:extLst>
  </p:cSld>
  <p:clrMapOvr>
    <a:masterClrMapping/>
  </p:clrMapOvr>
  <p:transition>
    <p:checke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EE6DCA8A-3C47-4A61-AF1F-B8179BD3DDB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507529856"/>
      </p:ext>
    </p:extLst>
  </p:cSld>
  <p:clrMapOvr>
    <a:masterClrMapping/>
  </p:clrMapOvr>
  <p:transition>
    <p:checke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solidFill>
                <a:srgbClr val="2F2F2F">
                  <a:lumMod val="75000"/>
                  <a:lumOff val="25000"/>
                </a:srgbClr>
              </a:solidFill>
            </a:endParaRPr>
          </a:p>
        </p:txBody>
      </p:sp>
      <p:sp>
        <p:nvSpPr>
          <p:cNvPr id="8" name="页脚占位符 7"/>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9" name="灯片编号占位符 8"/>
          <p:cNvSpPr>
            <a:spLocks noGrp="1"/>
          </p:cNvSpPr>
          <p:nvPr>
            <p:ph type="sldNum" sz="quarter" idx="12"/>
          </p:nvPr>
        </p:nvSpPr>
        <p:spPr/>
        <p:txBody>
          <a:bodyPr/>
          <a:lstStyle/>
          <a:p>
            <a:fld id="{E4E4D106-519F-4C09-8863-F965C3D12AB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404711685"/>
      </p:ext>
    </p:extLst>
  </p:cSld>
  <p:clrMapOvr>
    <a:masterClrMapping/>
  </p:clrMapOvr>
  <p:transition>
    <p:checke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endParaRPr lang="en-US" altLang="zh-CN">
              <a:solidFill>
                <a:srgbClr val="2F2F2F">
                  <a:lumMod val="75000"/>
                  <a:lumOff val="25000"/>
                </a:srgbClr>
              </a:solidFill>
            </a:endParaRPr>
          </a:p>
        </p:txBody>
      </p:sp>
      <p:sp>
        <p:nvSpPr>
          <p:cNvPr id="4" name="页脚占位符 3"/>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5" name="灯片编号占位符 4"/>
          <p:cNvSpPr>
            <a:spLocks noGrp="1"/>
          </p:cNvSpPr>
          <p:nvPr>
            <p:ph type="sldNum" sz="quarter" idx="12"/>
          </p:nvPr>
        </p:nvSpPr>
        <p:spPr/>
        <p:txBody>
          <a:bodyPr/>
          <a:lstStyle/>
          <a:p>
            <a:fld id="{805B0572-A70E-4FD4-8513-BA8C19D0325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4082098828"/>
      </p:ext>
    </p:extLst>
  </p:cSld>
  <p:clrMapOvr>
    <a:masterClrMapping/>
  </p:clrMapOvr>
  <p:transition>
    <p:checke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srgbClr val="2F2F2F">
                  <a:lumMod val="75000"/>
                  <a:lumOff val="25000"/>
                </a:srgbClr>
              </a:solidFill>
            </a:endParaRPr>
          </a:p>
        </p:txBody>
      </p:sp>
      <p:sp>
        <p:nvSpPr>
          <p:cNvPr id="3" name="页脚占位符 2"/>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4" name="灯片编号占位符 3"/>
          <p:cNvSpPr>
            <a:spLocks noGrp="1"/>
          </p:cNvSpPr>
          <p:nvPr>
            <p:ph type="sldNum" sz="quarter" idx="12"/>
          </p:nvPr>
        </p:nvSpPr>
        <p:spPr/>
        <p:txBody>
          <a:bodyPr/>
          <a:lstStyle/>
          <a:p>
            <a:fld id="{12F168BA-E87F-4720-A860-D2BD6BC054E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819698815"/>
      </p:ext>
    </p:extLst>
  </p:cSld>
  <p:clrMapOvr>
    <a:masterClrMapping/>
  </p:clrMapOvr>
  <p:transition>
    <p:checke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98F02CD-6801-4676-AAB1-4418A5E5E85C}"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900959207"/>
      </p:ext>
    </p:extLst>
  </p:cSld>
  <p:clrMapOvr>
    <a:masterClrMapping/>
  </p:clrMapOvr>
  <p:transition>
    <p:checke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FE02691-AEC2-45DE-BE6F-030D100CD0E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879110015"/>
      </p:ext>
    </p:extLst>
  </p:cSld>
  <p:clrMapOvr>
    <a:masterClrMapping/>
  </p:clrMapOvr>
  <p:transition>
    <p:checke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5B653BD-9DD5-42BE-A0A0-C361159F45E0}"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Tree>
    <p:extLst>
      <p:ext uri="{BB962C8B-B14F-4D97-AF65-F5344CB8AC3E}">
        <p14:creationId xmlns:p14="http://schemas.microsoft.com/office/powerpoint/2010/main" val="1489808010"/>
      </p:ext>
    </p:extLst>
  </p:cSld>
  <p:clrMapOvr>
    <a:masterClrMapping/>
  </p:clrMapOvr>
  <p:transition>
    <p:checke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3F9C8387-B0EA-40BB-BA15-E00A32A0124E}"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982815156"/>
      </p:ext>
    </p:extLst>
  </p:cSld>
  <p:clrMapOvr>
    <a:masterClrMapping/>
  </p:clrMapOvr>
  <p:transition>
    <p:checke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a:lnSpc>
                <a:spcPct val="80000"/>
              </a:lnSpc>
              <a:spcBef>
                <a:spcPct val="50000"/>
              </a:spcBef>
              <a:defRPr/>
            </a:pPr>
            <a:endParaRPr kumimoji="0" lang="zh-CN" altLang="en-US">
              <a:solidFill>
                <a:srgbClr val="000000"/>
              </a:solidFill>
              <a:ea typeface="楷体_GB2312" pitchFamily="49" charset="-122"/>
            </a:endParaRPr>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CN" altLang="zh-CN">
              <a:solidFill>
                <a:srgbClr val="000000"/>
              </a:solidFill>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299773"/>
      </p:ext>
    </p:extLst>
  </p:cSld>
  <p:clrMapOvr>
    <a:masterClrMapping/>
  </p:clrMapOvr>
  <p:transition>
    <p:random/>
  </p:transition>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AA2CA8F-A0B9-4960-A2BD-A86A5BEC7378}"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4134831744"/>
      </p:ext>
    </p:extLst>
  </p:cSld>
  <p:clrMapOvr>
    <a:masterClrMapping/>
  </p:clrMapOvr>
  <p:transition>
    <p:checke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a:xfrm>
            <a:off x="5330952" y="6400800"/>
            <a:ext cx="3733800" cy="283800"/>
          </a:xfrm>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F3E6418-6E40-4B5D-B952-B67D5B45BD35}"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391676560"/>
      </p:ext>
    </p:extLst>
  </p:cSld>
  <p:clrMapOvr>
    <a:masterClrMapping/>
  </p:clrMapOvr>
  <p:transition>
    <p:checke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697B0734-DB46-4B18-96D3-3F09B19DEE8A}"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653595995"/>
      </p:ext>
    </p:extLst>
  </p:cSld>
  <p:clrMapOvr>
    <a:masterClrMapping/>
  </p:clrMapOvr>
  <p:transition>
    <p:checke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EE6DCA8A-3C47-4A61-AF1F-B8179BD3DDB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860836365"/>
      </p:ext>
    </p:extLst>
  </p:cSld>
  <p:clrMapOvr>
    <a:masterClrMapping/>
  </p:clrMapOvr>
  <p:transition>
    <p:checke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solidFill>
                <a:srgbClr val="2F2F2F">
                  <a:lumMod val="75000"/>
                  <a:lumOff val="25000"/>
                </a:srgbClr>
              </a:solidFill>
            </a:endParaRPr>
          </a:p>
        </p:txBody>
      </p:sp>
      <p:sp>
        <p:nvSpPr>
          <p:cNvPr id="8" name="页脚占位符 7"/>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9" name="灯片编号占位符 8"/>
          <p:cNvSpPr>
            <a:spLocks noGrp="1"/>
          </p:cNvSpPr>
          <p:nvPr>
            <p:ph type="sldNum" sz="quarter" idx="12"/>
          </p:nvPr>
        </p:nvSpPr>
        <p:spPr/>
        <p:txBody>
          <a:bodyPr/>
          <a:lstStyle/>
          <a:p>
            <a:fld id="{E4E4D106-519F-4C09-8863-F965C3D12AB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98755172"/>
      </p:ext>
    </p:extLst>
  </p:cSld>
  <p:clrMapOvr>
    <a:masterClrMapping/>
  </p:clrMapOvr>
  <p:transition>
    <p:checke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endParaRPr lang="en-US" altLang="zh-CN">
              <a:solidFill>
                <a:srgbClr val="2F2F2F">
                  <a:lumMod val="75000"/>
                  <a:lumOff val="25000"/>
                </a:srgbClr>
              </a:solidFill>
            </a:endParaRPr>
          </a:p>
        </p:txBody>
      </p:sp>
      <p:sp>
        <p:nvSpPr>
          <p:cNvPr id="4" name="页脚占位符 3"/>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5" name="灯片编号占位符 4"/>
          <p:cNvSpPr>
            <a:spLocks noGrp="1"/>
          </p:cNvSpPr>
          <p:nvPr>
            <p:ph type="sldNum" sz="quarter" idx="12"/>
          </p:nvPr>
        </p:nvSpPr>
        <p:spPr/>
        <p:txBody>
          <a:bodyPr/>
          <a:lstStyle/>
          <a:p>
            <a:fld id="{805B0572-A70E-4FD4-8513-BA8C19D0325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711855378"/>
      </p:ext>
    </p:extLst>
  </p:cSld>
  <p:clrMapOvr>
    <a:masterClrMapping/>
  </p:clrMapOvr>
  <p:transition>
    <p:checke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srgbClr val="2F2F2F">
                  <a:lumMod val="75000"/>
                  <a:lumOff val="25000"/>
                </a:srgbClr>
              </a:solidFill>
            </a:endParaRPr>
          </a:p>
        </p:txBody>
      </p:sp>
      <p:sp>
        <p:nvSpPr>
          <p:cNvPr id="3" name="页脚占位符 2"/>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4" name="灯片编号占位符 3"/>
          <p:cNvSpPr>
            <a:spLocks noGrp="1"/>
          </p:cNvSpPr>
          <p:nvPr>
            <p:ph type="sldNum" sz="quarter" idx="12"/>
          </p:nvPr>
        </p:nvSpPr>
        <p:spPr/>
        <p:txBody>
          <a:bodyPr/>
          <a:lstStyle/>
          <a:p>
            <a:fld id="{12F168BA-E87F-4720-A860-D2BD6BC054E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781669420"/>
      </p:ext>
    </p:extLst>
  </p:cSld>
  <p:clrMapOvr>
    <a:masterClrMapping/>
  </p:clrMapOvr>
  <p:transition>
    <p:checke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98F02CD-6801-4676-AAB1-4418A5E5E85C}"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763135282"/>
      </p:ext>
    </p:extLst>
  </p:cSld>
  <p:clrMapOvr>
    <a:masterClrMapping/>
  </p:clrMapOvr>
  <p:transition>
    <p:checke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FE02691-AEC2-45DE-BE6F-030D100CD0E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708829248"/>
      </p:ext>
    </p:extLst>
  </p:cSld>
  <p:clrMapOvr>
    <a:masterClrMapping/>
  </p:clrMapOvr>
  <p:transition>
    <p:checke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5B653BD-9DD5-42BE-A0A0-C361159F45E0}"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Tree>
    <p:extLst>
      <p:ext uri="{BB962C8B-B14F-4D97-AF65-F5344CB8AC3E}">
        <p14:creationId xmlns:p14="http://schemas.microsoft.com/office/powerpoint/2010/main" val="1125700471"/>
      </p:ext>
    </p:extLst>
  </p:cSld>
  <p:clrMapOvr>
    <a:masterClrMapping/>
  </p:clrMapOvr>
  <p:transition>
    <p:checke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7094F84D-D364-46A8-A1EC-9FABA6E0FFA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941271083"/>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3F9C8387-B0EA-40BB-BA15-E00A32A0124E}"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605661965"/>
      </p:ext>
    </p:extLst>
  </p:cSld>
  <p:clrMapOvr>
    <a:masterClrMapping/>
  </p:clrMapOvr>
  <p:transition>
    <p:checke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C6E0916-9503-42C3-B6EA-F4162EA5CC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66486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113C50-4558-4C40-B3FF-C6DC28F2BC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750921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5F49E6-424C-4F0E-B4CC-ED3532E110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421054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82BB06-2987-493C-A812-3F0FC8B5BB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95771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87C258-4D6C-46C7-B790-608F8D128F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46038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906CD9-2735-4CCA-9747-BE47764A4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07708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B4408B-B4FD-433A-8E65-F45841B9A96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93560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F2CE8F-D324-4A82-B63F-213C22121D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395950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161D6C-193B-48E9-B0E4-8C1BBF3D72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2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pPr>
              <a:defRPr/>
            </a:pPr>
            <a:fld id="{4CD8D367-85E4-4BBF-9E83-A38F9BC365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95902660"/>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BC834-7D72-4681-8523-3353403F0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922767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53DBDC-6D5F-4F83-A97E-BDF52425E7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16516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C6E0916-9503-42C3-B6EA-F4162EA5CC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84145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113C50-4558-4C40-B3FF-C6DC28F2BC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22165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5F49E6-424C-4F0E-B4CC-ED3532E110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28094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82BB06-2987-493C-A812-3F0FC8B5BB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65539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87C258-4D6C-46C7-B790-608F8D128F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92150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906CD9-2735-4CCA-9747-BE47764A4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23653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B4408B-B4FD-433A-8E65-F45841B9A96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657184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F2CE8F-D324-4A82-B63F-213C22121D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962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pPr>
              <a:defRPr/>
            </a:pPr>
            <a:fld id="{7CAB606C-0EF1-4568-BCE7-F1C78A0B53C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540967358"/>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161D6C-193B-48E9-B0E4-8C1BBF3D72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349411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BC834-7D72-4681-8523-3353403F0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964378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53DBDC-6D5F-4F83-A97E-BDF52425E7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20708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C6E0916-9503-42C3-B6EA-F4162EA5CC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382756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113C50-4558-4C40-B3FF-C6DC28F2BC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364359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5F49E6-424C-4F0E-B4CC-ED3532E110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90727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82BB06-2987-493C-A812-3F0FC8B5BB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327628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87C258-4D6C-46C7-B790-608F8D128F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10222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906CD9-2735-4CCA-9747-BE47764A4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42084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B4408B-B4FD-433A-8E65-F45841B9A96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0732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pPr>
              <a:defRPr/>
            </a:pPr>
            <a:fld id="{89230D4D-6951-48A7-A778-6C1151511D4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035477917"/>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F2CE8F-D324-4A82-B63F-213C22121D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625977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161D6C-193B-48E9-B0E4-8C1BBF3D72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22979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BC834-7D72-4681-8523-3353403F0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780409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53DBDC-6D5F-4F83-A97E-BDF52425E7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86164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C6E0916-9503-42C3-B6EA-F4162EA5CC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16268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113C50-4558-4C40-B3FF-C6DC28F2BC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85626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5F49E6-424C-4F0E-B4CC-ED3532E110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331211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82BB06-2987-493C-A812-3F0FC8B5BB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7345848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87C258-4D6C-46C7-B790-608F8D128F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62926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906CD9-2735-4CCA-9747-BE47764A4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7941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pPr>
              <a:defRPr/>
            </a:pPr>
            <a:fld id="{10915D7A-2F1B-4C56-B9E2-A50B3AE16C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716177510"/>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B4408B-B4FD-433A-8E65-F45841B9A96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527371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F2CE8F-D324-4A82-B63F-213C22121D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8081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161D6C-193B-48E9-B0E4-8C1BBF3D72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4610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BC834-7D72-4681-8523-3353403F0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71667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53DBDC-6D5F-4F83-A97E-BDF52425E7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06872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C6E0916-9503-42C3-B6EA-F4162EA5CC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88819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113C50-4558-4C40-B3FF-C6DC28F2BC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45749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5F49E6-424C-4F0E-B4CC-ED3532E110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326465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82BB06-2987-493C-A812-3F0FC8B5BB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74644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87C258-4D6C-46C7-B790-608F8D128F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269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pPr>
              <a:defRPr/>
            </a:pPr>
            <a:fld id="{91029F11-7566-45D0-91B4-5871757707B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10688531"/>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906CD9-2735-4CCA-9747-BE47764A4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74228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B4408B-B4FD-433A-8E65-F45841B9A96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34029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F2CE8F-D324-4A82-B63F-213C22121D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229297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161D6C-193B-48E9-B0E4-8C1BBF3D72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158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BC834-7D72-4681-8523-3353403F0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6570748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53DBDC-6D5F-4F83-A97E-BDF52425E7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05248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7586" name="Rectangle 2"/>
          <p:cNvSpPr>
            <a:spLocks noGrp="1" noRot="1" noChangeArrowheads="1"/>
          </p:cNvSpPr>
          <p:nvPr>
            <p:ph type="ctrTitle"/>
          </p:nvPr>
        </p:nvSpPr>
        <p:spPr>
          <a:xfrm>
            <a:off x="3962400" y="1066800"/>
            <a:ext cx="4648200" cy="1981200"/>
          </a:xfrm>
        </p:spPr>
        <p:txBody>
          <a:bodyPr/>
          <a:lstStyle>
            <a:lvl1pPr>
              <a:defRPr/>
            </a:lvl1pPr>
          </a:lstStyle>
          <a:p>
            <a:r>
              <a:rPr lang="zh-CN" altLang="en-US"/>
              <a:t>单击此处编辑母版标题样式</a:t>
            </a:r>
          </a:p>
        </p:txBody>
      </p:sp>
      <p:sp>
        <p:nvSpPr>
          <p:cNvPr id="67587" name="Rectangle 3"/>
          <p:cNvSpPr>
            <a:spLocks noGrp="1" noRot="1" noChangeArrowheads="1"/>
          </p:cNvSpPr>
          <p:nvPr>
            <p:ph type="subTitle" idx="1"/>
          </p:nvPr>
        </p:nvSpPr>
        <p:spPr>
          <a:xfrm>
            <a:off x="3962400" y="3657600"/>
            <a:ext cx="4572000" cy="16764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4"/>
          <p:cNvSpPr>
            <a:spLocks noGrp="1" noChangeArrowheads="1"/>
          </p:cNvSpPr>
          <p:nvPr>
            <p:ph type="dt" sz="half" idx="10"/>
          </p:nvPr>
        </p:nvSpPr>
        <p:spPr>
          <a:xfrm>
            <a:off x="301625" y="6076950"/>
            <a:ext cx="2289175" cy="476250"/>
          </a:xfrm>
        </p:spPr>
        <p:txBody>
          <a:bodyPr/>
          <a:lstStyle>
            <a:lvl1pPr>
              <a:defRPr/>
            </a:lvl1pPr>
          </a:lstStyle>
          <a:p>
            <a:pPr>
              <a:defRPr/>
            </a:pPr>
            <a:endParaRPr lang="en-US" altLang="zh-CN">
              <a:solidFill>
                <a:srgbClr val="0033CC"/>
              </a:solidFill>
            </a:endParaRPr>
          </a:p>
        </p:txBody>
      </p:sp>
      <p:sp>
        <p:nvSpPr>
          <p:cNvPr id="5" name="Rectangle 5"/>
          <p:cNvSpPr>
            <a:spLocks noGrp="1" noChangeArrowheads="1"/>
          </p:cNvSpPr>
          <p:nvPr>
            <p:ph type="ftr" sz="quarter" idx="11"/>
          </p:nvPr>
        </p:nvSpPr>
        <p:spPr>
          <a:xfrm>
            <a:off x="3124200" y="6076950"/>
            <a:ext cx="2895600" cy="476250"/>
          </a:xfrm>
        </p:spPr>
        <p:txBody>
          <a:bodyPr/>
          <a:lstStyle>
            <a:lvl1pPr>
              <a:defRPr/>
            </a:lvl1pPr>
          </a:lstStyle>
          <a:p>
            <a:pPr>
              <a:defRPr/>
            </a:pPr>
            <a:endParaRPr lang="en-US" altLang="zh-CN">
              <a:solidFill>
                <a:srgbClr val="0033CC"/>
              </a:solidFill>
            </a:endParaRPr>
          </a:p>
        </p:txBody>
      </p:sp>
      <p:sp>
        <p:nvSpPr>
          <p:cNvPr id="6" name="Rectangle 6"/>
          <p:cNvSpPr>
            <a:spLocks noGrp="1" noChangeArrowheads="1"/>
          </p:cNvSpPr>
          <p:nvPr>
            <p:ph type="sldNum" sz="quarter" idx="12"/>
          </p:nvPr>
        </p:nvSpPr>
        <p:spPr>
          <a:xfrm>
            <a:off x="6553200" y="6076950"/>
            <a:ext cx="2289175" cy="476250"/>
          </a:xfrm>
        </p:spPr>
        <p:txBody>
          <a:bodyPr/>
          <a:lstStyle>
            <a:lvl1pPr>
              <a:defRPr/>
            </a:lvl1pPr>
          </a:lstStyle>
          <a:p>
            <a:pPr>
              <a:defRPr/>
            </a:pPr>
            <a:fld id="{47C696AB-52B7-4D91-856C-35A101C6AE0B}"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5301025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D6CA364-C4A6-4530-97B8-8842FCD6DB7A}"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5954428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0ED5BC7-1B15-4066-886F-ADE5F5BB5136}"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63104380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3B0AFC-9ED9-47AE-B444-8335972508B8}"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345043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C3663E4B-2847-4B9C-8A55-649851A5908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770472370"/>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07E476E-A154-4A4D-93D6-0805E0AD02F5}"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159970022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143E16E-FFDC-4C93-AC23-530CDFEDDAFB}"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91500846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3426C30-8601-4FA6-9E96-AA5648DAC726}"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14808694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66D805A-940A-4179-A366-D11FB1B32D58}"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8063482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AAC0077-3889-4D31-994D-1009F9AB3A8F}"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5021704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1BB8188-C5DB-4459-8DF3-A8224A0F1037}"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326653091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85800"/>
            <a:ext cx="6256338"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33CC"/>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CC"/>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D0769E3-31D8-4998-8C46-569F81033F63}" type="slidenum">
              <a:rPr lang="en-US" altLang="zh-CN">
                <a:solidFill>
                  <a:srgbClr val="0033CC"/>
                </a:solidFill>
              </a:rPr>
              <a:pPr>
                <a:defRPr/>
              </a:pPr>
              <a:t>‹#›</a:t>
            </a:fld>
            <a:endParaRPr lang="en-US" altLang="zh-CN">
              <a:solidFill>
                <a:srgbClr val="0033CC"/>
              </a:solidFill>
            </a:endParaRPr>
          </a:p>
        </p:txBody>
      </p:sp>
    </p:spTree>
    <p:extLst>
      <p:ext uri="{BB962C8B-B14F-4D97-AF65-F5344CB8AC3E}">
        <p14:creationId xmlns:p14="http://schemas.microsoft.com/office/powerpoint/2010/main" val="405335547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a:lnSpc>
                <a:spcPct val="80000"/>
              </a:lnSpc>
              <a:spcBef>
                <a:spcPct val="50000"/>
              </a:spcBef>
              <a:defRPr/>
            </a:pPr>
            <a:endParaRPr kumimoji="0" lang="zh-CN" altLang="en-US">
              <a:solidFill>
                <a:srgbClr val="000000"/>
              </a:solidFill>
              <a:ea typeface="楷体_GB2312" pitchFamily="49" charset="-122"/>
            </a:endParaRPr>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CN" altLang="zh-CN">
              <a:solidFill>
                <a:srgbClr val="000000"/>
              </a:solidFill>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939244"/>
      </p:ext>
    </p:extLst>
  </p:cSld>
  <p:clrMapOvr>
    <a:masterClrMapping/>
  </p:clrMapOvr>
  <p:transition>
    <p:random/>
  </p:transition>
  <p:hf hdr="0"/>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2FB1FDAB-4178-41E7-B924-E44BDFFC4EE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56087406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pPr>
              <a:defRPr/>
            </a:pPr>
            <a:fld id="{CC32A16E-F0C3-4997-8EDE-4B9A83306A9E}"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5846525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endParaRPr lang="en-US" altLang="zh-CN"/>
          </a:p>
        </p:txBody>
      </p:sp>
      <p:sp>
        <p:nvSpPr>
          <p:cNvPr id="5" name="页脚占位符 4"/>
          <p:cNvSpPr>
            <a:spLocks noGrp="1"/>
          </p:cNvSpPr>
          <p:nvPr>
            <p:ph type="ftr" sz="quarter" idx="11"/>
          </p:nvPr>
        </p:nvSpPr>
        <p:spPr>
          <a:xfrm>
            <a:off x="5330952" y="6400800"/>
            <a:ext cx="3733800" cy="283800"/>
          </a:xfrm>
        </p:spPr>
        <p:txBody>
          <a:bodyPr/>
          <a:lstStyle/>
          <a:p>
            <a:endParaRPr lang="en-US" altLang="zh-CN"/>
          </a:p>
        </p:txBody>
      </p:sp>
      <p:sp>
        <p:nvSpPr>
          <p:cNvPr id="6" name="灯片编号占位符 5"/>
          <p:cNvSpPr>
            <a:spLocks noGrp="1"/>
          </p:cNvSpPr>
          <p:nvPr>
            <p:ph type="sldNum" sz="quarter" idx="12"/>
          </p:nvPr>
        </p:nvSpPr>
        <p:spPr/>
        <p:txBody>
          <a:bodyPr/>
          <a:lstStyle/>
          <a:p>
            <a:fld id="{7F3E6418-6E40-4B5D-B952-B67D5B45BD35}"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D165B673-A168-48D2-97F8-A6473E0F14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125566748"/>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pPr>
              <a:defRPr/>
            </a:pPr>
            <a:fld id="{5273CD76-6664-427E-A081-2EB11488D42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208799522"/>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pPr>
              <a:defRPr/>
            </a:pPr>
            <a:fld id="{369918FD-B82F-4C35-80BA-6E43517E7573}"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55104897"/>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pPr>
              <a:defRPr/>
            </a:pPr>
            <a:fld id="{5F18FE11-DE43-4B38-B5E6-9A942AA0DC1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4935618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pPr>
              <a:defRPr/>
            </a:pPr>
            <a:fld id="{28C2AE63-4D29-4FC9-99B8-B64670CC3F5D}"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87144264"/>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DCEE597B-E23F-4A11-A942-279353CA8A8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1332620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AC52D3DA-13C2-48C2-B006-EC5CA27B2DF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884234008"/>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B12B244A-A44E-4EB3-865C-04D930A1848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15110653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CEC1558E-B72E-431D-B0D9-36F5B697DB4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260892850"/>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pPr>
              <a:defRPr/>
            </a:pPr>
            <a:fld id="{A63F9F18-7B31-4BA8-95A2-C72401C71E1D}"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453266171"/>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pPr>
              <a:defRPr/>
            </a:pPr>
            <a:fld id="{1CC4A2AE-2AF8-4E71-854C-1413689583D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069237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F44BB762-3161-4540-93F2-CE0D4A27A73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54887953"/>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pPr>
              <a:defRPr/>
            </a:pPr>
            <a:fld id="{FFA4FBAE-DDE1-437A-B8F2-D6E798FF37DB}"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767834920"/>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5D290FA5-0E3B-4975-8ADB-EC0628B459A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947825570"/>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BA881D1C-7276-4BBE-ABAB-0D1EEDCD750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214890301"/>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3EEB054D-3A49-444D-B4F6-DDBF7E7508E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87747235"/>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65EF0CB4-4D4E-4519-A7A4-8706210A9CD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88893133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EC8C66CD-3F7C-4FEE-980D-59D96844B86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04661315"/>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25258D8A-29EC-44E7-978E-864E6E5EFF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271422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7C10F206-9E8E-47EA-923C-155F309344E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844316262"/>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45CEF54-4536-4010-A0A6-8F25749634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934687808"/>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EEEDD692-3A07-4D5D-BDFD-5E7A0526927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7329292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6F04B59E-7B41-4A2A-BB67-EF6384ACBC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522288132"/>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094EAA8B-0D77-4B74-822B-5BA46E823B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25574982"/>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8A214F3A-1609-4A9A-96B8-8BFDEF912CB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55079229"/>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5AFB62B9-8C6B-462F-9931-B2993928589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99906769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78AB29C7-79D1-43E0-88CE-F8CE9F28441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46950986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CD542494-8691-42F9-AD2C-B0DBCDABD7D0}"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86115883"/>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5D290FA5-0E3B-4975-8ADB-EC0628B459A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10715498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BA881D1C-7276-4BBE-ABAB-0D1EEDCD750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560435672"/>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3EEB054D-3A49-444D-B4F6-DDBF7E7508E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0388617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65EF0CB4-4D4E-4519-A7A4-8706210A9CD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0432620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EC8C66CD-3F7C-4FEE-980D-59D96844B86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8635636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pPr>
              <a:defRPr/>
            </a:pPr>
            <a:fld id="{1AD5F148-D765-42BD-97DB-0D36B9F3F86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59803742"/>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25258D8A-29EC-44E7-978E-864E6E5EFF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218512406"/>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7C10F206-9E8E-47EA-923C-155F309344E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857368832"/>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45CEF54-4536-4010-A0A6-8F25749634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760983208"/>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EEEDD692-3A07-4D5D-BDFD-5E7A0526927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57776469"/>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094EAA8B-0D77-4B74-822B-5BA46E823B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286973093"/>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8A214F3A-1609-4A9A-96B8-8BFDEF912CB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67273209"/>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5AFB62B9-8C6B-462F-9931-B2993928589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311681024"/>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78AB29C7-79D1-43E0-88CE-F8CE9F28441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913248092"/>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CD542494-8691-42F9-AD2C-B0DBCDABD7D0}"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37424485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5D290FA5-0E3B-4975-8ADB-EC0628B459A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8876771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pPr>
              <a:defRPr/>
            </a:pPr>
            <a:fld id="{B47DBD86-CD29-4002-890C-01D87A6EB7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237359431"/>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BA881D1C-7276-4BBE-ABAB-0D1EEDCD750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775556152"/>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3EEB054D-3A49-444D-B4F6-DDBF7E7508E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992955656"/>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65EF0CB4-4D4E-4519-A7A4-8706210A9CD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250658395"/>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EC8C66CD-3F7C-4FEE-980D-59D96844B86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425378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25258D8A-29EC-44E7-978E-864E6E5EFF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672310042"/>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7C10F206-9E8E-47EA-923C-155F309344E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974369066"/>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45CEF54-4536-4010-A0A6-8F25749634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941072516"/>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EEEDD692-3A07-4D5D-BDFD-5E7A0526927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67883196"/>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094EAA8B-0D77-4B74-822B-5BA46E823B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31799181"/>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8A214F3A-1609-4A9A-96B8-8BFDEF912CB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78171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pPr>
              <a:defRPr/>
            </a:pPr>
            <a:fld id="{7D6E8032-8326-43B4-8C3C-124414ED3CFE}"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4180649"/>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5AFB62B9-8C6B-462F-9931-B2993928589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825353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78AB29C7-79D1-43E0-88CE-F8CE9F28441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50014712"/>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CD542494-8691-42F9-AD2C-B0DBCDABD7D0}"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14963106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5D290FA5-0E3B-4975-8ADB-EC0628B459A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9657045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BA881D1C-7276-4BBE-ABAB-0D1EEDCD750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96689924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3EEB054D-3A49-444D-B4F6-DDBF7E7508E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37015954"/>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65EF0CB4-4D4E-4519-A7A4-8706210A9CD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26115222"/>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EC8C66CD-3F7C-4FEE-980D-59D96844B86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46036837"/>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25258D8A-29EC-44E7-978E-864E6E5EFF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116006119"/>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7C10F206-9E8E-47EA-923C-155F309344E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9078731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a:lnSpc>
                <a:spcPct val="80000"/>
              </a:lnSpc>
              <a:spcBef>
                <a:spcPct val="50000"/>
              </a:spcBef>
              <a:defRPr/>
            </a:pPr>
            <a:endParaRPr kumimoji="0" lang="zh-CN" altLang="en-US">
              <a:solidFill>
                <a:srgbClr val="000000"/>
              </a:solidFill>
              <a:ea typeface="楷体_GB2312" pitchFamily="49" charset="-122"/>
            </a:endParaRPr>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CN" altLang="zh-CN">
              <a:solidFill>
                <a:srgbClr val="000000"/>
              </a:solidFill>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726530"/>
      </p:ext>
    </p:extLst>
  </p:cSld>
  <p:clrMapOvr>
    <a:masterClrMapping/>
  </p:clrMapOvr>
  <p:transition>
    <p:random/>
  </p:transition>
  <p:hf hdr="0"/>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45CEF54-4536-4010-A0A6-8F25749634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503269760"/>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EEEDD692-3A07-4D5D-BDFD-5E7A0526927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33617035"/>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094EAA8B-0D77-4B74-822B-5BA46E823B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54214699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8A214F3A-1609-4A9A-96B8-8BFDEF912CB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54638640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5AFB62B9-8C6B-462F-9931-B2993928589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39992183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78AB29C7-79D1-43E0-88CE-F8CE9F28441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83793110"/>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CD542494-8691-42F9-AD2C-B0DBCDABD7D0}"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00164406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1029"/>
          <p:cNvSpPr>
            <a:spLocks noChangeArrowheads="1"/>
          </p:cNvSpPr>
          <p:nvPr/>
        </p:nvSpPr>
        <p:spPr bwMode="auto">
          <a:xfrm>
            <a:off x="0" y="762000"/>
            <a:ext cx="9144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nvGrpSpPr>
          <p:cNvPr id="5" name="Group 1030"/>
          <p:cNvGrpSpPr>
            <a:grpSpLocks/>
          </p:cNvGrpSpPr>
          <p:nvPr/>
        </p:nvGrpSpPr>
        <p:grpSpPr bwMode="auto">
          <a:xfrm>
            <a:off x="304800" y="0"/>
            <a:ext cx="3276600" cy="2133600"/>
            <a:chOff x="336" y="0"/>
            <a:chExt cx="2064" cy="1344"/>
          </a:xfrm>
        </p:grpSpPr>
        <p:sp>
          <p:nvSpPr>
            <p:cNvPr id="6" name="Rectangle 1031"/>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7" name="Rectangle 1032"/>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8" name="Rectangle 1033"/>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9" name="Rectangle 1034"/>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 name="Rectangle 1035"/>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1" name="Rectangle 1036"/>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2" name="Rectangle 1038"/>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3" name="Rectangle 1039"/>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4" name="Rectangle 1040"/>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5" name="Rectangle 1041"/>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6" name="Rectangle 1042"/>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7" name="Rectangle 1043"/>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8" name="Group 1051"/>
          <p:cNvGrpSpPr>
            <a:grpSpLocks/>
          </p:cNvGrpSpPr>
          <p:nvPr/>
        </p:nvGrpSpPr>
        <p:grpSpPr bwMode="auto">
          <a:xfrm>
            <a:off x="3048000" y="3352800"/>
            <a:ext cx="3276600" cy="211138"/>
            <a:chOff x="1824" y="2640"/>
            <a:chExt cx="2064" cy="133"/>
          </a:xfrm>
        </p:grpSpPr>
        <p:sp>
          <p:nvSpPr>
            <p:cNvPr id="19" name="Line 1026"/>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0" name="Rectangle 1044"/>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1" name="Rectangle 1045"/>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2" name="Rectangle 1046"/>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sp>
        <p:nvSpPr>
          <p:cNvPr id="23" name="WordArt 1050"/>
          <p:cNvSpPr>
            <a:spLocks noChangeArrowheads="1" noChangeShapeType="1" noTextEdit="1"/>
          </p:cNvSpPr>
          <p:nvPr userDrawn="1"/>
        </p:nvSpPr>
        <p:spPr bwMode="auto">
          <a:xfrm>
            <a:off x="3962400" y="914400"/>
            <a:ext cx="51054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sp3d>
          </a:bodyPr>
          <a:lstStyle/>
          <a:p>
            <a:pPr algn="ctr">
              <a:lnSpc>
                <a:spcPct val="80000"/>
              </a:lnSpc>
              <a:spcBef>
                <a:spcPct val="50000"/>
              </a:spcBef>
            </a:pPr>
            <a:r>
              <a:rPr lang="en-US" altLang="zh-CN"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rPr>
              <a:t>Artificial Intelligence</a:t>
            </a:r>
            <a:endParaRPr lang="zh-CN" altLang="en-US"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endParaRPr>
          </a:p>
        </p:txBody>
      </p:sp>
      <p:sp>
        <p:nvSpPr>
          <p:cNvPr id="11267" name="Rectangle 1027"/>
          <p:cNvSpPr>
            <a:spLocks noGrp="1" noChangeArrowheads="1"/>
          </p:cNvSpPr>
          <p:nvPr>
            <p:ph type="ctrTitle"/>
          </p:nvPr>
        </p:nvSpPr>
        <p:spPr>
          <a:xfrm>
            <a:off x="685800" y="2438400"/>
            <a:ext cx="7772400" cy="685800"/>
          </a:xfrm>
        </p:spPr>
        <p:txBody>
          <a:bodyPr anchor="t"/>
          <a:lstStyle>
            <a:lvl1pPr algn="ctr">
              <a:lnSpc>
                <a:spcPct val="90000"/>
              </a:lnSpc>
              <a:defRPr sz="4400">
                <a:solidFill>
                  <a:schemeClr val="tx1"/>
                </a:solidFill>
              </a:defRPr>
            </a:lvl1pPr>
          </a:lstStyle>
          <a:p>
            <a:pPr lvl="0"/>
            <a:r>
              <a:rPr lang="zh-CN" altLang="en-US" noProof="0" smtClean="0"/>
              <a:t>单击此处编辑母版标题样式</a:t>
            </a:r>
          </a:p>
        </p:txBody>
      </p:sp>
      <p:sp>
        <p:nvSpPr>
          <p:cNvPr id="11268" name="Rectangle 1028"/>
          <p:cNvSpPr>
            <a:spLocks noGrp="1" noChangeArrowheads="1"/>
          </p:cNvSpPr>
          <p:nvPr>
            <p:ph type="subTitle" idx="1"/>
          </p:nvPr>
        </p:nvSpPr>
        <p:spPr>
          <a:xfrm>
            <a:off x="1295400" y="3733800"/>
            <a:ext cx="69342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smtClean="0"/>
              <a:t>单击此处编辑母版副标题样式</a:t>
            </a:r>
          </a:p>
        </p:txBody>
      </p:sp>
      <p:sp>
        <p:nvSpPr>
          <p:cNvPr id="24" name="Rectangle 1047"/>
          <p:cNvSpPr>
            <a:spLocks noGrp="1" noChangeArrowheads="1"/>
          </p:cNvSpPr>
          <p:nvPr>
            <p:ph type="dt" sz="half" idx="10"/>
          </p:nvPr>
        </p:nvSpPr>
        <p:spPr bwMode="auto">
          <a:xfrm>
            <a:off x="6553200" y="6507163"/>
            <a:ext cx="18288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endParaRPr lang="en-US" altLang="zh-CN">
              <a:solidFill>
                <a:srgbClr val="B2B2B2"/>
              </a:solidFill>
            </a:endParaRPr>
          </a:p>
        </p:txBody>
      </p:sp>
      <p:sp>
        <p:nvSpPr>
          <p:cNvPr id="25" name="Rectangle 1048"/>
          <p:cNvSpPr>
            <a:spLocks noGrp="1" noChangeArrowheads="1"/>
          </p:cNvSpPr>
          <p:nvPr>
            <p:ph type="ftr" sz="quarter" idx="11"/>
          </p:nvPr>
        </p:nvSpPr>
        <p:spPr bwMode="auto">
          <a:xfrm>
            <a:off x="1295400" y="6507163"/>
            <a:ext cx="28956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r>
              <a:rPr lang="en-US" altLang="zh-CN">
                <a:solidFill>
                  <a:srgbClr val="B2B2B2"/>
                </a:solidFill>
              </a:rPr>
              <a:t>中南大学  智能系统与智能软件研究所</a:t>
            </a:r>
          </a:p>
        </p:txBody>
      </p:sp>
    </p:spTree>
    <p:extLst>
      <p:ext uri="{BB962C8B-B14F-4D97-AF65-F5344CB8AC3E}">
        <p14:creationId xmlns:p14="http://schemas.microsoft.com/office/powerpoint/2010/main" val="2427218038"/>
      </p:ext>
    </p:extLst>
  </p:cSld>
  <p:clrMapOvr>
    <a:masterClrMapping/>
  </p:clrMapOvr>
  <p:transition>
    <p:random/>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EE9384AF-CF39-46C3-B5C3-1552369C15BD}"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4168982513"/>
      </p:ext>
    </p:extLst>
  </p:cSld>
  <p:clrMapOvr>
    <a:masterClrMapping/>
  </p:clrMapOvr>
  <p:transition>
    <p:random/>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6"/>
          <p:cNvSpPr>
            <a:spLocks noGrp="1" noChangeArrowheads="1"/>
          </p:cNvSpPr>
          <p:nvPr>
            <p:ph type="sldNum" sz="quarter" idx="10"/>
          </p:nvPr>
        </p:nvSpPr>
        <p:spPr>
          <a:ln/>
        </p:spPr>
        <p:txBody>
          <a:bodyPr/>
          <a:lstStyle>
            <a:lvl1pPr>
              <a:defRPr/>
            </a:lvl1pPr>
          </a:lstStyle>
          <a:p>
            <a:pPr>
              <a:defRPr/>
            </a:pPr>
            <a:fld id="{1C97E3D9-827A-4F4F-8B57-3518F3AF77B4}"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339294511"/>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7094F84D-D364-46A8-A1EC-9FABA6E0FFA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93876750"/>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6"/>
          <p:cNvSpPr>
            <a:spLocks noGrp="1" noChangeArrowheads="1"/>
          </p:cNvSpPr>
          <p:nvPr>
            <p:ph type="sldNum" sz="quarter" idx="10"/>
          </p:nvPr>
        </p:nvSpPr>
        <p:spPr>
          <a:ln/>
        </p:spPr>
        <p:txBody>
          <a:bodyPr/>
          <a:lstStyle>
            <a:lvl1pPr>
              <a:defRPr/>
            </a:lvl1pPr>
          </a:lstStyle>
          <a:p>
            <a:pPr>
              <a:defRPr/>
            </a:pPr>
            <a:fld id="{D0123FC2-F487-4682-9BF5-3434E3B2FC86}"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688492285"/>
      </p:ext>
    </p:extLst>
  </p:cSld>
  <p:clrMapOvr>
    <a:masterClrMapping/>
  </p:clrMapOvr>
  <p:transition>
    <p:random/>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6"/>
          <p:cNvSpPr>
            <a:spLocks noGrp="1" noChangeArrowheads="1"/>
          </p:cNvSpPr>
          <p:nvPr>
            <p:ph type="sldNum" sz="quarter" idx="10"/>
          </p:nvPr>
        </p:nvSpPr>
        <p:spPr>
          <a:ln/>
        </p:spPr>
        <p:txBody>
          <a:bodyPr/>
          <a:lstStyle>
            <a:lvl1pPr>
              <a:defRPr/>
            </a:lvl1pPr>
          </a:lstStyle>
          <a:p>
            <a:pPr>
              <a:defRPr/>
            </a:pPr>
            <a:fld id="{F5A2F006-8E5E-4E69-9373-32BFE894DF2F}"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30143856"/>
      </p:ext>
    </p:extLst>
  </p:cSld>
  <p:clrMapOvr>
    <a:masterClrMapping/>
  </p:clrMapOvr>
  <p:transition>
    <p:random/>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6"/>
          <p:cNvSpPr>
            <a:spLocks noGrp="1" noChangeArrowheads="1"/>
          </p:cNvSpPr>
          <p:nvPr>
            <p:ph type="sldNum" sz="quarter" idx="10"/>
          </p:nvPr>
        </p:nvSpPr>
        <p:spPr>
          <a:ln/>
        </p:spPr>
        <p:txBody>
          <a:bodyPr/>
          <a:lstStyle>
            <a:lvl1pPr>
              <a:defRPr/>
            </a:lvl1pPr>
          </a:lstStyle>
          <a:p>
            <a:pPr>
              <a:defRPr/>
            </a:pPr>
            <a:fld id="{3057279F-C997-4241-B854-01AA634A2B5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675411308"/>
      </p:ext>
    </p:extLst>
  </p:cSld>
  <p:clrMapOvr>
    <a:masterClrMapping/>
  </p:clrMapOvr>
  <p:transition>
    <p:random/>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6"/>
          <p:cNvSpPr>
            <a:spLocks noGrp="1" noChangeArrowheads="1"/>
          </p:cNvSpPr>
          <p:nvPr>
            <p:ph type="sldNum" sz="quarter" idx="10"/>
          </p:nvPr>
        </p:nvSpPr>
        <p:spPr>
          <a:ln/>
        </p:spPr>
        <p:txBody>
          <a:bodyPr/>
          <a:lstStyle>
            <a:lvl1pPr>
              <a:defRPr/>
            </a:lvl1pPr>
          </a:lstStyle>
          <a:p>
            <a:pPr>
              <a:defRPr/>
            </a:pPr>
            <a:fld id="{4C3E4CA4-76B1-424D-BE2E-EF214C439A0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250830596"/>
      </p:ext>
    </p:extLst>
  </p:cSld>
  <p:clrMapOvr>
    <a:masterClrMapping/>
  </p:clrMapOvr>
  <p:transition>
    <p:random/>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9E9758AF-422F-42DA-A3F4-8F51B32239C4}"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023400253"/>
      </p:ext>
    </p:extLst>
  </p:cSld>
  <p:clrMapOvr>
    <a:masterClrMapping/>
  </p:clrMapOvr>
  <p:transition>
    <p:random/>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78DCB751-47B3-4863-832A-48F655FACD26}"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317935677"/>
      </p:ext>
    </p:extLst>
  </p:cSld>
  <p:clrMapOvr>
    <a:masterClrMapping/>
  </p:clrMapOvr>
  <p:transition>
    <p:random/>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4839C572-4382-481F-8615-14534883937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3034581780"/>
      </p:ext>
    </p:extLst>
  </p:cSld>
  <p:clrMapOvr>
    <a:masterClrMapping/>
  </p:clrMapOvr>
  <p:transition>
    <p:random/>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990600"/>
            <a:ext cx="1885950"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990600"/>
            <a:ext cx="5505450" cy="5181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A9E64595-5782-4F39-99B8-0AFB59B6B921}"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4259899909"/>
      </p:ext>
    </p:extLst>
  </p:cSld>
  <p:clrMapOvr>
    <a:masterClrMapping/>
  </p:clrMapOvr>
  <p:transition>
    <p:random/>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990600"/>
            <a:ext cx="70866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05000"/>
            <a:ext cx="36957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762500" y="1905000"/>
            <a:ext cx="3695700" cy="4267200"/>
          </a:xfrm>
        </p:spPr>
        <p:txBody>
          <a:bodyPr/>
          <a:lstStyle/>
          <a:p>
            <a:pPr lvl="0"/>
            <a:endParaRPr lang="zh-CN" altLang="en-US" noProof="0" smtClean="0"/>
          </a:p>
        </p:txBody>
      </p:sp>
      <p:sp>
        <p:nvSpPr>
          <p:cNvPr id="5" name="Rectangle 46"/>
          <p:cNvSpPr>
            <a:spLocks noGrp="1" noChangeArrowheads="1"/>
          </p:cNvSpPr>
          <p:nvPr>
            <p:ph type="sldNum" sz="quarter" idx="10"/>
          </p:nvPr>
        </p:nvSpPr>
        <p:spPr>
          <a:ln/>
        </p:spPr>
        <p:txBody>
          <a:bodyPr/>
          <a:lstStyle>
            <a:lvl1pPr>
              <a:defRPr/>
            </a:lvl1pPr>
          </a:lstStyle>
          <a:p>
            <a:pPr>
              <a:defRPr/>
            </a:pPr>
            <a:fld id="{88BB5631-5E7C-4D9B-99EA-54977A3F05DA}"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4064543387"/>
      </p:ext>
    </p:extLst>
  </p:cSld>
  <p:clrMapOvr>
    <a:masterClrMapping/>
  </p:clrMapOvr>
  <p:transition>
    <p:random/>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1029"/>
          <p:cNvSpPr>
            <a:spLocks noChangeArrowheads="1"/>
          </p:cNvSpPr>
          <p:nvPr/>
        </p:nvSpPr>
        <p:spPr bwMode="auto">
          <a:xfrm>
            <a:off x="0" y="762000"/>
            <a:ext cx="9144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nvGrpSpPr>
          <p:cNvPr id="5" name="Group 1030"/>
          <p:cNvGrpSpPr>
            <a:grpSpLocks/>
          </p:cNvGrpSpPr>
          <p:nvPr/>
        </p:nvGrpSpPr>
        <p:grpSpPr bwMode="auto">
          <a:xfrm>
            <a:off x="304800" y="0"/>
            <a:ext cx="3276600" cy="2133600"/>
            <a:chOff x="336" y="0"/>
            <a:chExt cx="2064" cy="1344"/>
          </a:xfrm>
        </p:grpSpPr>
        <p:sp>
          <p:nvSpPr>
            <p:cNvPr id="6" name="Rectangle 1031"/>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7" name="Rectangle 1032"/>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8" name="Rectangle 1033"/>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9" name="Rectangle 1034"/>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 name="Rectangle 1035"/>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1" name="Rectangle 1036"/>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2" name="Rectangle 1038"/>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3" name="Rectangle 1039"/>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4" name="Rectangle 1040"/>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5" name="Rectangle 1041"/>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6" name="Rectangle 1042"/>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7" name="Rectangle 1043"/>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8" name="Group 1051"/>
          <p:cNvGrpSpPr>
            <a:grpSpLocks/>
          </p:cNvGrpSpPr>
          <p:nvPr/>
        </p:nvGrpSpPr>
        <p:grpSpPr bwMode="auto">
          <a:xfrm>
            <a:off x="3048000" y="3352800"/>
            <a:ext cx="3276600" cy="211138"/>
            <a:chOff x="1824" y="2640"/>
            <a:chExt cx="2064" cy="133"/>
          </a:xfrm>
        </p:grpSpPr>
        <p:sp>
          <p:nvSpPr>
            <p:cNvPr id="19" name="Line 1026"/>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0" name="Rectangle 1044"/>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1" name="Rectangle 1045"/>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2" name="Rectangle 1046"/>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sp>
        <p:nvSpPr>
          <p:cNvPr id="23" name="WordArt 1050"/>
          <p:cNvSpPr>
            <a:spLocks noChangeArrowheads="1" noChangeShapeType="1" noTextEdit="1"/>
          </p:cNvSpPr>
          <p:nvPr userDrawn="1"/>
        </p:nvSpPr>
        <p:spPr bwMode="auto">
          <a:xfrm>
            <a:off x="3962400" y="914400"/>
            <a:ext cx="51054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sp3d>
          </a:bodyPr>
          <a:lstStyle/>
          <a:p>
            <a:pPr algn="ctr">
              <a:lnSpc>
                <a:spcPct val="80000"/>
              </a:lnSpc>
              <a:spcBef>
                <a:spcPct val="50000"/>
              </a:spcBef>
            </a:pPr>
            <a:r>
              <a:rPr lang="en-US" altLang="zh-CN"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rPr>
              <a:t>Artificial Intelligence</a:t>
            </a:r>
            <a:endParaRPr lang="zh-CN" altLang="en-US"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endParaRPr>
          </a:p>
        </p:txBody>
      </p:sp>
      <p:sp>
        <p:nvSpPr>
          <p:cNvPr id="11267" name="Rectangle 1027"/>
          <p:cNvSpPr>
            <a:spLocks noGrp="1" noChangeArrowheads="1"/>
          </p:cNvSpPr>
          <p:nvPr>
            <p:ph type="ctrTitle"/>
          </p:nvPr>
        </p:nvSpPr>
        <p:spPr>
          <a:xfrm>
            <a:off x="685800" y="2438400"/>
            <a:ext cx="7772400" cy="685800"/>
          </a:xfrm>
        </p:spPr>
        <p:txBody>
          <a:bodyPr anchor="t"/>
          <a:lstStyle>
            <a:lvl1pPr algn="ctr">
              <a:lnSpc>
                <a:spcPct val="90000"/>
              </a:lnSpc>
              <a:defRPr sz="4400">
                <a:solidFill>
                  <a:schemeClr val="tx1"/>
                </a:solidFill>
              </a:defRPr>
            </a:lvl1pPr>
          </a:lstStyle>
          <a:p>
            <a:pPr lvl="0"/>
            <a:r>
              <a:rPr lang="zh-CN" altLang="en-US" noProof="0" smtClean="0"/>
              <a:t>单击此处编辑母版标题样式</a:t>
            </a:r>
          </a:p>
        </p:txBody>
      </p:sp>
      <p:sp>
        <p:nvSpPr>
          <p:cNvPr id="11268" name="Rectangle 1028"/>
          <p:cNvSpPr>
            <a:spLocks noGrp="1" noChangeArrowheads="1"/>
          </p:cNvSpPr>
          <p:nvPr>
            <p:ph type="subTitle" idx="1"/>
          </p:nvPr>
        </p:nvSpPr>
        <p:spPr>
          <a:xfrm>
            <a:off x="1295400" y="3733800"/>
            <a:ext cx="69342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smtClean="0"/>
              <a:t>单击此处编辑母版副标题样式</a:t>
            </a:r>
          </a:p>
        </p:txBody>
      </p:sp>
      <p:sp>
        <p:nvSpPr>
          <p:cNvPr id="24" name="Rectangle 1047"/>
          <p:cNvSpPr>
            <a:spLocks noGrp="1" noChangeArrowheads="1"/>
          </p:cNvSpPr>
          <p:nvPr>
            <p:ph type="dt" sz="half" idx="10"/>
          </p:nvPr>
        </p:nvSpPr>
        <p:spPr bwMode="auto">
          <a:xfrm>
            <a:off x="6553200" y="6507163"/>
            <a:ext cx="18288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endParaRPr lang="en-US" altLang="zh-CN">
              <a:solidFill>
                <a:srgbClr val="B2B2B2"/>
              </a:solidFill>
            </a:endParaRPr>
          </a:p>
        </p:txBody>
      </p:sp>
      <p:sp>
        <p:nvSpPr>
          <p:cNvPr id="25" name="Rectangle 1048"/>
          <p:cNvSpPr>
            <a:spLocks noGrp="1" noChangeArrowheads="1"/>
          </p:cNvSpPr>
          <p:nvPr>
            <p:ph type="ftr" sz="quarter" idx="11"/>
          </p:nvPr>
        </p:nvSpPr>
        <p:spPr bwMode="auto">
          <a:xfrm>
            <a:off x="1295400" y="6507163"/>
            <a:ext cx="28956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r>
              <a:rPr lang="en-US" altLang="zh-CN">
                <a:solidFill>
                  <a:srgbClr val="B2B2B2"/>
                </a:solidFill>
              </a:rPr>
              <a:t>中南大学  智能系统与智能软件研究所</a:t>
            </a:r>
          </a:p>
        </p:txBody>
      </p:sp>
    </p:spTree>
    <p:extLst>
      <p:ext uri="{BB962C8B-B14F-4D97-AF65-F5344CB8AC3E}">
        <p14:creationId xmlns:p14="http://schemas.microsoft.com/office/powerpoint/2010/main" val="3159316026"/>
      </p:ext>
    </p:extLst>
  </p:cSld>
  <p:clrMapOvr>
    <a:masterClrMapping/>
  </p:clrMapOvr>
  <p:transition>
    <p:random/>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pPr>
              <a:defRPr/>
            </a:pPr>
            <a:fld id="{4CD8D367-85E4-4BBF-9E83-A38F9BC365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8102823"/>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EE9384AF-CF39-46C3-B5C3-1552369C15BD}"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718059465"/>
      </p:ext>
    </p:extLst>
  </p:cSld>
  <p:clrMapOvr>
    <a:masterClrMapping/>
  </p:clrMapOvr>
  <p:transition>
    <p:random/>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6"/>
          <p:cNvSpPr>
            <a:spLocks noGrp="1" noChangeArrowheads="1"/>
          </p:cNvSpPr>
          <p:nvPr>
            <p:ph type="sldNum" sz="quarter" idx="10"/>
          </p:nvPr>
        </p:nvSpPr>
        <p:spPr>
          <a:ln/>
        </p:spPr>
        <p:txBody>
          <a:bodyPr/>
          <a:lstStyle>
            <a:lvl1pPr>
              <a:defRPr/>
            </a:lvl1pPr>
          </a:lstStyle>
          <a:p>
            <a:pPr>
              <a:defRPr/>
            </a:pPr>
            <a:fld id="{1C97E3D9-827A-4F4F-8B57-3518F3AF77B4}"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501825775"/>
      </p:ext>
    </p:extLst>
  </p:cSld>
  <p:clrMapOvr>
    <a:masterClrMapping/>
  </p:clrMapOvr>
  <p:transition>
    <p:random/>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6"/>
          <p:cNvSpPr>
            <a:spLocks noGrp="1" noChangeArrowheads="1"/>
          </p:cNvSpPr>
          <p:nvPr>
            <p:ph type="sldNum" sz="quarter" idx="10"/>
          </p:nvPr>
        </p:nvSpPr>
        <p:spPr>
          <a:ln/>
        </p:spPr>
        <p:txBody>
          <a:bodyPr/>
          <a:lstStyle>
            <a:lvl1pPr>
              <a:defRPr/>
            </a:lvl1pPr>
          </a:lstStyle>
          <a:p>
            <a:pPr>
              <a:defRPr/>
            </a:pPr>
            <a:fld id="{D0123FC2-F487-4682-9BF5-3434E3B2FC86}"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4234389623"/>
      </p:ext>
    </p:extLst>
  </p:cSld>
  <p:clrMapOvr>
    <a:masterClrMapping/>
  </p:clrMapOvr>
  <p:transition>
    <p:random/>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6"/>
          <p:cNvSpPr>
            <a:spLocks noGrp="1" noChangeArrowheads="1"/>
          </p:cNvSpPr>
          <p:nvPr>
            <p:ph type="sldNum" sz="quarter" idx="10"/>
          </p:nvPr>
        </p:nvSpPr>
        <p:spPr>
          <a:ln/>
        </p:spPr>
        <p:txBody>
          <a:bodyPr/>
          <a:lstStyle>
            <a:lvl1pPr>
              <a:defRPr/>
            </a:lvl1pPr>
          </a:lstStyle>
          <a:p>
            <a:pPr>
              <a:defRPr/>
            </a:pPr>
            <a:fld id="{F5A2F006-8E5E-4E69-9373-32BFE894DF2F}"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3083903144"/>
      </p:ext>
    </p:extLst>
  </p:cSld>
  <p:clrMapOvr>
    <a:masterClrMapping/>
  </p:clrMapOvr>
  <p:transition>
    <p:random/>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6"/>
          <p:cNvSpPr>
            <a:spLocks noGrp="1" noChangeArrowheads="1"/>
          </p:cNvSpPr>
          <p:nvPr>
            <p:ph type="sldNum" sz="quarter" idx="10"/>
          </p:nvPr>
        </p:nvSpPr>
        <p:spPr>
          <a:ln/>
        </p:spPr>
        <p:txBody>
          <a:bodyPr/>
          <a:lstStyle>
            <a:lvl1pPr>
              <a:defRPr/>
            </a:lvl1pPr>
          </a:lstStyle>
          <a:p>
            <a:pPr>
              <a:defRPr/>
            </a:pPr>
            <a:fld id="{3057279F-C997-4241-B854-01AA634A2B5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24968088"/>
      </p:ext>
    </p:extLst>
  </p:cSld>
  <p:clrMapOvr>
    <a:masterClrMapping/>
  </p:clrMapOvr>
  <p:transition>
    <p:random/>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6"/>
          <p:cNvSpPr>
            <a:spLocks noGrp="1" noChangeArrowheads="1"/>
          </p:cNvSpPr>
          <p:nvPr>
            <p:ph type="sldNum" sz="quarter" idx="10"/>
          </p:nvPr>
        </p:nvSpPr>
        <p:spPr>
          <a:ln/>
        </p:spPr>
        <p:txBody>
          <a:bodyPr/>
          <a:lstStyle>
            <a:lvl1pPr>
              <a:defRPr/>
            </a:lvl1pPr>
          </a:lstStyle>
          <a:p>
            <a:pPr>
              <a:defRPr/>
            </a:pPr>
            <a:fld id="{4C3E4CA4-76B1-424D-BE2E-EF214C439A0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320182234"/>
      </p:ext>
    </p:extLst>
  </p:cSld>
  <p:clrMapOvr>
    <a:masterClrMapping/>
  </p:clrMapOvr>
  <p:transition>
    <p:random/>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9E9758AF-422F-42DA-A3F4-8F51B32239C4}"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060312292"/>
      </p:ext>
    </p:extLst>
  </p:cSld>
  <p:clrMapOvr>
    <a:masterClrMapping/>
  </p:clrMapOvr>
  <p:transition>
    <p:random/>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78DCB751-47B3-4863-832A-48F655FACD26}"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469645050"/>
      </p:ext>
    </p:extLst>
  </p:cSld>
  <p:clrMapOvr>
    <a:masterClrMapping/>
  </p:clrMapOvr>
  <p:transition>
    <p:random/>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4839C572-4382-481F-8615-14534883937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715969187"/>
      </p:ext>
    </p:extLst>
  </p:cSld>
  <p:clrMapOvr>
    <a:masterClrMapping/>
  </p:clrMapOvr>
  <p:transition>
    <p:random/>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990600"/>
            <a:ext cx="1885950"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990600"/>
            <a:ext cx="5505450" cy="5181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A9E64595-5782-4F39-99B8-0AFB59B6B921}"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447784475"/>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pPr>
              <a:defRPr/>
            </a:pPr>
            <a:fld id="{7CAB606C-0EF1-4568-BCE7-F1C78A0B53C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846148779"/>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990600"/>
            <a:ext cx="70866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05000"/>
            <a:ext cx="36957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762500" y="1905000"/>
            <a:ext cx="3695700" cy="4267200"/>
          </a:xfrm>
        </p:spPr>
        <p:txBody>
          <a:bodyPr/>
          <a:lstStyle/>
          <a:p>
            <a:pPr lvl="0"/>
            <a:endParaRPr lang="zh-CN" altLang="en-US" noProof="0" smtClean="0"/>
          </a:p>
        </p:txBody>
      </p:sp>
      <p:sp>
        <p:nvSpPr>
          <p:cNvPr id="5" name="Rectangle 46"/>
          <p:cNvSpPr>
            <a:spLocks noGrp="1" noChangeArrowheads="1"/>
          </p:cNvSpPr>
          <p:nvPr>
            <p:ph type="sldNum" sz="quarter" idx="10"/>
          </p:nvPr>
        </p:nvSpPr>
        <p:spPr>
          <a:ln/>
        </p:spPr>
        <p:txBody>
          <a:bodyPr/>
          <a:lstStyle>
            <a:lvl1pPr>
              <a:defRPr/>
            </a:lvl1pPr>
          </a:lstStyle>
          <a:p>
            <a:pPr>
              <a:defRPr/>
            </a:pPr>
            <a:fld id="{88BB5631-5E7C-4D9B-99EA-54977A3F05DA}"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715264555"/>
      </p:ext>
    </p:extLst>
  </p:cSld>
  <p:clrMapOvr>
    <a:masterClrMapping/>
  </p:clrMapOvr>
  <p:transition>
    <p:random/>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5D290FA5-0E3B-4975-8ADB-EC0628B459A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971403907"/>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BA881D1C-7276-4BBE-ABAB-0D1EEDCD750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853279017"/>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3EEB054D-3A49-444D-B4F6-DDBF7E7508E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045822012"/>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65EF0CB4-4D4E-4519-A7A4-8706210A9CD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66990879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EC8C66CD-3F7C-4FEE-980D-59D96844B86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695741798"/>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25258D8A-29EC-44E7-978E-864E6E5EFF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90684314"/>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7C10F206-9E8E-47EA-923C-155F309344E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961362174"/>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45CEF54-4536-4010-A0A6-8F25749634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189508496"/>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EEEDD692-3A07-4D5D-BDFD-5E7A0526927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0042032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697B0734-DB46-4B18-96D3-3F09B19DEE8A}"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pPr>
              <a:defRPr/>
            </a:pPr>
            <a:fld id="{89230D4D-6951-48A7-A778-6C1151511D4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1272515"/>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094EAA8B-0D77-4B74-822B-5BA46E823B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2496010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8A214F3A-1609-4A9A-96B8-8BFDEF912CB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081256187"/>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5AFB62B9-8C6B-462F-9931-B2993928589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946865017"/>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78AB29C7-79D1-43E0-88CE-F8CE9F28441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441291793"/>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CD542494-8691-42F9-AD2C-B0DBCDABD7D0}"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7810358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AA2CA8F-A0B9-4960-A2BD-A86A5BEC7378}"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346108626"/>
      </p:ext>
    </p:extLst>
  </p:cSld>
  <p:clrMapOvr>
    <a:masterClrMapping/>
  </p:clrMapOvr>
  <p:transition>
    <p:checker/>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a:xfrm>
            <a:off x="5330952" y="6400800"/>
            <a:ext cx="3733800" cy="283800"/>
          </a:xfrm>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F3E6418-6E40-4B5D-B952-B67D5B45BD35}"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339408787"/>
      </p:ext>
    </p:extLst>
  </p:cSld>
  <p:clrMapOvr>
    <a:masterClrMapping/>
  </p:clrMapOvr>
  <p:transition>
    <p:checker/>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697B0734-DB46-4B18-96D3-3F09B19DEE8A}"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021806015"/>
      </p:ext>
    </p:extLst>
  </p:cSld>
  <p:clrMapOvr>
    <a:masterClrMapping/>
  </p:clrMapOvr>
  <p:transition>
    <p:checker/>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EE6DCA8A-3C47-4A61-AF1F-B8179BD3DDB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810437934"/>
      </p:ext>
    </p:extLst>
  </p:cSld>
  <p:clrMapOvr>
    <a:masterClrMapping/>
  </p:clrMapOvr>
  <p:transition>
    <p:checker/>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solidFill>
                <a:srgbClr val="2F2F2F">
                  <a:lumMod val="75000"/>
                  <a:lumOff val="25000"/>
                </a:srgbClr>
              </a:solidFill>
            </a:endParaRPr>
          </a:p>
        </p:txBody>
      </p:sp>
      <p:sp>
        <p:nvSpPr>
          <p:cNvPr id="8" name="页脚占位符 7"/>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9" name="灯片编号占位符 8"/>
          <p:cNvSpPr>
            <a:spLocks noGrp="1"/>
          </p:cNvSpPr>
          <p:nvPr>
            <p:ph type="sldNum" sz="quarter" idx="12"/>
          </p:nvPr>
        </p:nvSpPr>
        <p:spPr/>
        <p:txBody>
          <a:bodyPr/>
          <a:lstStyle/>
          <a:p>
            <a:fld id="{E4E4D106-519F-4C09-8863-F965C3D12AB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953257794"/>
      </p:ext>
    </p:extLst>
  </p:cSld>
  <p:clrMapOvr>
    <a:masterClrMapping/>
  </p:clrMapOvr>
  <p:transition>
    <p:checke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pPr>
              <a:defRPr/>
            </a:pPr>
            <a:fld id="{10915D7A-2F1B-4C56-B9E2-A50B3AE16C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31675851"/>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endParaRPr lang="en-US" altLang="zh-CN">
              <a:solidFill>
                <a:srgbClr val="2F2F2F">
                  <a:lumMod val="75000"/>
                  <a:lumOff val="25000"/>
                </a:srgbClr>
              </a:solidFill>
            </a:endParaRPr>
          </a:p>
        </p:txBody>
      </p:sp>
      <p:sp>
        <p:nvSpPr>
          <p:cNvPr id="4" name="页脚占位符 3"/>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5" name="灯片编号占位符 4"/>
          <p:cNvSpPr>
            <a:spLocks noGrp="1"/>
          </p:cNvSpPr>
          <p:nvPr>
            <p:ph type="sldNum" sz="quarter" idx="12"/>
          </p:nvPr>
        </p:nvSpPr>
        <p:spPr/>
        <p:txBody>
          <a:bodyPr/>
          <a:lstStyle/>
          <a:p>
            <a:fld id="{805B0572-A70E-4FD4-8513-BA8C19D0325D}"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03074450"/>
      </p:ext>
    </p:extLst>
  </p:cSld>
  <p:clrMapOvr>
    <a:masterClrMapping/>
  </p:clrMapOvr>
  <p:transition>
    <p:checker/>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srgbClr val="2F2F2F">
                  <a:lumMod val="75000"/>
                  <a:lumOff val="25000"/>
                </a:srgbClr>
              </a:solidFill>
            </a:endParaRPr>
          </a:p>
        </p:txBody>
      </p:sp>
      <p:sp>
        <p:nvSpPr>
          <p:cNvPr id="3" name="页脚占位符 2"/>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4" name="灯片编号占位符 3"/>
          <p:cNvSpPr>
            <a:spLocks noGrp="1"/>
          </p:cNvSpPr>
          <p:nvPr>
            <p:ph type="sldNum" sz="quarter" idx="12"/>
          </p:nvPr>
        </p:nvSpPr>
        <p:spPr/>
        <p:txBody>
          <a:bodyPr/>
          <a:lstStyle/>
          <a:p>
            <a:fld id="{12F168BA-E87F-4720-A860-D2BD6BC054E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66954289"/>
      </p:ext>
    </p:extLst>
  </p:cSld>
  <p:clrMapOvr>
    <a:masterClrMapping/>
  </p:clrMapOvr>
  <p:transition>
    <p:checker/>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98F02CD-6801-4676-AAB1-4418A5E5E85C}"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235249631"/>
      </p:ext>
    </p:extLst>
  </p:cSld>
  <p:clrMapOvr>
    <a:masterClrMapping/>
  </p:clrMapOvr>
  <p:transition>
    <p:checker/>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6FE02691-AEC2-45DE-BE6F-030D100CD0E6}"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090829906"/>
      </p:ext>
    </p:extLst>
  </p:cSld>
  <p:clrMapOvr>
    <a:masterClrMapping/>
  </p:clrMapOvr>
  <p:transition>
    <p:checker/>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15B653BD-9DD5-42BE-A0A0-C361159F45E0}"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Tree>
    <p:extLst>
      <p:ext uri="{BB962C8B-B14F-4D97-AF65-F5344CB8AC3E}">
        <p14:creationId xmlns:p14="http://schemas.microsoft.com/office/powerpoint/2010/main" val="4221725061"/>
      </p:ext>
    </p:extLst>
  </p:cSld>
  <p:clrMapOvr>
    <a:masterClrMapping/>
  </p:clrMapOvr>
  <p:transition>
    <p:checker/>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en-US" altLang="zh-CN">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3F9C8387-B0EA-40BB-BA15-E00A32A0124E}"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3822584574"/>
      </p:ext>
    </p:extLst>
  </p:cSld>
  <p:clrMapOvr>
    <a:masterClrMapping/>
  </p:clrMapOvr>
  <p:transition>
    <p:checker/>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gradFill rotWithShape="0">
          <a:gsLst>
            <a:gs pos="0">
              <a:srgbClr val="000000"/>
            </a:gs>
            <a:gs pos="50000">
              <a:srgbClr val="003399"/>
            </a:gs>
            <a:gs pos="100000">
              <a:srgbClr val="000000"/>
            </a:gs>
          </a:gsLst>
          <a:lin ang="18900000" scaled="1"/>
        </a:gradFill>
        <a:effectLst/>
      </p:bgPr>
    </p:bg>
    <p:spTree>
      <p:nvGrpSpPr>
        <p:cNvPr id="1" name=""/>
        <p:cNvGrpSpPr/>
        <p:nvPr/>
      </p:nvGrpSpPr>
      <p:grpSpPr>
        <a:xfrm>
          <a:off x="0" y="0"/>
          <a:ext cx="0" cy="0"/>
          <a:chOff x="0" y="0"/>
          <a:chExt cx="0" cy="0"/>
        </a:xfrm>
      </p:grpSpPr>
      <p:sp>
        <p:nvSpPr>
          <p:cNvPr id="4" name="Rectangle 1029"/>
          <p:cNvSpPr>
            <a:spLocks noChangeArrowheads="1"/>
          </p:cNvSpPr>
          <p:nvPr/>
        </p:nvSpPr>
        <p:spPr bwMode="auto">
          <a:xfrm>
            <a:off x="0" y="762000"/>
            <a:ext cx="9144000" cy="838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nvGrpSpPr>
          <p:cNvPr id="5" name="Group 1030"/>
          <p:cNvGrpSpPr>
            <a:grpSpLocks/>
          </p:cNvGrpSpPr>
          <p:nvPr/>
        </p:nvGrpSpPr>
        <p:grpSpPr bwMode="auto">
          <a:xfrm>
            <a:off x="304800" y="0"/>
            <a:ext cx="3276600" cy="2133600"/>
            <a:chOff x="336" y="0"/>
            <a:chExt cx="2064" cy="1344"/>
          </a:xfrm>
        </p:grpSpPr>
        <p:sp>
          <p:nvSpPr>
            <p:cNvPr id="6" name="Rectangle 1031"/>
            <p:cNvSpPr>
              <a:spLocks noChangeArrowheads="1"/>
            </p:cNvSpPr>
            <p:nvPr/>
          </p:nvSpPr>
          <p:spPr bwMode="auto">
            <a:xfrm>
              <a:off x="1008"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7" name="Rectangle 1032"/>
            <p:cNvSpPr>
              <a:spLocks noChangeArrowheads="1"/>
            </p:cNvSpPr>
            <p:nvPr/>
          </p:nvSpPr>
          <p:spPr bwMode="auto">
            <a:xfrm>
              <a:off x="1344" y="1008"/>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8" name="Rectangle 1033"/>
            <p:cNvSpPr>
              <a:spLocks noChangeArrowheads="1"/>
            </p:cNvSpPr>
            <p:nvPr/>
          </p:nvSpPr>
          <p:spPr bwMode="auto">
            <a:xfrm>
              <a:off x="1728"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9" name="Rectangle 1034"/>
            <p:cNvSpPr>
              <a:spLocks noChangeArrowheads="1"/>
            </p:cNvSpPr>
            <p:nvPr/>
          </p:nvSpPr>
          <p:spPr bwMode="auto">
            <a:xfrm>
              <a:off x="2064" y="672"/>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 name="Rectangle 1035"/>
            <p:cNvSpPr>
              <a:spLocks noChangeArrowheads="1"/>
            </p:cNvSpPr>
            <p:nvPr/>
          </p:nvSpPr>
          <p:spPr bwMode="auto">
            <a:xfrm>
              <a:off x="672" y="336"/>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1" name="Rectangle 1036"/>
            <p:cNvSpPr>
              <a:spLocks noChangeArrowheads="1"/>
            </p:cNvSpPr>
            <p:nvPr/>
          </p:nvSpPr>
          <p:spPr bwMode="auto">
            <a:xfrm>
              <a:off x="336" y="0"/>
              <a:ext cx="336" cy="33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2" name="Rectangle 1038"/>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3" name="Rectangle 1039"/>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4" name="Rectangle 1040"/>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5" name="Rectangle 1041"/>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6" name="Rectangle 1042"/>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7" name="Rectangle 1043"/>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8" name="Group 1051"/>
          <p:cNvGrpSpPr>
            <a:grpSpLocks/>
          </p:cNvGrpSpPr>
          <p:nvPr/>
        </p:nvGrpSpPr>
        <p:grpSpPr bwMode="auto">
          <a:xfrm>
            <a:off x="3048000" y="3352800"/>
            <a:ext cx="3276600" cy="211138"/>
            <a:chOff x="1824" y="2640"/>
            <a:chExt cx="2064" cy="133"/>
          </a:xfrm>
        </p:grpSpPr>
        <p:sp>
          <p:nvSpPr>
            <p:cNvPr id="19" name="Line 1026"/>
            <p:cNvSpPr>
              <a:spLocks noChangeShapeType="1"/>
            </p:cNvSpPr>
            <p:nvPr/>
          </p:nvSpPr>
          <p:spPr bwMode="auto">
            <a:xfrm>
              <a:off x="1824" y="2711"/>
              <a:ext cx="206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0" name="Rectangle 1044"/>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1" name="Rectangle 1045"/>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22" name="Rectangle 1046"/>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grpSp>
      <p:sp>
        <p:nvSpPr>
          <p:cNvPr id="23" name="WordArt 1050"/>
          <p:cNvSpPr>
            <a:spLocks noChangeArrowheads="1" noChangeShapeType="1" noTextEdit="1"/>
          </p:cNvSpPr>
          <p:nvPr userDrawn="1"/>
        </p:nvSpPr>
        <p:spPr bwMode="auto">
          <a:xfrm>
            <a:off x="3962400" y="914400"/>
            <a:ext cx="5105400" cy="609600"/>
          </a:xfrm>
          <a:prstGeom prst="rect">
            <a:avLst/>
          </a:prstGeom>
        </p:spPr>
        <p:txBody>
          <a:bodyPr wrap="none" fromWordArt="1">
            <a:prstTxWarp prst="textPlain">
              <a:avLst>
                <a:gd name="adj" fmla="val 49069"/>
              </a:avLst>
            </a:prstTxWarp>
            <a:scene3d>
              <a:camera prst="legacyPerspectiveFront"/>
              <a:lightRig rig="legacyNormal3" dir="r"/>
            </a:scene3d>
            <a:sp3d extrusionH="430200" prstMaterial="legacyMetal">
              <a:extrusionClr>
                <a:srgbClr val="EAEAEA"/>
              </a:extrusionClr>
            </a:sp3d>
          </a:bodyPr>
          <a:lstStyle/>
          <a:p>
            <a:pPr algn="ctr">
              <a:lnSpc>
                <a:spcPct val="80000"/>
              </a:lnSpc>
              <a:spcBef>
                <a:spcPct val="50000"/>
              </a:spcBef>
            </a:pPr>
            <a:r>
              <a:rPr lang="en-US" altLang="zh-CN"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rPr>
              <a:t>Artificial Intelligence</a:t>
            </a:r>
            <a:endParaRPr lang="zh-CN" altLang="en-US" sz="3600" b="1" kern="10" smtClean="0">
              <a:ln w="9525">
                <a:round/>
                <a:headEnd/>
                <a:tailEnd/>
              </a:ln>
              <a:gradFill rotWithShape="1">
                <a:gsLst>
                  <a:gs pos="0">
                    <a:srgbClr val="99FF33"/>
                  </a:gs>
                  <a:gs pos="50000">
                    <a:srgbClr val="FFFF00"/>
                  </a:gs>
                  <a:gs pos="100000">
                    <a:srgbClr val="99FF33"/>
                  </a:gs>
                </a:gsLst>
                <a:lin ang="2700000" scaled="1"/>
              </a:gradFill>
              <a:latin typeface="宋体"/>
              <a:ea typeface="宋体"/>
            </a:endParaRPr>
          </a:p>
        </p:txBody>
      </p:sp>
      <p:sp>
        <p:nvSpPr>
          <p:cNvPr id="11267" name="Rectangle 1027"/>
          <p:cNvSpPr>
            <a:spLocks noGrp="1" noChangeArrowheads="1"/>
          </p:cNvSpPr>
          <p:nvPr>
            <p:ph type="ctrTitle"/>
          </p:nvPr>
        </p:nvSpPr>
        <p:spPr>
          <a:xfrm>
            <a:off x="685800" y="2438400"/>
            <a:ext cx="7772400" cy="685800"/>
          </a:xfrm>
        </p:spPr>
        <p:txBody>
          <a:bodyPr anchor="t"/>
          <a:lstStyle>
            <a:lvl1pPr algn="ctr">
              <a:lnSpc>
                <a:spcPct val="90000"/>
              </a:lnSpc>
              <a:defRPr sz="4400">
                <a:solidFill>
                  <a:schemeClr val="tx1"/>
                </a:solidFill>
              </a:defRPr>
            </a:lvl1pPr>
          </a:lstStyle>
          <a:p>
            <a:pPr lvl="0"/>
            <a:r>
              <a:rPr lang="zh-CN" altLang="en-US" noProof="0" smtClean="0"/>
              <a:t>单击此处编辑母版标题样式</a:t>
            </a:r>
          </a:p>
        </p:txBody>
      </p:sp>
      <p:sp>
        <p:nvSpPr>
          <p:cNvPr id="11268" name="Rectangle 1028"/>
          <p:cNvSpPr>
            <a:spLocks noGrp="1" noChangeArrowheads="1"/>
          </p:cNvSpPr>
          <p:nvPr>
            <p:ph type="subTitle" idx="1"/>
          </p:nvPr>
        </p:nvSpPr>
        <p:spPr>
          <a:xfrm>
            <a:off x="1295400" y="3733800"/>
            <a:ext cx="6934200" cy="2514600"/>
          </a:xfrm>
        </p:spPr>
        <p:txBody>
          <a:bodyPr anchor="ctr"/>
          <a:lstStyle>
            <a:lvl1pPr marL="0" indent="0" algn="ctr">
              <a:lnSpc>
                <a:spcPct val="80000"/>
              </a:lnSpc>
              <a:buFont typeface="Wingdings" pitchFamily="2" charset="2"/>
              <a:buNone/>
              <a:defRPr sz="4000">
                <a:solidFill>
                  <a:srgbClr val="FFCC00"/>
                </a:solidFill>
              </a:defRPr>
            </a:lvl1pPr>
          </a:lstStyle>
          <a:p>
            <a:pPr lvl="0"/>
            <a:r>
              <a:rPr lang="zh-CN" altLang="en-US" noProof="0" smtClean="0"/>
              <a:t>单击此处编辑母版副标题样式</a:t>
            </a:r>
          </a:p>
        </p:txBody>
      </p:sp>
      <p:sp>
        <p:nvSpPr>
          <p:cNvPr id="24" name="Rectangle 1047"/>
          <p:cNvSpPr>
            <a:spLocks noGrp="1" noChangeArrowheads="1"/>
          </p:cNvSpPr>
          <p:nvPr>
            <p:ph type="dt" sz="half" idx="10"/>
          </p:nvPr>
        </p:nvSpPr>
        <p:spPr bwMode="auto">
          <a:xfrm>
            <a:off x="6553200" y="6507163"/>
            <a:ext cx="18288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endParaRPr lang="en-US" altLang="zh-CN">
              <a:solidFill>
                <a:srgbClr val="B2B2B2"/>
              </a:solidFill>
            </a:endParaRPr>
          </a:p>
        </p:txBody>
      </p:sp>
      <p:sp>
        <p:nvSpPr>
          <p:cNvPr id="25" name="Rectangle 1048"/>
          <p:cNvSpPr>
            <a:spLocks noGrp="1" noChangeArrowheads="1"/>
          </p:cNvSpPr>
          <p:nvPr>
            <p:ph type="ftr" sz="quarter" idx="11"/>
          </p:nvPr>
        </p:nvSpPr>
        <p:spPr bwMode="auto">
          <a:xfrm>
            <a:off x="1295400" y="6507163"/>
            <a:ext cx="2895600" cy="2746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nSpc>
                <a:spcPct val="100000"/>
              </a:lnSpc>
              <a:spcBef>
                <a:spcPct val="0"/>
              </a:spcBef>
              <a:buFontTx/>
              <a:buNone/>
              <a:defRPr sz="1200" b="0">
                <a:solidFill>
                  <a:schemeClr val="folHlink"/>
                </a:solidFill>
                <a:latin typeface="Tahoma" pitchFamily="34" charset="0"/>
                <a:ea typeface="宋体" pitchFamily="2" charset="-122"/>
              </a:defRPr>
            </a:lvl1pPr>
          </a:lstStyle>
          <a:p>
            <a:pPr>
              <a:defRPr/>
            </a:pPr>
            <a:r>
              <a:rPr lang="en-US" altLang="zh-CN">
                <a:solidFill>
                  <a:srgbClr val="B2B2B2"/>
                </a:solidFill>
              </a:rPr>
              <a:t>中南大学  智能系统与智能软件研究所</a:t>
            </a:r>
          </a:p>
        </p:txBody>
      </p:sp>
    </p:spTree>
    <p:extLst>
      <p:ext uri="{BB962C8B-B14F-4D97-AF65-F5344CB8AC3E}">
        <p14:creationId xmlns:p14="http://schemas.microsoft.com/office/powerpoint/2010/main" val="2904825930"/>
      </p:ext>
    </p:extLst>
  </p:cSld>
  <p:clrMapOvr>
    <a:masterClrMapping/>
  </p:clrMapOvr>
  <p:transition>
    <p:random/>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97D0F8F1-191F-40B0-988B-A2B3E409C445}"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814552881"/>
      </p:ext>
    </p:extLst>
  </p:cSld>
  <p:clrMapOvr>
    <a:masterClrMapping/>
  </p:clrMapOvr>
  <p:transition>
    <p:random/>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6"/>
          <p:cNvSpPr>
            <a:spLocks noGrp="1" noChangeArrowheads="1"/>
          </p:cNvSpPr>
          <p:nvPr>
            <p:ph type="sldNum" sz="quarter" idx="10"/>
          </p:nvPr>
        </p:nvSpPr>
        <p:spPr>
          <a:ln/>
        </p:spPr>
        <p:txBody>
          <a:bodyPr/>
          <a:lstStyle>
            <a:lvl1pPr>
              <a:defRPr/>
            </a:lvl1pPr>
          </a:lstStyle>
          <a:p>
            <a:pPr>
              <a:defRPr/>
            </a:pPr>
            <a:fld id="{728DF68E-95B2-46A1-BAED-090782F137B5}"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375315476"/>
      </p:ext>
    </p:extLst>
  </p:cSld>
  <p:clrMapOvr>
    <a:masterClrMapping/>
  </p:clrMapOvr>
  <p:transition>
    <p:random/>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905000"/>
            <a:ext cx="3695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6"/>
          <p:cNvSpPr>
            <a:spLocks noGrp="1" noChangeArrowheads="1"/>
          </p:cNvSpPr>
          <p:nvPr>
            <p:ph type="sldNum" sz="quarter" idx="10"/>
          </p:nvPr>
        </p:nvSpPr>
        <p:spPr>
          <a:ln/>
        </p:spPr>
        <p:txBody>
          <a:bodyPr/>
          <a:lstStyle>
            <a:lvl1pPr>
              <a:defRPr/>
            </a:lvl1pPr>
          </a:lstStyle>
          <a:p>
            <a:pPr>
              <a:defRPr/>
            </a:pPr>
            <a:fld id="{7B21A13B-9172-4B4F-9ECA-2E30C4A03C6E}"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555537966"/>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pPr>
              <a:defRPr/>
            </a:pPr>
            <a:fld id="{91029F11-7566-45D0-91B4-5871757707B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847794302"/>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6"/>
          <p:cNvSpPr>
            <a:spLocks noGrp="1" noChangeArrowheads="1"/>
          </p:cNvSpPr>
          <p:nvPr>
            <p:ph type="sldNum" sz="quarter" idx="10"/>
          </p:nvPr>
        </p:nvSpPr>
        <p:spPr>
          <a:ln/>
        </p:spPr>
        <p:txBody>
          <a:bodyPr/>
          <a:lstStyle>
            <a:lvl1pPr>
              <a:defRPr/>
            </a:lvl1pPr>
          </a:lstStyle>
          <a:p>
            <a:pPr>
              <a:defRPr/>
            </a:pPr>
            <a:fld id="{2D62240D-8511-44D9-803A-4B6CAA71865B}"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701686015"/>
      </p:ext>
    </p:extLst>
  </p:cSld>
  <p:clrMapOvr>
    <a:masterClrMapping/>
  </p:clrMapOvr>
  <p:transition>
    <p:random/>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6"/>
          <p:cNvSpPr>
            <a:spLocks noGrp="1" noChangeArrowheads="1"/>
          </p:cNvSpPr>
          <p:nvPr>
            <p:ph type="sldNum" sz="quarter" idx="10"/>
          </p:nvPr>
        </p:nvSpPr>
        <p:spPr>
          <a:ln/>
        </p:spPr>
        <p:txBody>
          <a:bodyPr/>
          <a:lstStyle>
            <a:lvl1pPr>
              <a:defRPr/>
            </a:lvl1pPr>
          </a:lstStyle>
          <a:p>
            <a:pPr>
              <a:defRPr/>
            </a:pPr>
            <a:fld id="{482B8060-9B7C-4687-BC93-CE84E63D0037}"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710487606"/>
      </p:ext>
    </p:extLst>
  </p:cSld>
  <p:clrMapOvr>
    <a:masterClrMapping/>
  </p:clrMapOvr>
  <p:transition>
    <p:random/>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6"/>
          <p:cNvSpPr>
            <a:spLocks noGrp="1" noChangeArrowheads="1"/>
          </p:cNvSpPr>
          <p:nvPr>
            <p:ph type="sldNum" sz="quarter" idx="10"/>
          </p:nvPr>
        </p:nvSpPr>
        <p:spPr>
          <a:ln/>
        </p:spPr>
        <p:txBody>
          <a:bodyPr/>
          <a:lstStyle>
            <a:lvl1pPr>
              <a:defRPr/>
            </a:lvl1pPr>
          </a:lstStyle>
          <a:p>
            <a:pPr>
              <a:defRPr/>
            </a:pPr>
            <a:fld id="{D56CFF7E-B10A-4C32-8F8D-973278A6E712}"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096075145"/>
      </p:ext>
    </p:extLst>
  </p:cSld>
  <p:clrMapOvr>
    <a:masterClrMapping/>
  </p:clrMapOvr>
  <p:transition>
    <p:random/>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DCD074E8-9E19-48A2-A00F-AC21D2B4C6A8}"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1655290119"/>
      </p:ext>
    </p:extLst>
  </p:cSld>
  <p:clrMapOvr>
    <a:masterClrMapping/>
  </p:clrMapOvr>
  <p:transition>
    <p:random/>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6"/>
          <p:cNvSpPr>
            <a:spLocks noGrp="1" noChangeArrowheads="1"/>
          </p:cNvSpPr>
          <p:nvPr>
            <p:ph type="sldNum" sz="quarter" idx="10"/>
          </p:nvPr>
        </p:nvSpPr>
        <p:spPr>
          <a:ln/>
        </p:spPr>
        <p:txBody>
          <a:bodyPr/>
          <a:lstStyle>
            <a:lvl1pPr>
              <a:defRPr/>
            </a:lvl1pPr>
          </a:lstStyle>
          <a:p>
            <a:pPr>
              <a:defRPr/>
            </a:pPr>
            <a:fld id="{A7234A76-1CEF-41E6-BC6D-614CB8218D6E}"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2780987924"/>
      </p:ext>
    </p:extLst>
  </p:cSld>
  <p:clrMapOvr>
    <a:masterClrMapping/>
  </p:clrMapOvr>
  <p:transition>
    <p:random/>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0D41315F-8B40-4BA0-8EBF-426EDD84271C}"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3086203169"/>
      </p:ext>
    </p:extLst>
  </p:cSld>
  <p:clrMapOvr>
    <a:masterClrMapping/>
  </p:clrMapOvr>
  <p:transition>
    <p:random/>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990600"/>
            <a:ext cx="1885950"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990600"/>
            <a:ext cx="5505450" cy="5181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6"/>
          <p:cNvSpPr>
            <a:spLocks noGrp="1" noChangeArrowheads="1"/>
          </p:cNvSpPr>
          <p:nvPr>
            <p:ph type="sldNum" sz="quarter" idx="10"/>
          </p:nvPr>
        </p:nvSpPr>
        <p:spPr>
          <a:ln/>
        </p:spPr>
        <p:txBody>
          <a:bodyPr/>
          <a:lstStyle>
            <a:lvl1pPr>
              <a:defRPr/>
            </a:lvl1pPr>
          </a:lstStyle>
          <a:p>
            <a:pPr>
              <a:defRPr/>
            </a:pPr>
            <a:fld id="{6449907F-8B31-49FE-BBC3-47544E953E58}"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700851402"/>
      </p:ext>
    </p:extLst>
  </p:cSld>
  <p:clrMapOvr>
    <a:masterClrMapping/>
  </p:clrMapOvr>
  <p:transition>
    <p:random/>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990600"/>
            <a:ext cx="70866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05000"/>
            <a:ext cx="36957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762500" y="1905000"/>
            <a:ext cx="3695700" cy="4267200"/>
          </a:xfrm>
        </p:spPr>
        <p:txBody>
          <a:bodyPr/>
          <a:lstStyle/>
          <a:p>
            <a:pPr lvl="0"/>
            <a:endParaRPr lang="zh-CN" altLang="en-US" noProof="0" smtClean="0"/>
          </a:p>
        </p:txBody>
      </p:sp>
      <p:sp>
        <p:nvSpPr>
          <p:cNvPr id="5" name="Rectangle 46"/>
          <p:cNvSpPr>
            <a:spLocks noGrp="1" noChangeArrowheads="1"/>
          </p:cNvSpPr>
          <p:nvPr>
            <p:ph type="sldNum" sz="quarter" idx="10"/>
          </p:nvPr>
        </p:nvSpPr>
        <p:spPr>
          <a:ln/>
        </p:spPr>
        <p:txBody>
          <a:bodyPr/>
          <a:lstStyle>
            <a:lvl1pPr>
              <a:defRPr/>
            </a:lvl1pPr>
          </a:lstStyle>
          <a:p>
            <a:pPr>
              <a:defRPr/>
            </a:pPr>
            <a:fld id="{3B8101C7-E70A-4111-A62B-726860844F9F}" type="slidenum">
              <a:rPr lang="en-US" altLang="zh-CN">
                <a:solidFill>
                  <a:srgbClr val="000066"/>
                </a:solidFill>
              </a:rPr>
              <a:pPr>
                <a:defRPr/>
              </a:pPr>
              <a:t>‹#›</a:t>
            </a:fld>
            <a:endParaRPr lang="en-US" altLang="zh-CN">
              <a:solidFill>
                <a:srgbClr val="000066"/>
              </a:solidFill>
            </a:endParaRPr>
          </a:p>
        </p:txBody>
      </p:sp>
    </p:spTree>
    <p:extLst>
      <p:ext uri="{BB962C8B-B14F-4D97-AF65-F5344CB8AC3E}">
        <p14:creationId xmlns:p14="http://schemas.microsoft.com/office/powerpoint/2010/main" val="767874757"/>
      </p:ext>
    </p:extLst>
  </p:cSld>
  <p:clrMapOvr>
    <a:masterClrMapping/>
  </p:clrMapOvr>
  <p:transition>
    <p:random/>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2F9BCC0E-835F-456B-A7DC-610A5E0580BD}"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193467119"/>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38397"/>
          <p:cNvSpPr>
            <a:spLocks noGrp="1"/>
          </p:cNvSpPr>
          <p:nvPr>
            <p:ph type="sldNum" sz="quarter" idx="10"/>
          </p:nvPr>
        </p:nvSpPr>
        <p:spPr>
          <a:ln/>
        </p:spPr>
        <p:txBody>
          <a:bodyPr/>
          <a:lstStyle>
            <a:lvl1pPr>
              <a:defRPr/>
            </a:lvl1pPr>
          </a:lstStyle>
          <a:p>
            <a:pPr>
              <a:defRPr/>
            </a:pPr>
            <a:fld id="{2B316EB9-202D-4E07-8F26-B7C7404C0FA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6690449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C3663E4B-2847-4B9C-8A55-649851A5908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64105524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BE7A5DF5-0D63-4517-8E68-10B68F74D6E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072598403"/>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38397"/>
          <p:cNvSpPr>
            <a:spLocks noGrp="1"/>
          </p:cNvSpPr>
          <p:nvPr>
            <p:ph type="sldNum" sz="quarter" idx="10"/>
          </p:nvPr>
        </p:nvSpPr>
        <p:spPr>
          <a:ln/>
        </p:spPr>
        <p:txBody>
          <a:bodyPr/>
          <a:lstStyle>
            <a:lvl1pPr>
              <a:defRPr/>
            </a:lvl1pPr>
          </a:lstStyle>
          <a:p>
            <a:pPr>
              <a:defRPr/>
            </a:pPr>
            <a:fld id="{40F4BAEF-2011-444A-927F-232EDA82A920}"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05550701"/>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138397"/>
          <p:cNvSpPr>
            <a:spLocks noGrp="1"/>
          </p:cNvSpPr>
          <p:nvPr>
            <p:ph type="sldNum" sz="quarter" idx="10"/>
          </p:nvPr>
        </p:nvSpPr>
        <p:spPr>
          <a:ln/>
        </p:spPr>
        <p:txBody>
          <a:bodyPr/>
          <a:lstStyle>
            <a:lvl1pPr>
              <a:defRPr/>
            </a:lvl1pPr>
          </a:lstStyle>
          <a:p>
            <a:pPr>
              <a:defRPr/>
            </a:pPr>
            <a:fld id="{251D71B9-CF29-40BE-A44B-741AF199B01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79302236"/>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38397"/>
          <p:cNvSpPr>
            <a:spLocks noGrp="1"/>
          </p:cNvSpPr>
          <p:nvPr>
            <p:ph type="sldNum" sz="quarter" idx="10"/>
          </p:nvPr>
        </p:nvSpPr>
        <p:spPr>
          <a:ln/>
        </p:spPr>
        <p:txBody>
          <a:bodyPr/>
          <a:lstStyle>
            <a:lvl1pPr>
              <a:defRPr/>
            </a:lvl1pPr>
          </a:lstStyle>
          <a:p>
            <a:pPr>
              <a:defRPr/>
            </a:pPr>
            <a:fld id="{F02581E3-51DF-44E4-93A0-D3CEEB91E4E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427299056"/>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957F39BA-628F-4538-A2A5-AFFB0CEF34CD}"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020422509"/>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38397"/>
          <p:cNvSpPr>
            <a:spLocks noGrp="1"/>
          </p:cNvSpPr>
          <p:nvPr>
            <p:ph type="sldNum" sz="quarter" idx="10"/>
          </p:nvPr>
        </p:nvSpPr>
        <p:spPr>
          <a:ln/>
        </p:spPr>
        <p:txBody>
          <a:bodyPr/>
          <a:lstStyle>
            <a:lvl1pPr>
              <a:defRPr/>
            </a:lvl1pPr>
          </a:lstStyle>
          <a:p>
            <a:pPr>
              <a:defRPr/>
            </a:pPr>
            <a:fld id="{3969FD8D-9684-427E-8380-6272A550280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117198192"/>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12EA1EC4-7571-4547-8F10-9FA9A07A1E3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357205273"/>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38397"/>
          <p:cNvSpPr>
            <a:spLocks noGrp="1"/>
          </p:cNvSpPr>
          <p:nvPr>
            <p:ph type="sldNum" sz="quarter" idx="10"/>
          </p:nvPr>
        </p:nvSpPr>
        <p:spPr>
          <a:ln/>
        </p:spPr>
        <p:txBody>
          <a:bodyPr/>
          <a:lstStyle>
            <a:lvl1pPr>
              <a:defRPr/>
            </a:lvl1pPr>
          </a:lstStyle>
          <a:p>
            <a:pPr>
              <a:defRPr/>
            </a:pPr>
            <a:fld id="{A620F71D-A1D9-4B5E-8DE4-CDE9C452B273}"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90753852"/>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quarter" idx="1"/>
          </p:nvPr>
        </p:nvSpPr>
        <p:spPr>
          <a:xfrm>
            <a:off x="685800" y="1676400"/>
            <a:ext cx="3954463"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85800" y="4140200"/>
            <a:ext cx="3954463"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half" idx="3"/>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38397"/>
          <p:cNvSpPr>
            <a:spLocks noGrp="1"/>
          </p:cNvSpPr>
          <p:nvPr>
            <p:ph type="sldNum" sz="quarter" idx="10"/>
          </p:nvPr>
        </p:nvSpPr>
        <p:spPr>
          <a:ln/>
        </p:spPr>
        <p:txBody>
          <a:bodyPr/>
          <a:lstStyle>
            <a:lvl1pPr>
              <a:defRPr/>
            </a:lvl1pPr>
          </a:lstStyle>
          <a:p>
            <a:pPr>
              <a:defRPr/>
            </a:pPr>
            <a:fld id="{41B26EDA-0831-4AD3-9B14-0DC362A1D4D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28696084"/>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8061325" cy="2311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85800" y="4140200"/>
            <a:ext cx="8061325" cy="2312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38397"/>
          <p:cNvSpPr>
            <a:spLocks noGrp="1"/>
          </p:cNvSpPr>
          <p:nvPr>
            <p:ph type="sldNum" sz="quarter" idx="10"/>
          </p:nvPr>
        </p:nvSpPr>
        <p:spPr>
          <a:ln/>
        </p:spPr>
        <p:txBody>
          <a:bodyPr/>
          <a:lstStyle>
            <a:lvl1pPr>
              <a:defRPr/>
            </a:lvl1pPr>
          </a:lstStyle>
          <a:p>
            <a:pPr>
              <a:defRPr/>
            </a:pPr>
            <a:fld id="{7F364662-EBDF-44E5-B22F-35A29173C2C2}"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37266156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D165B673-A168-48D2-97F8-A6473E0F14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39439998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85800" y="1676400"/>
            <a:ext cx="8061325" cy="4776788"/>
          </a:xfrm>
        </p:spPr>
        <p:txBody>
          <a:bodyPr/>
          <a:lstStyle/>
          <a:p>
            <a:pPr lvl="0"/>
            <a:endParaRPr lang="zh-CN" altLang="en-US" noProof="0"/>
          </a:p>
        </p:txBody>
      </p:sp>
      <p:sp>
        <p:nvSpPr>
          <p:cNvPr id="4" name="灯片编号占位符 138397"/>
          <p:cNvSpPr>
            <a:spLocks noGrp="1"/>
          </p:cNvSpPr>
          <p:nvPr>
            <p:ph type="sldNum" sz="quarter" idx="10"/>
          </p:nvPr>
        </p:nvSpPr>
        <p:spPr>
          <a:ln/>
        </p:spPr>
        <p:txBody>
          <a:bodyPr/>
          <a:lstStyle>
            <a:lvl1pPr>
              <a:defRPr/>
            </a:lvl1pPr>
          </a:lstStyle>
          <a:p>
            <a:pPr>
              <a:defRPr/>
            </a:pPr>
            <a:fld id="{A1B3882A-F12E-44E3-94B8-A156120CF59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33653825"/>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lvl1pPr>
              <a:defRPr kumimoji="1">
                <a:latin typeface="Times New Roman" pitchFamily="18" charset="0"/>
              </a:defRPr>
            </a:lvl1pPr>
          </a:lstStyle>
          <a:p>
            <a:pPr>
              <a:defRPr/>
            </a:pPr>
            <a:fld id="{4CF820CE-3BC9-470E-9BF9-760D313E84ED}" type="slidenum">
              <a:rPr lang="ja-JP" altLang="en-US">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71612191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F44BB762-3161-4540-93F2-CE0D4A27A73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33057121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6F04B59E-7B41-4A2A-BB67-EF6384ACBC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6245551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pPr>
              <a:defRPr/>
            </a:pPr>
            <a:fld id="{1AD5F148-D765-42BD-97DB-0D36B9F3F86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5237453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pPr>
              <a:defRPr/>
            </a:pPr>
            <a:fld id="{B47DBD86-CD29-4002-890C-01D87A6EB7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75718462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pPr>
              <a:defRPr/>
            </a:pPr>
            <a:fld id="{7D6E8032-8326-43B4-8C3C-124414ED3CFE}"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63442543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EE6DCA8A-3C47-4A61-AF1F-B8179BD3DDB6}"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642049"/>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a:lnSpc>
                <a:spcPct val="80000"/>
              </a:lnSpc>
              <a:spcBef>
                <a:spcPct val="50000"/>
              </a:spcBef>
              <a:defRPr/>
            </a:pPr>
            <a:endParaRPr kumimoji="0" lang="zh-CN" altLang="en-US">
              <a:solidFill>
                <a:srgbClr val="000000"/>
              </a:solidFill>
              <a:ea typeface="楷体_GB2312" pitchFamily="49" charset="-122"/>
            </a:endParaRPr>
          </a:p>
        </p:txBody>
      </p:sp>
      <p:sp>
        <p:nvSpPr>
          <p:cNvPr id="3" name="矩形 642050"/>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4" name="直接连接符 642051"/>
          <p:cNvSpPr>
            <a:spLocks noChangeShapeType="1"/>
          </p:cNvSpPr>
          <p:nvPr/>
        </p:nvSpPr>
        <p:spPr bwMode="auto">
          <a:xfrm>
            <a:off x="381000" y="1008063"/>
            <a:ext cx="83058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nvGrpSpPr>
          <p:cNvPr id="5" name="组合 642052"/>
          <p:cNvGrpSpPr>
            <a:grpSpLocks/>
          </p:cNvGrpSpPr>
          <p:nvPr/>
        </p:nvGrpSpPr>
        <p:grpSpPr bwMode="auto">
          <a:xfrm>
            <a:off x="17463" y="-58738"/>
            <a:ext cx="9126537" cy="1658938"/>
            <a:chOff x="0" y="-9"/>
            <a:chExt cx="5760" cy="1045"/>
          </a:xfrm>
        </p:grpSpPr>
        <p:sp>
          <p:nvSpPr>
            <p:cNvPr id="6" name="任意多边形 642053"/>
            <p:cNvSpPr>
              <a:spLocks noChangeArrowheads="1"/>
            </p:cNvSpPr>
            <p:nvPr userDrawn="1"/>
          </p:nvSpPr>
          <p:spPr bwMode="auto">
            <a:xfrm>
              <a:off x="0" y="4"/>
              <a:ext cx="5760" cy="1032"/>
            </a:xfrm>
            <a:custGeom>
              <a:avLst/>
              <a:gdLst>
                <a:gd name="T0" fmla="*/ 90814 w 4848"/>
                <a:gd name="T1" fmla="*/ 1160857961 h 432"/>
                <a:gd name="T2" fmla="*/ 0 w 4848"/>
                <a:gd name="T3" fmla="*/ 1160857961 h 432"/>
                <a:gd name="T4" fmla="*/ 0 w 4848"/>
                <a:gd name="T5" fmla="*/ 0 h 432"/>
                <a:gd name="T6" fmla="*/ 90814 w 4848"/>
                <a:gd name="T7" fmla="*/ 0 h 432"/>
                <a:gd name="T8" fmla="*/ 90814 w 4848"/>
                <a:gd name="T9" fmla="*/ 116085796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nvGrpSpPr>
            <p:cNvPr id="7" name="组合 642054"/>
            <p:cNvGrpSpPr>
              <a:grpSpLocks/>
            </p:cNvGrpSpPr>
            <p:nvPr userDrawn="1"/>
          </p:nvGrpSpPr>
          <p:grpSpPr bwMode="auto">
            <a:xfrm>
              <a:off x="333" y="-9"/>
              <a:ext cx="5176" cy="1044"/>
              <a:chOff x="333" y="-9"/>
              <a:chExt cx="5176" cy="1044"/>
            </a:xfrm>
          </p:grpSpPr>
          <p:sp>
            <p:nvSpPr>
              <p:cNvPr id="36" name="任意多边形 642055"/>
              <p:cNvSpPr>
                <a:spLocks noChangeArrowheads="1"/>
              </p:cNvSpPr>
              <p:nvPr userDrawn="1"/>
            </p:nvSpPr>
            <p:spPr bwMode="auto">
              <a:xfrm>
                <a:off x="3230" y="949"/>
                <a:ext cx="17" cy="20"/>
              </a:xfrm>
              <a:custGeom>
                <a:avLst/>
                <a:gdLst>
                  <a:gd name="T0" fmla="*/ 42 w 15"/>
                  <a:gd name="T1" fmla="*/ 3 h 23"/>
                  <a:gd name="T2" fmla="*/ 125 w 15"/>
                  <a:gd name="T3" fmla="*/ 3 h 23"/>
                  <a:gd name="T4" fmla="*/ 110 w 15"/>
                  <a:gd name="T5" fmla="*/ 3 h 23"/>
                  <a:gd name="T6" fmla="*/ 42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7" name="任意多边形 642056"/>
              <p:cNvSpPr>
                <a:spLocks noChangeArrowheads="1"/>
              </p:cNvSpPr>
              <p:nvPr userDrawn="1"/>
            </p:nvSpPr>
            <p:spPr bwMode="auto">
              <a:xfrm>
                <a:off x="3406" y="1015"/>
                <a:ext cx="21" cy="20"/>
              </a:xfrm>
              <a:custGeom>
                <a:avLst/>
                <a:gdLst>
                  <a:gd name="T0" fmla="*/ 3 w 20"/>
                  <a:gd name="T1" fmla="*/ 3 h 23"/>
                  <a:gd name="T2" fmla="*/ 28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8" name="任意多边形 642057"/>
              <p:cNvSpPr>
                <a:spLocks noChangeArrowheads="1"/>
              </p:cNvSpPr>
              <p:nvPr userDrawn="1"/>
            </p:nvSpPr>
            <p:spPr bwMode="auto">
              <a:xfrm>
                <a:off x="2909" y="908"/>
                <a:ext cx="31" cy="34"/>
              </a:xfrm>
              <a:custGeom>
                <a:avLst/>
                <a:gdLst>
                  <a:gd name="T0" fmla="*/ 33 w 30"/>
                  <a:gd name="T1" fmla="*/ 2 h 42"/>
                  <a:gd name="T2" fmla="*/ 8 w 30"/>
                  <a:gd name="T3" fmla="*/ 2 h 42"/>
                  <a:gd name="T4" fmla="*/ 0 w 30"/>
                  <a:gd name="T5" fmla="*/ 2 h 42"/>
                  <a:gd name="T6" fmla="*/ 33 w 30"/>
                  <a:gd name="T7" fmla="*/ 2 h 42"/>
                  <a:gd name="T8" fmla="*/ 49 w 30"/>
                  <a:gd name="T9" fmla="*/ 2 h 42"/>
                  <a:gd name="T10" fmla="*/ 45 w 30"/>
                  <a:gd name="T11" fmla="*/ 2 h 42"/>
                  <a:gd name="T12" fmla="*/ 33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39" name="任意多边形 642058"/>
              <p:cNvSpPr>
                <a:spLocks noChangeArrowheads="1"/>
              </p:cNvSpPr>
              <p:nvPr userDrawn="1"/>
            </p:nvSpPr>
            <p:spPr bwMode="auto">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0" name="任意多边形 642059"/>
              <p:cNvSpPr>
                <a:spLocks noChangeArrowheads="1"/>
              </p:cNvSpPr>
              <p:nvPr userDrawn="1"/>
            </p:nvSpPr>
            <p:spPr bwMode="auto">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1" name="任意多边形 642060"/>
              <p:cNvSpPr>
                <a:spLocks noChangeArrowheads="1"/>
              </p:cNvSpPr>
              <p:nvPr userDrawn="1"/>
            </p:nvSpPr>
            <p:spPr bwMode="auto">
              <a:xfrm>
                <a:off x="2375" y="952"/>
                <a:ext cx="68" cy="39"/>
              </a:xfrm>
              <a:custGeom>
                <a:avLst/>
                <a:gdLst>
                  <a:gd name="T0" fmla="*/ 0 w 69"/>
                  <a:gd name="T1" fmla="*/ 2 h 47"/>
                  <a:gd name="T2" fmla="*/ 18 w 69"/>
                  <a:gd name="T3" fmla="*/ 2 h 47"/>
                  <a:gd name="T4" fmla="*/ 35 w 69"/>
                  <a:gd name="T5" fmla="*/ 1 h 47"/>
                  <a:gd name="T6" fmla="*/ 47 w 69"/>
                  <a:gd name="T7" fmla="*/ 2 h 47"/>
                  <a:gd name="T8" fmla="*/ 34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2" name="任意多边形 642061"/>
              <p:cNvSpPr>
                <a:spLocks noChangeArrowheads="1"/>
              </p:cNvSpPr>
              <p:nvPr userDrawn="1"/>
            </p:nvSpPr>
            <p:spPr bwMode="auto">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2 h 277"/>
                  <a:gd name="T10" fmla="*/ 122 w 355"/>
                  <a:gd name="T11" fmla="*/ 4 h 277"/>
                  <a:gd name="T12" fmla="*/ 136 w 355"/>
                  <a:gd name="T13" fmla="*/ 5 h 277"/>
                  <a:gd name="T14" fmla="*/ 148 w 355"/>
                  <a:gd name="T15" fmla="*/ 5 h 277"/>
                  <a:gd name="T16" fmla="*/ 154 w 355"/>
                  <a:gd name="T17" fmla="*/ 6 h 277"/>
                  <a:gd name="T18" fmla="*/ 176 w 355"/>
                  <a:gd name="T19" fmla="*/ 6 h 277"/>
                  <a:gd name="T20" fmla="*/ 170 w 355"/>
                  <a:gd name="T21" fmla="*/ 7 h 277"/>
                  <a:gd name="T22" fmla="*/ 177 w 355"/>
                  <a:gd name="T23" fmla="*/ 8 h 277"/>
                  <a:gd name="T24" fmla="*/ 181 w 355"/>
                  <a:gd name="T25" fmla="*/ 8 h 277"/>
                  <a:gd name="T26" fmla="*/ 199 w 355"/>
                  <a:gd name="T27" fmla="*/ 8 h 277"/>
                  <a:gd name="T28" fmla="*/ 219 w 355"/>
                  <a:gd name="T29" fmla="*/ 9 h 277"/>
                  <a:gd name="T30" fmla="*/ 237 w 355"/>
                  <a:gd name="T31" fmla="*/ 9 h 277"/>
                  <a:gd name="T32" fmla="*/ 255 w 355"/>
                  <a:gd name="T33" fmla="*/ 9 h 277"/>
                  <a:gd name="T34" fmla="*/ 279 w 355"/>
                  <a:gd name="T35" fmla="*/ 10 h 277"/>
                  <a:gd name="T36" fmla="*/ 297 w 355"/>
                  <a:gd name="T37" fmla="*/ 10 h 277"/>
                  <a:gd name="T38" fmla="*/ 335 w 355"/>
                  <a:gd name="T39" fmla="*/ 10 h 277"/>
                  <a:gd name="T40" fmla="*/ 325 w 355"/>
                  <a:gd name="T41" fmla="*/ 10 h 277"/>
                  <a:gd name="T42" fmla="*/ 305 w 355"/>
                  <a:gd name="T43" fmla="*/ 10 h 277"/>
                  <a:gd name="T44" fmla="*/ 283 w 355"/>
                  <a:gd name="T45" fmla="*/ 10 h 277"/>
                  <a:gd name="T46" fmla="*/ 271 w 355"/>
                  <a:gd name="T47" fmla="*/ 10 h 277"/>
                  <a:gd name="T48" fmla="*/ 235 w 355"/>
                  <a:gd name="T49" fmla="*/ 10 h 277"/>
                  <a:gd name="T50" fmla="*/ 217 w 355"/>
                  <a:gd name="T51" fmla="*/ 10 h 277"/>
                  <a:gd name="T52" fmla="*/ 172 w 355"/>
                  <a:gd name="T53" fmla="*/ 9 h 277"/>
                  <a:gd name="T54" fmla="*/ 160 w 355"/>
                  <a:gd name="T55" fmla="*/ 8 h 277"/>
                  <a:gd name="T56" fmla="*/ 126 w 355"/>
                  <a:gd name="T57" fmla="*/ 7 h 277"/>
                  <a:gd name="T58" fmla="*/ 108 w 355"/>
                  <a:gd name="T59" fmla="*/ 7 h 277"/>
                  <a:gd name="T60" fmla="*/ 94 w 355"/>
                  <a:gd name="T61" fmla="*/ 6 h 277"/>
                  <a:gd name="T62" fmla="*/ 68 w 355"/>
                  <a:gd name="T63" fmla="*/ 4 h 277"/>
                  <a:gd name="T64" fmla="*/ 64 w 355"/>
                  <a:gd name="T65" fmla="*/ 4 h 277"/>
                  <a:gd name="T66" fmla="*/ 58 w 355"/>
                  <a:gd name="T67" fmla="*/ 4 h 277"/>
                  <a:gd name="T68" fmla="*/ 54 w 355"/>
                  <a:gd name="T69" fmla="*/ 3 h 277"/>
                  <a:gd name="T70" fmla="*/ 38 w 355"/>
                  <a:gd name="T71" fmla="*/ 2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3" name="任意多边形 642062"/>
              <p:cNvSpPr>
                <a:spLocks noChangeArrowheads="1"/>
              </p:cNvSpPr>
              <p:nvPr userDrawn="1"/>
            </p:nvSpPr>
            <p:spPr bwMode="auto">
              <a:xfrm>
                <a:off x="2222" y="724"/>
                <a:ext cx="157" cy="167"/>
              </a:xfrm>
              <a:custGeom>
                <a:avLst/>
                <a:gdLst>
                  <a:gd name="T0" fmla="*/ 54 w 156"/>
                  <a:gd name="T1" fmla="*/ 2 h 206"/>
                  <a:gd name="T2" fmla="*/ 66 w 156"/>
                  <a:gd name="T3" fmla="*/ 2 h 206"/>
                  <a:gd name="T4" fmla="*/ 68 w 156"/>
                  <a:gd name="T5" fmla="*/ 2 h 206"/>
                  <a:gd name="T6" fmla="*/ 97 w 156"/>
                  <a:gd name="T7" fmla="*/ 2 h 206"/>
                  <a:gd name="T8" fmla="*/ 123 w 156"/>
                  <a:gd name="T9" fmla="*/ 2 h 206"/>
                  <a:gd name="T10" fmla="*/ 129 w 156"/>
                  <a:gd name="T11" fmla="*/ 2 h 206"/>
                  <a:gd name="T12" fmla="*/ 141 w 156"/>
                  <a:gd name="T13" fmla="*/ 0 h 206"/>
                  <a:gd name="T14" fmla="*/ 167 w 156"/>
                  <a:gd name="T15" fmla="*/ 2 h 206"/>
                  <a:gd name="T16" fmla="*/ 163 w 156"/>
                  <a:gd name="T17" fmla="*/ 2 h 206"/>
                  <a:gd name="T18" fmla="*/ 143 w 156"/>
                  <a:gd name="T19" fmla="*/ 2 h 206"/>
                  <a:gd name="T20" fmla="*/ 149 w 156"/>
                  <a:gd name="T21" fmla="*/ 2 h 206"/>
                  <a:gd name="T22" fmla="*/ 159 w 156"/>
                  <a:gd name="T23" fmla="*/ 3 h 206"/>
                  <a:gd name="T24" fmla="*/ 163 w 156"/>
                  <a:gd name="T25" fmla="*/ 3 h 206"/>
                  <a:gd name="T26" fmla="*/ 145 w 156"/>
                  <a:gd name="T27" fmla="*/ 3 h 206"/>
                  <a:gd name="T28" fmla="*/ 133 w 156"/>
                  <a:gd name="T29" fmla="*/ 4 h 206"/>
                  <a:gd name="T30" fmla="*/ 121 w 156"/>
                  <a:gd name="T31" fmla="*/ 4 h 206"/>
                  <a:gd name="T32" fmla="*/ 117 w 156"/>
                  <a:gd name="T33" fmla="*/ 5 h 206"/>
                  <a:gd name="T34" fmla="*/ 105 w 156"/>
                  <a:gd name="T35" fmla="*/ 6 h 206"/>
                  <a:gd name="T36" fmla="*/ 99 w 156"/>
                  <a:gd name="T37" fmla="*/ 6 h 206"/>
                  <a:gd name="T38" fmla="*/ 76 w 156"/>
                  <a:gd name="T39" fmla="*/ 6 h 206"/>
                  <a:gd name="T40" fmla="*/ 72 w 156"/>
                  <a:gd name="T41" fmla="*/ 5 h 206"/>
                  <a:gd name="T42" fmla="*/ 60 w 156"/>
                  <a:gd name="T43" fmla="*/ 5 h 206"/>
                  <a:gd name="T44" fmla="*/ 42 w 156"/>
                  <a:gd name="T45" fmla="*/ 5 h 206"/>
                  <a:gd name="T46" fmla="*/ 28 w 156"/>
                  <a:gd name="T47" fmla="*/ 5 h 206"/>
                  <a:gd name="T48" fmla="*/ 10 w 156"/>
                  <a:gd name="T49" fmla="*/ 4 h 206"/>
                  <a:gd name="T50" fmla="*/ 4 w 156"/>
                  <a:gd name="T51" fmla="*/ 3 h 206"/>
                  <a:gd name="T52" fmla="*/ 0 w 156"/>
                  <a:gd name="T53" fmla="*/ 3 h 206"/>
                  <a:gd name="T54" fmla="*/ 20 w 156"/>
                  <a:gd name="T55" fmla="*/ 2 h 206"/>
                  <a:gd name="T56" fmla="*/ 32 w 156"/>
                  <a:gd name="T57" fmla="*/ 2 h 206"/>
                  <a:gd name="T58" fmla="*/ 34 w 156"/>
                  <a:gd name="T59" fmla="*/ 2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4" name="任意多边形 642063"/>
              <p:cNvSpPr>
                <a:spLocks noChangeArrowheads="1"/>
              </p:cNvSpPr>
              <p:nvPr userDrawn="1"/>
            </p:nvSpPr>
            <p:spPr bwMode="auto">
              <a:xfrm>
                <a:off x="2375" y="800"/>
                <a:ext cx="110" cy="32"/>
              </a:xfrm>
              <a:custGeom>
                <a:avLst/>
                <a:gdLst>
                  <a:gd name="T0" fmla="*/ 4 w 109"/>
                  <a:gd name="T1" fmla="*/ 3 h 38"/>
                  <a:gd name="T2" fmla="*/ 18 w 109"/>
                  <a:gd name="T3" fmla="*/ 3 h 38"/>
                  <a:gd name="T4" fmla="*/ 46 w 109"/>
                  <a:gd name="T5" fmla="*/ 3 h 38"/>
                  <a:gd name="T6" fmla="*/ 89 w 109"/>
                  <a:gd name="T7" fmla="*/ 3 h 38"/>
                  <a:gd name="T8" fmla="*/ 107 w 109"/>
                  <a:gd name="T9" fmla="*/ 0 h 38"/>
                  <a:gd name="T10" fmla="*/ 93 w 109"/>
                  <a:gd name="T11" fmla="*/ 3 h 38"/>
                  <a:gd name="T12" fmla="*/ 77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5" name="任意多边形 642064"/>
              <p:cNvSpPr>
                <a:spLocks noChangeArrowheads="1"/>
              </p:cNvSpPr>
              <p:nvPr userDrawn="1"/>
            </p:nvSpPr>
            <p:spPr bwMode="auto">
              <a:xfrm>
                <a:off x="2370" y="839"/>
                <a:ext cx="75" cy="84"/>
              </a:xfrm>
              <a:custGeom>
                <a:avLst/>
                <a:gdLst>
                  <a:gd name="T0" fmla="*/ 8 w 76"/>
                  <a:gd name="T1" fmla="*/ 2 h 104"/>
                  <a:gd name="T2" fmla="*/ 18 w 76"/>
                  <a:gd name="T3" fmla="*/ 0 h 104"/>
                  <a:gd name="T4" fmla="*/ 34 w 76"/>
                  <a:gd name="T5" fmla="*/ 2 h 104"/>
                  <a:gd name="T6" fmla="*/ 45 w 76"/>
                  <a:gd name="T7" fmla="*/ 2 h 104"/>
                  <a:gd name="T8" fmla="*/ 38 w 76"/>
                  <a:gd name="T9" fmla="*/ 2 h 104"/>
                  <a:gd name="T10" fmla="*/ 38 w 76"/>
                  <a:gd name="T11" fmla="*/ 2 h 104"/>
                  <a:gd name="T12" fmla="*/ 41 w 76"/>
                  <a:gd name="T13" fmla="*/ 2 h 104"/>
                  <a:gd name="T14" fmla="*/ 38 w 76"/>
                  <a:gd name="T15" fmla="*/ 2 h 104"/>
                  <a:gd name="T16" fmla="*/ 34 w 76"/>
                  <a:gd name="T17" fmla="*/ 2 h 104"/>
                  <a:gd name="T18" fmla="*/ 22 w 76"/>
                  <a:gd name="T19" fmla="*/ 2 h 104"/>
                  <a:gd name="T20" fmla="*/ 28 w 76"/>
                  <a:gd name="T21" fmla="*/ 2 h 104"/>
                  <a:gd name="T22" fmla="*/ 30 w 76"/>
                  <a:gd name="T23" fmla="*/ 2 h 104"/>
                  <a:gd name="T24" fmla="*/ 20 w 76"/>
                  <a:gd name="T25" fmla="*/ 2 h 104"/>
                  <a:gd name="T26" fmla="*/ 12 w 76"/>
                  <a:gd name="T27" fmla="*/ 2 h 104"/>
                  <a:gd name="T28" fmla="*/ 8 w 76"/>
                  <a:gd name="T29" fmla="*/ 2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6" name="任意多边形 642065"/>
              <p:cNvSpPr>
                <a:spLocks noChangeArrowheads="1"/>
              </p:cNvSpPr>
              <p:nvPr userDrawn="1"/>
            </p:nvSpPr>
            <p:spPr bwMode="auto">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7" name="任意多边形 642066"/>
              <p:cNvSpPr>
                <a:spLocks noChangeArrowheads="1"/>
              </p:cNvSpPr>
              <p:nvPr userDrawn="1"/>
            </p:nvSpPr>
            <p:spPr bwMode="auto">
              <a:xfrm>
                <a:off x="2506" y="869"/>
                <a:ext cx="47" cy="24"/>
              </a:xfrm>
              <a:custGeom>
                <a:avLst/>
                <a:gdLst>
                  <a:gd name="T0" fmla="*/ 7 w 49"/>
                  <a:gd name="T1" fmla="*/ 0 h 29"/>
                  <a:gd name="T2" fmla="*/ 12 w 49"/>
                  <a:gd name="T3" fmla="*/ 0 h 29"/>
                  <a:gd name="T4" fmla="*/ 25 w 49"/>
                  <a:gd name="T5" fmla="*/ 2 h 29"/>
                  <a:gd name="T6" fmla="*/ 18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8" name="任意多边形 642067"/>
              <p:cNvSpPr>
                <a:spLocks noChangeArrowheads="1"/>
              </p:cNvSpPr>
              <p:nvPr userDrawn="1"/>
            </p:nvSpPr>
            <p:spPr bwMode="auto">
              <a:xfrm>
                <a:off x="2555" y="832"/>
                <a:ext cx="61" cy="42"/>
              </a:xfrm>
              <a:custGeom>
                <a:avLst/>
                <a:gdLst>
                  <a:gd name="T0" fmla="*/ 21 w 61"/>
                  <a:gd name="T1" fmla="*/ 4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4 h 48"/>
                  <a:gd name="T18" fmla="*/ 23 w 61"/>
                  <a:gd name="T19" fmla="*/ 5 h 48"/>
                  <a:gd name="T20" fmla="*/ 21 w 61"/>
                  <a:gd name="T21" fmla="*/ 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49" name="任意多边形 642068"/>
              <p:cNvSpPr>
                <a:spLocks noChangeArrowheads="1"/>
              </p:cNvSpPr>
              <p:nvPr userDrawn="1"/>
            </p:nvSpPr>
            <p:spPr bwMode="auto">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2 h 182"/>
                  <a:gd name="T12" fmla="*/ 24 w 286"/>
                  <a:gd name="T13" fmla="*/ 2 h 182"/>
                  <a:gd name="T14" fmla="*/ 30 w 286"/>
                  <a:gd name="T15" fmla="*/ 2 h 182"/>
                  <a:gd name="T16" fmla="*/ 48 w 286"/>
                  <a:gd name="T17" fmla="*/ 2 h 182"/>
                  <a:gd name="T18" fmla="*/ 70 w 286"/>
                  <a:gd name="T19" fmla="*/ 2 h 182"/>
                  <a:gd name="T20" fmla="*/ 88 w 286"/>
                  <a:gd name="T21" fmla="*/ 2 h 182"/>
                  <a:gd name="T22" fmla="*/ 106 w 286"/>
                  <a:gd name="T23" fmla="*/ 3 h 182"/>
                  <a:gd name="T24" fmla="*/ 104 w 286"/>
                  <a:gd name="T25" fmla="*/ 4 h 182"/>
                  <a:gd name="T26" fmla="*/ 98 w 286"/>
                  <a:gd name="T27" fmla="*/ 5 h 182"/>
                  <a:gd name="T28" fmla="*/ 122 w 286"/>
                  <a:gd name="T29" fmla="*/ 4 h 182"/>
                  <a:gd name="T30" fmla="*/ 140 w 286"/>
                  <a:gd name="T31" fmla="*/ 5 h 182"/>
                  <a:gd name="T32" fmla="*/ 168 w 286"/>
                  <a:gd name="T33" fmla="*/ 5 h 182"/>
                  <a:gd name="T34" fmla="*/ 174 w 286"/>
                  <a:gd name="T35" fmla="*/ 5 h 182"/>
                  <a:gd name="T36" fmla="*/ 168 w 286"/>
                  <a:gd name="T37" fmla="*/ 5 h 182"/>
                  <a:gd name="T38" fmla="*/ 178 w 286"/>
                  <a:gd name="T39" fmla="*/ 5 h 182"/>
                  <a:gd name="T40" fmla="*/ 186 w 286"/>
                  <a:gd name="T41" fmla="*/ 4 h 182"/>
                  <a:gd name="T42" fmla="*/ 202 w 286"/>
                  <a:gd name="T43" fmla="*/ 4 h 182"/>
                  <a:gd name="T44" fmla="*/ 214 w 286"/>
                  <a:gd name="T45" fmla="*/ 4 h 182"/>
                  <a:gd name="T46" fmla="*/ 244 w 286"/>
                  <a:gd name="T47" fmla="*/ 6 h 182"/>
                  <a:gd name="T48" fmla="*/ 262 w 286"/>
                  <a:gd name="T49" fmla="*/ 6 h 182"/>
                  <a:gd name="T50" fmla="*/ 284 w 286"/>
                  <a:gd name="T51" fmla="*/ 6 h 182"/>
                  <a:gd name="T52" fmla="*/ 268 w 286"/>
                  <a:gd name="T53" fmla="*/ 5 h 182"/>
                  <a:gd name="T54" fmla="*/ 256 w 286"/>
                  <a:gd name="T55" fmla="*/ 5 h 182"/>
                  <a:gd name="T56" fmla="*/ 250 w 286"/>
                  <a:gd name="T57" fmla="*/ 4 h 182"/>
                  <a:gd name="T58" fmla="*/ 248 w 286"/>
                  <a:gd name="T59" fmla="*/ 4 h 182"/>
                  <a:gd name="T60" fmla="*/ 236 w 286"/>
                  <a:gd name="T61" fmla="*/ 4 h 182"/>
                  <a:gd name="T62" fmla="*/ 240 w 286"/>
                  <a:gd name="T63" fmla="*/ 3 h 182"/>
                  <a:gd name="T64" fmla="*/ 220 w 286"/>
                  <a:gd name="T65" fmla="*/ 2 h 182"/>
                  <a:gd name="T66" fmla="*/ 210 w 286"/>
                  <a:gd name="T67" fmla="*/ 2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0" name="任意多边形 642069"/>
              <p:cNvSpPr>
                <a:spLocks noChangeArrowheads="1"/>
              </p:cNvSpPr>
              <p:nvPr userDrawn="1"/>
            </p:nvSpPr>
            <p:spPr bwMode="auto">
              <a:xfrm>
                <a:off x="2820" y="866"/>
                <a:ext cx="78" cy="64"/>
              </a:xfrm>
              <a:custGeom>
                <a:avLst/>
                <a:gdLst>
                  <a:gd name="T0" fmla="*/ 1 w 78"/>
                  <a:gd name="T1" fmla="*/ 2 h 78"/>
                  <a:gd name="T2" fmla="*/ 27 w 78"/>
                  <a:gd name="T3" fmla="*/ 2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2 h 78"/>
                  <a:gd name="T18" fmla="*/ 9 w 78"/>
                  <a:gd name="T19" fmla="*/ 2 h 78"/>
                  <a:gd name="T20" fmla="*/ 3 w 78"/>
                  <a:gd name="T21" fmla="*/ 2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1" name="任意多边形 642070"/>
              <p:cNvSpPr>
                <a:spLocks noChangeArrowheads="1"/>
              </p:cNvSpPr>
              <p:nvPr userDrawn="1"/>
            </p:nvSpPr>
            <p:spPr bwMode="auto">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2" name="任意多边形 642071"/>
              <p:cNvSpPr>
                <a:spLocks noChangeArrowheads="1"/>
              </p:cNvSpPr>
              <p:nvPr userDrawn="1"/>
            </p:nvSpPr>
            <p:spPr bwMode="auto">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3" name="任意多边形 642072"/>
              <p:cNvSpPr>
                <a:spLocks noChangeArrowheads="1"/>
              </p:cNvSpPr>
              <p:nvPr userDrawn="1"/>
            </p:nvSpPr>
            <p:spPr bwMode="auto">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4" name="任意多边形 642073"/>
              <p:cNvSpPr>
                <a:spLocks noChangeArrowheads="1"/>
              </p:cNvSpPr>
              <p:nvPr userDrawn="1"/>
            </p:nvSpPr>
            <p:spPr bwMode="auto">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5" name="任意多边形 642074"/>
              <p:cNvSpPr>
                <a:spLocks noChangeArrowheads="1"/>
              </p:cNvSpPr>
              <p:nvPr userDrawn="1"/>
            </p:nvSpPr>
            <p:spPr bwMode="auto">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2 h 80"/>
                  <a:gd name="T14" fmla="*/ 54 w 80"/>
                  <a:gd name="T15" fmla="*/ 2 h 80"/>
                  <a:gd name="T16" fmla="*/ 48 w 80"/>
                  <a:gd name="T17" fmla="*/ 3 h 80"/>
                  <a:gd name="T18" fmla="*/ 32 w 80"/>
                  <a:gd name="T19" fmla="*/ 2 h 80"/>
                  <a:gd name="T20" fmla="*/ 38 w 80"/>
                  <a:gd name="T21" fmla="*/ 2 h 80"/>
                  <a:gd name="T22" fmla="*/ 30 w 80"/>
                  <a:gd name="T23" fmla="*/ 2 h 80"/>
                  <a:gd name="T24" fmla="*/ 20 w 80"/>
                  <a:gd name="T25" fmla="*/ 2 h 80"/>
                  <a:gd name="T26" fmla="*/ 8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6" name="任意多边形 642075"/>
              <p:cNvSpPr>
                <a:spLocks noChangeArrowheads="1"/>
              </p:cNvSpPr>
              <p:nvPr userDrawn="1"/>
            </p:nvSpPr>
            <p:spPr bwMode="auto">
              <a:xfrm>
                <a:off x="2391" y="541"/>
                <a:ext cx="94" cy="142"/>
              </a:xfrm>
              <a:custGeom>
                <a:avLst/>
                <a:gdLst>
                  <a:gd name="T0" fmla="*/ 14 w 94"/>
                  <a:gd name="T1" fmla="*/ 3 h 174"/>
                  <a:gd name="T2" fmla="*/ 26 w 94"/>
                  <a:gd name="T3" fmla="*/ 4 h 174"/>
                  <a:gd name="T4" fmla="*/ 32 w 94"/>
                  <a:gd name="T5" fmla="*/ 3 h 174"/>
                  <a:gd name="T6" fmla="*/ 52 w 94"/>
                  <a:gd name="T7" fmla="*/ 3 h 174"/>
                  <a:gd name="T8" fmla="*/ 46 w 94"/>
                  <a:gd name="T9" fmla="*/ 4 h 174"/>
                  <a:gd name="T10" fmla="*/ 66 w 94"/>
                  <a:gd name="T11" fmla="*/ 4 h 174"/>
                  <a:gd name="T12" fmla="*/ 76 w 94"/>
                  <a:gd name="T13" fmla="*/ 5 h 174"/>
                  <a:gd name="T14" fmla="*/ 58 w 94"/>
                  <a:gd name="T15" fmla="*/ 5 h 174"/>
                  <a:gd name="T16" fmla="*/ 74 w 94"/>
                  <a:gd name="T17" fmla="*/ 6 h 174"/>
                  <a:gd name="T18" fmla="*/ 84 w 94"/>
                  <a:gd name="T19" fmla="*/ 5 h 174"/>
                  <a:gd name="T20" fmla="*/ 82 w 94"/>
                  <a:gd name="T21" fmla="*/ 4 h 174"/>
                  <a:gd name="T22" fmla="*/ 60 w 94"/>
                  <a:gd name="T23" fmla="*/ 3 h 174"/>
                  <a:gd name="T24" fmla="*/ 50 w 94"/>
                  <a:gd name="T25" fmla="*/ 2 h 174"/>
                  <a:gd name="T26" fmla="*/ 34 w 94"/>
                  <a:gd name="T27" fmla="*/ 2 h 174"/>
                  <a:gd name="T28" fmla="*/ 30 w 94"/>
                  <a:gd name="T29" fmla="*/ 2 h 174"/>
                  <a:gd name="T30" fmla="*/ 42 w 94"/>
                  <a:gd name="T31" fmla="*/ 2 h 174"/>
                  <a:gd name="T32" fmla="*/ 30 w 94"/>
                  <a:gd name="T33" fmla="*/ 0 h 174"/>
                  <a:gd name="T34" fmla="*/ 18 w 94"/>
                  <a:gd name="T35" fmla="*/ 2 h 174"/>
                  <a:gd name="T36" fmla="*/ 4 w 94"/>
                  <a:gd name="T37" fmla="*/ 2 h 174"/>
                  <a:gd name="T38" fmla="*/ 14 w 94"/>
                  <a:gd name="T39" fmla="*/ 2 h 174"/>
                  <a:gd name="T40" fmla="*/ 14 w 94"/>
                  <a:gd name="T41" fmla="*/ 3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7" name="任意多边形 642076"/>
              <p:cNvSpPr>
                <a:spLocks noChangeArrowheads="1"/>
              </p:cNvSpPr>
              <p:nvPr userDrawn="1"/>
            </p:nvSpPr>
            <p:spPr bwMode="auto">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8" name="任意多边形 642077"/>
              <p:cNvSpPr>
                <a:spLocks noChangeArrowheads="1"/>
              </p:cNvSpPr>
              <p:nvPr userDrawn="1"/>
            </p:nvSpPr>
            <p:spPr bwMode="auto">
              <a:xfrm>
                <a:off x="2349" y="654"/>
                <a:ext cx="45" cy="41"/>
              </a:xfrm>
              <a:custGeom>
                <a:avLst/>
                <a:gdLst>
                  <a:gd name="T0" fmla="*/ 0 w 43"/>
                  <a:gd name="T1" fmla="*/ 2 h 50"/>
                  <a:gd name="T2" fmla="*/ 45 w 43"/>
                  <a:gd name="T3" fmla="*/ 2 h 50"/>
                  <a:gd name="T4" fmla="*/ 78 w 43"/>
                  <a:gd name="T5" fmla="*/ 0 h 50"/>
                  <a:gd name="T6" fmla="*/ 49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59" name="任意多边形 642078"/>
              <p:cNvSpPr>
                <a:spLocks noChangeArrowheads="1"/>
              </p:cNvSpPr>
              <p:nvPr userDrawn="1"/>
            </p:nvSpPr>
            <p:spPr bwMode="auto">
              <a:xfrm>
                <a:off x="4808" y="597"/>
                <a:ext cx="701" cy="438"/>
              </a:xfrm>
              <a:custGeom>
                <a:avLst/>
                <a:gdLst>
                  <a:gd name="T0" fmla="*/ 17695 w 471"/>
                  <a:gd name="T1" fmla="*/ 529717 h 281"/>
                  <a:gd name="T2" fmla="*/ 20848 w 471"/>
                  <a:gd name="T3" fmla="*/ 473807 h 281"/>
                  <a:gd name="T4" fmla="*/ 19141 w 471"/>
                  <a:gd name="T5" fmla="*/ 463200 h 281"/>
                  <a:gd name="T6" fmla="*/ 14008 w 471"/>
                  <a:gd name="T7" fmla="*/ 413045 h 281"/>
                  <a:gd name="T8" fmla="*/ 3367 w 471"/>
                  <a:gd name="T9" fmla="*/ 406865 h 281"/>
                  <a:gd name="T10" fmla="*/ 0 w 471"/>
                  <a:gd name="T11" fmla="*/ 361415 h 281"/>
                  <a:gd name="T12" fmla="*/ 10466 w 471"/>
                  <a:gd name="T13" fmla="*/ 341381 h 281"/>
                  <a:gd name="T14" fmla="*/ 5011 w 471"/>
                  <a:gd name="T15" fmla="*/ 312250 h 281"/>
                  <a:gd name="T16" fmla="*/ 1520 w 471"/>
                  <a:gd name="T17" fmla="*/ 302310 h 281"/>
                  <a:gd name="T18" fmla="*/ 24587 w 471"/>
                  <a:gd name="T19" fmla="*/ 227149 h 281"/>
                  <a:gd name="T20" fmla="*/ 37701 w 471"/>
                  <a:gd name="T21" fmla="*/ 182537 h 281"/>
                  <a:gd name="T22" fmla="*/ 36593 w 471"/>
                  <a:gd name="T23" fmla="*/ 132477 h 281"/>
                  <a:gd name="T24" fmla="*/ 20848 w 471"/>
                  <a:gd name="T25" fmla="*/ 81060 h 281"/>
                  <a:gd name="T26" fmla="*/ 17601 w 471"/>
                  <a:gd name="T27" fmla="*/ 60866 h 281"/>
                  <a:gd name="T28" fmla="*/ 22585 w 471"/>
                  <a:gd name="T29" fmla="*/ 67849 h 281"/>
                  <a:gd name="T30" fmla="*/ 41310 w 471"/>
                  <a:gd name="T31" fmla="*/ 67090 h 281"/>
                  <a:gd name="T32" fmla="*/ 55083 w 471"/>
                  <a:gd name="T33" fmla="*/ 20591 h 281"/>
                  <a:gd name="T34" fmla="*/ 70887 w 471"/>
                  <a:gd name="T35" fmla="*/ 0 h 281"/>
                  <a:gd name="T36" fmla="*/ 75925 w 471"/>
                  <a:gd name="T37" fmla="*/ 3973 h 281"/>
                  <a:gd name="T38" fmla="*/ 79529 w 471"/>
                  <a:gd name="T39" fmla="*/ 17012 h 281"/>
                  <a:gd name="T40" fmla="*/ 84614 w 471"/>
                  <a:gd name="T41" fmla="*/ 9653 h 281"/>
                  <a:gd name="T42" fmla="*/ 95017 w 471"/>
                  <a:gd name="T43" fmla="*/ 15046 h 281"/>
                  <a:gd name="T44" fmla="*/ 100096 w 471"/>
                  <a:gd name="T45" fmla="*/ 17012 h 281"/>
                  <a:gd name="T46" fmla="*/ 122014 w 471"/>
                  <a:gd name="T47" fmla="*/ 26517 h 281"/>
                  <a:gd name="T48" fmla="*/ 133992 w 471"/>
                  <a:gd name="T49" fmla="*/ 44891 h 281"/>
                  <a:gd name="T50" fmla="*/ 144469 w 471"/>
                  <a:gd name="T51" fmla="*/ 32096 h 281"/>
                  <a:gd name="T52" fmla="*/ 148975 w 471"/>
                  <a:gd name="T53" fmla="*/ 26517 h 281"/>
                  <a:gd name="T54" fmla="*/ 168182 w 471"/>
                  <a:gd name="T55" fmla="*/ 26517 h 281"/>
                  <a:gd name="T56" fmla="*/ 181837 w 471"/>
                  <a:gd name="T57" fmla="*/ 60866 h 281"/>
                  <a:gd name="T58" fmla="*/ 199423 w 471"/>
                  <a:gd name="T59" fmla="*/ 111506 h 281"/>
                  <a:gd name="T60" fmla="*/ 211449 w 471"/>
                  <a:gd name="T61" fmla="*/ 132477 h 281"/>
                  <a:gd name="T62" fmla="*/ 221723 w 471"/>
                  <a:gd name="T63" fmla="*/ 128519 h 281"/>
                  <a:gd name="T64" fmla="*/ 232951 w 471"/>
                  <a:gd name="T65" fmla="*/ 122311 h 281"/>
                  <a:gd name="T66" fmla="*/ 250309 w 471"/>
                  <a:gd name="T67" fmla="*/ 135026 h 281"/>
                  <a:gd name="T68" fmla="*/ 258429 w 471"/>
                  <a:gd name="T69" fmla="*/ 153038 h 281"/>
                  <a:gd name="T70" fmla="*/ 265640 w 471"/>
                  <a:gd name="T71" fmla="*/ 170005 h 281"/>
                  <a:gd name="T72" fmla="*/ 274329 w 471"/>
                  <a:gd name="T73" fmla="*/ 210468 h 281"/>
                  <a:gd name="T74" fmla="*/ 277636 w 471"/>
                  <a:gd name="T75" fmla="*/ 227149 h 281"/>
                  <a:gd name="T76" fmla="*/ 279132 w 471"/>
                  <a:gd name="T77" fmla="*/ 236978 h 281"/>
                  <a:gd name="T78" fmla="*/ 267228 w 471"/>
                  <a:gd name="T79" fmla="*/ 267755 h 281"/>
                  <a:gd name="T80" fmla="*/ 277636 w 471"/>
                  <a:gd name="T81" fmla="*/ 267317 h 281"/>
                  <a:gd name="T82" fmla="*/ 295181 w 471"/>
                  <a:gd name="T83" fmla="*/ 293857 h 281"/>
                  <a:gd name="T84" fmla="*/ 314210 w 471"/>
                  <a:gd name="T85" fmla="*/ 297167 h 281"/>
                  <a:gd name="T86" fmla="*/ 327982 w 471"/>
                  <a:gd name="T87" fmla="*/ 317759 h 281"/>
                  <a:gd name="T88" fmla="*/ 329995 w 471"/>
                  <a:gd name="T89" fmla="*/ 325758 h 281"/>
                  <a:gd name="T90" fmla="*/ 329995 w 471"/>
                  <a:gd name="T91" fmla="*/ 332772 h 281"/>
                  <a:gd name="T92" fmla="*/ 339650 w 471"/>
                  <a:gd name="T93" fmla="*/ 325758 h 281"/>
                  <a:gd name="T94" fmla="*/ 345213 w 471"/>
                  <a:gd name="T95" fmla="*/ 323783 h 281"/>
                  <a:gd name="T96" fmla="*/ 378759 w 471"/>
                  <a:gd name="T97" fmla="*/ 349853 h 281"/>
                  <a:gd name="T98" fmla="*/ 385383 w 471"/>
                  <a:gd name="T99" fmla="*/ 376314 h 281"/>
                  <a:gd name="T100" fmla="*/ 401140 w 471"/>
                  <a:gd name="T101" fmla="*/ 380313 h 281"/>
                  <a:gd name="T102" fmla="*/ 406154 w 471"/>
                  <a:gd name="T103" fmla="*/ 406865 h 281"/>
                  <a:gd name="T104" fmla="*/ 389134 w 471"/>
                  <a:gd name="T105" fmla="*/ 488209 h 281"/>
                  <a:gd name="T106" fmla="*/ 375032 w 471"/>
                  <a:gd name="T107" fmla="*/ 532117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0" name="任意多边形 642079"/>
              <p:cNvSpPr>
                <a:spLocks noChangeArrowheads="1"/>
              </p:cNvSpPr>
              <p:nvPr userDrawn="1"/>
            </p:nvSpPr>
            <p:spPr bwMode="auto">
              <a:xfrm>
                <a:off x="3880" y="-7"/>
                <a:ext cx="984" cy="692"/>
              </a:xfrm>
              <a:custGeom>
                <a:avLst/>
                <a:gdLst>
                  <a:gd name="T0" fmla="*/ 406 w 984"/>
                  <a:gd name="T1" fmla="*/ 2 h 844"/>
                  <a:gd name="T2" fmla="*/ 502 w 984"/>
                  <a:gd name="T3" fmla="*/ 2 h 844"/>
                  <a:gd name="T4" fmla="*/ 550 w 984"/>
                  <a:gd name="T5" fmla="*/ 2 h 844"/>
                  <a:gd name="T6" fmla="*/ 578 w 984"/>
                  <a:gd name="T7" fmla="*/ 4 h 844"/>
                  <a:gd name="T8" fmla="*/ 586 w 984"/>
                  <a:gd name="T9" fmla="*/ 3 h 844"/>
                  <a:gd name="T10" fmla="*/ 606 w 984"/>
                  <a:gd name="T11" fmla="*/ 2 h 844"/>
                  <a:gd name="T12" fmla="*/ 642 w 984"/>
                  <a:gd name="T13" fmla="*/ 4 h 844"/>
                  <a:gd name="T14" fmla="*/ 682 w 984"/>
                  <a:gd name="T15" fmla="*/ 3 h 844"/>
                  <a:gd name="T16" fmla="*/ 706 w 984"/>
                  <a:gd name="T17" fmla="*/ 2 h 844"/>
                  <a:gd name="T18" fmla="*/ 762 w 984"/>
                  <a:gd name="T19" fmla="*/ 2 h 844"/>
                  <a:gd name="T20" fmla="*/ 798 w 984"/>
                  <a:gd name="T21" fmla="*/ 2 h 844"/>
                  <a:gd name="T22" fmla="*/ 798 w 984"/>
                  <a:gd name="T23" fmla="*/ 4 h 844"/>
                  <a:gd name="T24" fmla="*/ 790 w 984"/>
                  <a:gd name="T25" fmla="*/ 5 h 844"/>
                  <a:gd name="T26" fmla="*/ 766 w 984"/>
                  <a:gd name="T27" fmla="*/ 6 h 844"/>
                  <a:gd name="T28" fmla="*/ 762 w 984"/>
                  <a:gd name="T29" fmla="*/ 6 h 844"/>
                  <a:gd name="T30" fmla="*/ 802 w 984"/>
                  <a:gd name="T31" fmla="*/ 7 h 844"/>
                  <a:gd name="T32" fmla="*/ 786 w 984"/>
                  <a:gd name="T33" fmla="*/ 11 h 844"/>
                  <a:gd name="T34" fmla="*/ 830 w 984"/>
                  <a:gd name="T35" fmla="*/ 14 h 844"/>
                  <a:gd name="T36" fmla="*/ 854 w 984"/>
                  <a:gd name="T37" fmla="*/ 16 h 844"/>
                  <a:gd name="T38" fmla="*/ 830 w 984"/>
                  <a:gd name="T39" fmla="*/ 16 h 844"/>
                  <a:gd name="T40" fmla="*/ 746 w 984"/>
                  <a:gd name="T41" fmla="*/ 13 h 844"/>
                  <a:gd name="T42" fmla="*/ 678 w 984"/>
                  <a:gd name="T43" fmla="*/ 13 h 844"/>
                  <a:gd name="T44" fmla="*/ 590 w 984"/>
                  <a:gd name="T45" fmla="*/ 16 h 844"/>
                  <a:gd name="T46" fmla="*/ 642 w 984"/>
                  <a:gd name="T47" fmla="*/ 20 h 844"/>
                  <a:gd name="T48" fmla="*/ 710 w 984"/>
                  <a:gd name="T49" fmla="*/ 21 h 844"/>
                  <a:gd name="T50" fmla="*/ 738 w 984"/>
                  <a:gd name="T51" fmla="*/ 19 h 844"/>
                  <a:gd name="T52" fmla="*/ 774 w 984"/>
                  <a:gd name="T53" fmla="*/ 20 h 844"/>
                  <a:gd name="T54" fmla="*/ 766 w 984"/>
                  <a:gd name="T55" fmla="*/ 21 h 844"/>
                  <a:gd name="T56" fmla="*/ 802 w 984"/>
                  <a:gd name="T57" fmla="*/ 23 h 844"/>
                  <a:gd name="T58" fmla="*/ 838 w 984"/>
                  <a:gd name="T59" fmla="*/ 23 h 844"/>
                  <a:gd name="T60" fmla="*/ 922 w 984"/>
                  <a:gd name="T61" fmla="*/ 28 h 844"/>
                  <a:gd name="T62" fmla="*/ 942 w 984"/>
                  <a:gd name="T63" fmla="*/ 28 h 844"/>
                  <a:gd name="T64" fmla="*/ 874 w 984"/>
                  <a:gd name="T65" fmla="*/ 28 h 844"/>
                  <a:gd name="T66" fmla="*/ 830 w 984"/>
                  <a:gd name="T67" fmla="*/ 26 h 844"/>
                  <a:gd name="T68" fmla="*/ 778 w 984"/>
                  <a:gd name="T69" fmla="*/ 25 h 844"/>
                  <a:gd name="T70" fmla="*/ 702 w 984"/>
                  <a:gd name="T71" fmla="*/ 23 h 844"/>
                  <a:gd name="T72" fmla="*/ 614 w 984"/>
                  <a:gd name="T73" fmla="*/ 22 h 844"/>
                  <a:gd name="T74" fmla="*/ 506 w 984"/>
                  <a:gd name="T75" fmla="*/ 20 h 844"/>
                  <a:gd name="T76" fmla="*/ 462 w 984"/>
                  <a:gd name="T77" fmla="*/ 17 h 844"/>
                  <a:gd name="T78" fmla="*/ 430 w 984"/>
                  <a:gd name="T79" fmla="*/ 16 h 844"/>
                  <a:gd name="T80" fmla="*/ 382 w 984"/>
                  <a:gd name="T81" fmla="*/ 14 h 844"/>
                  <a:gd name="T82" fmla="*/ 342 w 984"/>
                  <a:gd name="T83" fmla="*/ 13 h 844"/>
                  <a:gd name="T84" fmla="*/ 354 w 984"/>
                  <a:gd name="T85" fmla="*/ 14 h 844"/>
                  <a:gd name="T86" fmla="*/ 418 w 984"/>
                  <a:gd name="T87" fmla="*/ 16 h 844"/>
                  <a:gd name="T88" fmla="*/ 422 w 984"/>
                  <a:gd name="T89" fmla="*/ 17 h 844"/>
                  <a:gd name="T90" fmla="*/ 394 w 984"/>
                  <a:gd name="T91" fmla="*/ 17 h 844"/>
                  <a:gd name="T92" fmla="*/ 354 w 984"/>
                  <a:gd name="T93" fmla="*/ 16 h 844"/>
                  <a:gd name="T94" fmla="*/ 314 w 984"/>
                  <a:gd name="T95" fmla="*/ 13 h 844"/>
                  <a:gd name="T96" fmla="*/ 266 w 984"/>
                  <a:gd name="T97" fmla="*/ 11 h 844"/>
                  <a:gd name="T98" fmla="*/ 210 w 984"/>
                  <a:gd name="T99" fmla="*/ 11 h 844"/>
                  <a:gd name="T100" fmla="*/ 154 w 984"/>
                  <a:gd name="T101" fmla="*/ 7 h 844"/>
                  <a:gd name="T102" fmla="*/ 66 w 984"/>
                  <a:gd name="T103" fmla="*/ 2 h 844"/>
                  <a:gd name="T104" fmla="*/ 34 w 984"/>
                  <a:gd name="T105" fmla="*/ 2 h 844"/>
                  <a:gd name="T106" fmla="*/ 46 w 984"/>
                  <a:gd name="T107" fmla="*/ 2 h 844"/>
                  <a:gd name="T108" fmla="*/ 102 w 984"/>
                  <a:gd name="T109" fmla="*/ 2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1" name="任意多边形 642080"/>
              <p:cNvSpPr>
                <a:spLocks noChangeArrowheads="1"/>
              </p:cNvSpPr>
              <p:nvPr userDrawn="1"/>
            </p:nvSpPr>
            <p:spPr bwMode="auto">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2" name="任意多边形 642081"/>
              <p:cNvSpPr>
                <a:spLocks noChangeArrowheads="1"/>
              </p:cNvSpPr>
              <p:nvPr userDrawn="1"/>
            </p:nvSpPr>
            <p:spPr bwMode="auto">
              <a:xfrm>
                <a:off x="3549" y="475"/>
                <a:ext cx="38" cy="29"/>
              </a:xfrm>
              <a:custGeom>
                <a:avLst/>
                <a:gdLst>
                  <a:gd name="T0" fmla="*/ 0 w 36"/>
                  <a:gd name="T1" fmla="*/ 2 h 37"/>
                  <a:gd name="T2" fmla="*/ 31 w 36"/>
                  <a:gd name="T3" fmla="*/ 1 h 37"/>
                  <a:gd name="T4" fmla="*/ 89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3" name="任意多边形 642082"/>
              <p:cNvSpPr>
                <a:spLocks noChangeArrowheads="1"/>
              </p:cNvSpPr>
              <p:nvPr userDrawn="1"/>
            </p:nvSpPr>
            <p:spPr bwMode="auto">
              <a:xfrm>
                <a:off x="4686" y="394"/>
                <a:ext cx="171" cy="81"/>
              </a:xfrm>
              <a:custGeom>
                <a:avLst/>
                <a:gdLst>
                  <a:gd name="T0" fmla="*/ 0 w 170"/>
                  <a:gd name="T1" fmla="*/ 3 h 96"/>
                  <a:gd name="T2" fmla="*/ 28 w 170"/>
                  <a:gd name="T3" fmla="*/ 3 h 96"/>
                  <a:gd name="T4" fmla="*/ 56 w 170"/>
                  <a:gd name="T5" fmla="*/ 3 h 96"/>
                  <a:gd name="T6" fmla="*/ 80 w 170"/>
                  <a:gd name="T7" fmla="*/ 3 h 96"/>
                  <a:gd name="T8" fmla="*/ 64 w 170"/>
                  <a:gd name="T9" fmla="*/ 3 h 96"/>
                  <a:gd name="T10" fmla="*/ 141 w 170"/>
                  <a:gd name="T11" fmla="*/ 3 h 96"/>
                  <a:gd name="T12" fmla="*/ 177 w 170"/>
                  <a:gd name="T13" fmla="*/ 3 h 96"/>
                  <a:gd name="T14" fmla="*/ 133 w 170"/>
                  <a:gd name="T15" fmla="*/ 4 h 96"/>
                  <a:gd name="T16" fmla="*/ 105 w 170"/>
                  <a:gd name="T17" fmla="*/ 3 h 96"/>
                  <a:gd name="T18" fmla="*/ 76 w 170"/>
                  <a:gd name="T19" fmla="*/ 3 h 96"/>
                  <a:gd name="T20" fmla="*/ 24 w 170"/>
                  <a:gd name="T21" fmla="*/ 3 h 96"/>
                  <a:gd name="T22" fmla="*/ 0 w 170"/>
                  <a:gd name="T23" fmla="*/ 3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4" name="任意多边形 642083"/>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5" name="任意多边形 642084"/>
              <p:cNvSpPr>
                <a:spLocks noChangeArrowheads="1"/>
              </p:cNvSpPr>
              <p:nvPr userDrawn="1"/>
            </p:nvSpPr>
            <p:spPr bwMode="auto">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6" name="任意多边形 642085"/>
              <p:cNvSpPr>
                <a:spLocks noChangeArrowheads="1"/>
              </p:cNvSpPr>
              <p:nvPr userDrawn="1"/>
            </p:nvSpPr>
            <p:spPr bwMode="auto">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7" name="任意多边形 642086"/>
              <p:cNvSpPr>
                <a:spLocks noChangeArrowheads="1"/>
              </p:cNvSpPr>
              <p:nvPr userDrawn="1"/>
            </p:nvSpPr>
            <p:spPr bwMode="auto">
              <a:xfrm>
                <a:off x="5054" y="507"/>
                <a:ext cx="45" cy="66"/>
              </a:xfrm>
              <a:custGeom>
                <a:avLst/>
                <a:gdLst>
                  <a:gd name="T0" fmla="*/ 4 w 44"/>
                  <a:gd name="T1" fmla="*/ 2 h 80"/>
                  <a:gd name="T2" fmla="*/ 20 w 44"/>
                  <a:gd name="T3" fmla="*/ 2 h 80"/>
                  <a:gd name="T4" fmla="*/ 41 w 44"/>
                  <a:gd name="T5" fmla="*/ 2 h 80"/>
                  <a:gd name="T6" fmla="*/ 53 w 44"/>
                  <a:gd name="T7" fmla="*/ 2 h 80"/>
                  <a:gd name="T8" fmla="*/ 41 w 44"/>
                  <a:gd name="T9" fmla="*/ 2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8" name="任意多边形 642087"/>
              <p:cNvSpPr>
                <a:spLocks noChangeArrowheads="1"/>
              </p:cNvSpPr>
              <p:nvPr userDrawn="1"/>
            </p:nvSpPr>
            <p:spPr bwMode="auto">
              <a:xfrm>
                <a:off x="4260" y="6"/>
                <a:ext cx="480" cy="100"/>
              </a:xfrm>
              <a:custGeom>
                <a:avLst/>
                <a:gdLst>
                  <a:gd name="T0" fmla="*/ 184999 w 323"/>
                  <a:gd name="T1" fmla="*/ 2664 h 64"/>
                  <a:gd name="T2" fmla="*/ 194067 w 323"/>
                  <a:gd name="T3" fmla="*/ 15881 h 64"/>
                  <a:gd name="T4" fmla="*/ 197564 w 323"/>
                  <a:gd name="T5" fmla="*/ 0 h 64"/>
                  <a:gd name="T6" fmla="*/ 223089 w 323"/>
                  <a:gd name="T7" fmla="*/ 0 h 64"/>
                  <a:gd name="T8" fmla="*/ 241837 w 323"/>
                  <a:gd name="T9" fmla="*/ 34227 h 64"/>
                  <a:gd name="T10" fmla="*/ 267821 w 323"/>
                  <a:gd name="T11" fmla="*/ 20047 h 64"/>
                  <a:gd name="T12" fmla="*/ 264144 w 323"/>
                  <a:gd name="T13" fmla="*/ 56423 h 64"/>
                  <a:gd name="T14" fmla="*/ 250391 w 323"/>
                  <a:gd name="T15" fmla="*/ 91763 h 64"/>
                  <a:gd name="T16" fmla="*/ 247668 w 323"/>
                  <a:gd name="T17" fmla="*/ 56423 h 64"/>
                  <a:gd name="T18" fmla="*/ 241837 w 323"/>
                  <a:gd name="T19" fmla="*/ 60581 h 64"/>
                  <a:gd name="T20" fmla="*/ 235038 w 323"/>
                  <a:gd name="T21" fmla="*/ 56423 h 64"/>
                  <a:gd name="T22" fmla="*/ 220987 w 323"/>
                  <a:gd name="T23" fmla="*/ 41927 h 64"/>
                  <a:gd name="T24" fmla="*/ 191912 w 323"/>
                  <a:gd name="T25" fmla="*/ 74505 h 64"/>
                  <a:gd name="T26" fmla="*/ 169131 w 323"/>
                  <a:gd name="T27" fmla="*/ 87434 h 64"/>
                  <a:gd name="T28" fmla="*/ 178079 w 323"/>
                  <a:gd name="T29" fmla="*/ 112239 h 64"/>
                  <a:gd name="T30" fmla="*/ 158161 w 323"/>
                  <a:gd name="T31" fmla="*/ 123398 h 64"/>
                  <a:gd name="T32" fmla="*/ 141814 w 323"/>
                  <a:gd name="T33" fmla="*/ 119488 h 64"/>
                  <a:gd name="T34" fmla="*/ 148706 w 323"/>
                  <a:gd name="T35" fmla="*/ 112239 h 64"/>
                  <a:gd name="T36" fmla="*/ 143409 w 323"/>
                  <a:gd name="T37" fmla="*/ 78975 h 64"/>
                  <a:gd name="T38" fmla="*/ 141814 w 323"/>
                  <a:gd name="T39" fmla="*/ 60581 h 64"/>
                  <a:gd name="T40" fmla="*/ 132944 w 323"/>
                  <a:gd name="T41" fmla="*/ 45795 h 64"/>
                  <a:gd name="T42" fmla="*/ 119609 w 323"/>
                  <a:gd name="T43" fmla="*/ 53480 h 64"/>
                  <a:gd name="T44" fmla="*/ 112714 w 323"/>
                  <a:gd name="T45" fmla="*/ 53480 h 64"/>
                  <a:gd name="T46" fmla="*/ 103539 w 323"/>
                  <a:gd name="T47" fmla="*/ 48942 h 64"/>
                  <a:gd name="T48" fmla="*/ 69673 w 323"/>
                  <a:gd name="T49" fmla="*/ 4163 h 64"/>
                  <a:gd name="T50" fmla="*/ 49950 w 323"/>
                  <a:gd name="T51" fmla="*/ 27473 h 64"/>
                  <a:gd name="T52" fmla="*/ 1 w 323"/>
                  <a:gd name="T53" fmla="*/ 0 h 64"/>
                  <a:gd name="T54" fmla="*/ 184999 w 323"/>
                  <a:gd name="T55" fmla="*/ 2664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69" name="任意多边形 642088"/>
              <p:cNvSpPr>
                <a:spLocks noChangeArrowheads="1"/>
              </p:cNvSpPr>
              <p:nvPr userDrawn="1"/>
            </p:nvSpPr>
            <p:spPr bwMode="auto">
              <a:xfrm>
                <a:off x="3835" y="3"/>
                <a:ext cx="446" cy="49"/>
              </a:xfrm>
              <a:custGeom>
                <a:avLst/>
                <a:gdLst>
                  <a:gd name="T0" fmla="*/ 88940 w 300"/>
                  <a:gd name="T1" fmla="*/ 74156 h 31"/>
                  <a:gd name="T2" fmla="*/ 25887 w 300"/>
                  <a:gd name="T3" fmla="*/ 3196 h 31"/>
                  <a:gd name="T4" fmla="*/ 241369 w 300"/>
                  <a:gd name="T5" fmla="*/ 0 h 31"/>
                  <a:gd name="T6" fmla="*/ 250352 w 300"/>
                  <a:gd name="T7" fmla="*/ 33544 h 31"/>
                  <a:gd name="T8" fmla="*/ 223326 w 300"/>
                  <a:gd name="T9" fmla="*/ 38433 h 31"/>
                  <a:gd name="T10" fmla="*/ 88940 w 300"/>
                  <a:gd name="T11" fmla="*/ 74156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0" name="任意多边形 642089"/>
              <p:cNvSpPr>
                <a:spLocks noChangeArrowheads="1"/>
              </p:cNvSpPr>
              <p:nvPr userDrawn="1"/>
            </p:nvSpPr>
            <p:spPr bwMode="auto">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1" name="任意多边形 642090"/>
              <p:cNvSpPr>
                <a:spLocks noChangeArrowheads="1"/>
              </p:cNvSpPr>
              <p:nvPr userDrawn="1"/>
            </p:nvSpPr>
            <p:spPr bwMode="auto">
              <a:xfrm>
                <a:off x="1704" y="3"/>
                <a:ext cx="1022" cy="372"/>
              </a:xfrm>
              <a:custGeom>
                <a:avLst/>
                <a:gdLst>
                  <a:gd name="T0" fmla="*/ 142095774 w 436"/>
                  <a:gd name="T1" fmla="*/ 3285768 h 152"/>
                  <a:gd name="T2" fmla="*/ 849035958 w 436"/>
                  <a:gd name="T3" fmla="*/ 0 h 152"/>
                  <a:gd name="T4" fmla="*/ 809750297 w 436"/>
                  <a:gd name="T5" fmla="*/ 218777307 h 152"/>
                  <a:gd name="T6" fmla="*/ 773314089 w 436"/>
                  <a:gd name="T7" fmla="*/ 274925080 h 152"/>
                  <a:gd name="T8" fmla="*/ 763324133 w 436"/>
                  <a:gd name="T9" fmla="*/ 283510835 h 152"/>
                  <a:gd name="T10" fmla="*/ 730032745 w 436"/>
                  <a:gd name="T11" fmla="*/ 296522867 h 152"/>
                  <a:gd name="T12" fmla="*/ 702684958 w 436"/>
                  <a:gd name="T13" fmla="*/ 355959096 h 152"/>
                  <a:gd name="T14" fmla="*/ 705263309 w 436"/>
                  <a:gd name="T15" fmla="*/ 400686601 h 152"/>
                  <a:gd name="T16" fmla="*/ 708434081 w 436"/>
                  <a:gd name="T17" fmla="*/ 433927033 h 152"/>
                  <a:gd name="T18" fmla="*/ 712695957 w 436"/>
                  <a:gd name="T19" fmla="*/ 458779688 h 152"/>
                  <a:gd name="T20" fmla="*/ 705263309 w 436"/>
                  <a:gd name="T21" fmla="*/ 495306500 h 152"/>
                  <a:gd name="T22" fmla="*/ 683664645 w 436"/>
                  <a:gd name="T23" fmla="*/ 487265049 h 152"/>
                  <a:gd name="T24" fmla="*/ 666257528 w 436"/>
                  <a:gd name="T25" fmla="*/ 523189109 h 152"/>
                  <a:gd name="T26" fmla="*/ 675472120 w 436"/>
                  <a:gd name="T27" fmla="*/ 425571710 h 152"/>
                  <a:gd name="T28" fmla="*/ 657806074 w 436"/>
                  <a:gd name="T29" fmla="*/ 406007036 h 152"/>
                  <a:gd name="T30" fmla="*/ 669417267 w 436"/>
                  <a:gd name="T31" fmla="*/ 377784456 h 152"/>
                  <a:gd name="T32" fmla="*/ 666257528 w 436"/>
                  <a:gd name="T33" fmla="*/ 361486673 h 152"/>
                  <a:gd name="T34" fmla="*/ 623025421 w 436"/>
                  <a:gd name="T35" fmla="*/ 381066783 h 152"/>
                  <a:gd name="T36" fmla="*/ 617297995 w 436"/>
                  <a:gd name="T37" fmla="*/ 344544092 h 152"/>
                  <a:gd name="T38" fmla="*/ 577952498 w 436"/>
                  <a:gd name="T39" fmla="*/ 381066783 h 152"/>
                  <a:gd name="T40" fmla="*/ 623025421 w 436"/>
                  <a:gd name="T41" fmla="*/ 417630328 h 152"/>
                  <a:gd name="T42" fmla="*/ 594021650 w 436"/>
                  <a:gd name="T43" fmla="*/ 473704340 h 152"/>
                  <a:gd name="T44" fmla="*/ 605643995 w 436"/>
                  <a:gd name="T45" fmla="*/ 510207552 h 152"/>
                  <a:gd name="T46" fmla="*/ 613035531 w 436"/>
                  <a:gd name="T47" fmla="*/ 559715525 h 152"/>
                  <a:gd name="T48" fmla="*/ 601426773 w 436"/>
                  <a:gd name="T49" fmla="*/ 563091018 h 152"/>
                  <a:gd name="T50" fmla="*/ 611218117 w 436"/>
                  <a:gd name="T51" fmla="*/ 582747427 h 152"/>
                  <a:gd name="T52" fmla="*/ 598213237 w 436"/>
                  <a:gd name="T53" fmla="*/ 615858885 h 152"/>
                  <a:gd name="T54" fmla="*/ 0 w 436"/>
                  <a:gd name="T55" fmla="*/ 604540795 h 152"/>
                  <a:gd name="T56" fmla="*/ 142095774 w 436"/>
                  <a:gd name="T57" fmla="*/ 328576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2" name="任意多边形 642091"/>
              <p:cNvSpPr>
                <a:spLocks noChangeArrowheads="1"/>
              </p:cNvSpPr>
              <p:nvPr userDrawn="1"/>
            </p:nvSpPr>
            <p:spPr bwMode="auto">
              <a:xfrm>
                <a:off x="2729" y="-9"/>
                <a:ext cx="47" cy="134"/>
              </a:xfrm>
              <a:custGeom>
                <a:avLst/>
                <a:gdLst>
                  <a:gd name="T0" fmla="*/ 5 w 47"/>
                  <a:gd name="T1" fmla="*/ 4 h 165"/>
                  <a:gd name="T2" fmla="*/ 15 w 47"/>
                  <a:gd name="T3" fmla="*/ 3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2 h 165"/>
                  <a:gd name="T16" fmla="*/ 31 w 47"/>
                  <a:gd name="T17" fmla="*/ 3 h 165"/>
                  <a:gd name="T18" fmla="*/ 23 w 47"/>
                  <a:gd name="T19" fmla="*/ 3 h 165"/>
                  <a:gd name="T20" fmla="*/ 21 w 47"/>
                  <a:gd name="T21" fmla="*/ 4 h 165"/>
                  <a:gd name="T22" fmla="*/ 27 w 47"/>
                  <a:gd name="T23" fmla="*/ 4 h 165"/>
                  <a:gd name="T24" fmla="*/ 31 w 47"/>
                  <a:gd name="T25" fmla="*/ 4 h 165"/>
                  <a:gd name="T26" fmla="*/ 13 w 47"/>
                  <a:gd name="T27" fmla="*/ 4 h 165"/>
                  <a:gd name="T28" fmla="*/ 7 w 47"/>
                  <a:gd name="T29" fmla="*/ 4 h 165"/>
                  <a:gd name="T30" fmla="*/ 3 w 47"/>
                  <a:gd name="T31" fmla="*/ 4 h 165"/>
                  <a:gd name="T32" fmla="*/ 5 w 47"/>
                  <a:gd name="T33" fmla="*/ 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3" name="任意多边形 642092"/>
              <p:cNvSpPr>
                <a:spLocks noChangeArrowheads="1"/>
              </p:cNvSpPr>
              <p:nvPr userDrawn="1"/>
            </p:nvSpPr>
            <p:spPr bwMode="auto">
              <a:xfrm>
                <a:off x="2701" y="103"/>
                <a:ext cx="138" cy="84"/>
              </a:xfrm>
              <a:custGeom>
                <a:avLst/>
                <a:gdLst>
                  <a:gd name="T0" fmla="*/ 26 w 138"/>
                  <a:gd name="T1" fmla="*/ 2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2 h 103"/>
                  <a:gd name="T22" fmla="*/ 66 w 138"/>
                  <a:gd name="T23" fmla="*/ 2 h 103"/>
                  <a:gd name="T24" fmla="*/ 48 w 138"/>
                  <a:gd name="T25" fmla="*/ 3 h 103"/>
                  <a:gd name="T26" fmla="*/ 26 w 138"/>
                  <a:gd name="T27" fmla="*/ 3 h 103"/>
                  <a:gd name="T28" fmla="*/ 20 w 138"/>
                  <a:gd name="T29" fmla="*/ 2 h 103"/>
                  <a:gd name="T30" fmla="*/ 22 w 138"/>
                  <a:gd name="T31" fmla="*/ 3 h 103"/>
                  <a:gd name="T32" fmla="*/ 0 w 138"/>
                  <a:gd name="T33" fmla="*/ 3 h 103"/>
                  <a:gd name="T34" fmla="*/ 10 w 138"/>
                  <a:gd name="T35" fmla="*/ 2 h 103"/>
                  <a:gd name="T36" fmla="*/ 26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4" name="任意多边形 642093"/>
              <p:cNvSpPr>
                <a:spLocks noChangeArrowheads="1"/>
              </p:cNvSpPr>
              <p:nvPr userDrawn="1"/>
            </p:nvSpPr>
            <p:spPr bwMode="auto">
              <a:xfrm>
                <a:off x="2553" y="182"/>
                <a:ext cx="187" cy="176"/>
              </a:xfrm>
              <a:custGeom>
                <a:avLst/>
                <a:gdLst>
                  <a:gd name="T0" fmla="*/ 141 w 188"/>
                  <a:gd name="T1" fmla="*/ 2 h 214"/>
                  <a:gd name="T2" fmla="*/ 143 w 188"/>
                  <a:gd name="T3" fmla="*/ 2 h 214"/>
                  <a:gd name="T4" fmla="*/ 153 w 188"/>
                  <a:gd name="T5" fmla="*/ 0 h 214"/>
                  <a:gd name="T6" fmla="*/ 165 w 188"/>
                  <a:gd name="T7" fmla="*/ 2 h 214"/>
                  <a:gd name="T8" fmla="*/ 171 w 188"/>
                  <a:gd name="T9" fmla="*/ 2 h 214"/>
                  <a:gd name="T10" fmla="*/ 161 w 188"/>
                  <a:gd name="T11" fmla="*/ 2 h 214"/>
                  <a:gd name="T12" fmla="*/ 153 w 188"/>
                  <a:gd name="T13" fmla="*/ 2 h 214"/>
                  <a:gd name="T14" fmla="*/ 145 w 188"/>
                  <a:gd name="T15" fmla="*/ 5 h 214"/>
                  <a:gd name="T16" fmla="*/ 127 w 188"/>
                  <a:gd name="T17" fmla="*/ 5 h 214"/>
                  <a:gd name="T18" fmla="*/ 103 w 188"/>
                  <a:gd name="T19" fmla="*/ 5 h 214"/>
                  <a:gd name="T20" fmla="*/ 95 w 188"/>
                  <a:gd name="T21" fmla="*/ 5 h 214"/>
                  <a:gd name="T22" fmla="*/ 94 w 188"/>
                  <a:gd name="T23" fmla="*/ 6 h 214"/>
                  <a:gd name="T24" fmla="*/ 90 w 188"/>
                  <a:gd name="T25" fmla="*/ 6 h 214"/>
                  <a:gd name="T26" fmla="*/ 80 w 188"/>
                  <a:gd name="T27" fmla="*/ 5 h 214"/>
                  <a:gd name="T28" fmla="*/ 58 w 188"/>
                  <a:gd name="T29" fmla="*/ 6 h 214"/>
                  <a:gd name="T30" fmla="*/ 76 w 188"/>
                  <a:gd name="T31" fmla="*/ 6 h 214"/>
                  <a:gd name="T32" fmla="*/ 78 w 188"/>
                  <a:gd name="T33" fmla="*/ 6 h 214"/>
                  <a:gd name="T34" fmla="*/ 58 w 188"/>
                  <a:gd name="T35" fmla="*/ 6 h 214"/>
                  <a:gd name="T36" fmla="*/ 34 w 188"/>
                  <a:gd name="T37" fmla="*/ 6 h 214"/>
                  <a:gd name="T38" fmla="*/ 36 w 188"/>
                  <a:gd name="T39" fmla="*/ 6 h 214"/>
                  <a:gd name="T40" fmla="*/ 46 w 188"/>
                  <a:gd name="T41" fmla="*/ 6 h 214"/>
                  <a:gd name="T42" fmla="*/ 34 w 188"/>
                  <a:gd name="T43" fmla="*/ 6 h 214"/>
                  <a:gd name="T44" fmla="*/ 26 w 188"/>
                  <a:gd name="T45" fmla="*/ 6 h 214"/>
                  <a:gd name="T46" fmla="*/ 30 w 188"/>
                  <a:gd name="T47" fmla="*/ 7 h 214"/>
                  <a:gd name="T48" fmla="*/ 14 w 188"/>
                  <a:gd name="T49" fmla="*/ 7 h 214"/>
                  <a:gd name="T50" fmla="*/ 0 w 188"/>
                  <a:gd name="T51" fmla="*/ 8 h 214"/>
                  <a:gd name="T52" fmla="*/ 8 w 188"/>
                  <a:gd name="T53" fmla="*/ 7 h 214"/>
                  <a:gd name="T54" fmla="*/ 0 w 188"/>
                  <a:gd name="T55" fmla="*/ 6 h 214"/>
                  <a:gd name="T56" fmla="*/ 14 w 188"/>
                  <a:gd name="T57" fmla="*/ 6 h 214"/>
                  <a:gd name="T58" fmla="*/ 32 w 188"/>
                  <a:gd name="T59" fmla="*/ 5 h 214"/>
                  <a:gd name="T60" fmla="*/ 44 w 188"/>
                  <a:gd name="T61" fmla="*/ 5 h 214"/>
                  <a:gd name="T62" fmla="*/ 72 w 188"/>
                  <a:gd name="T63" fmla="*/ 5 h 214"/>
                  <a:gd name="T64" fmla="*/ 84 w 188"/>
                  <a:gd name="T65" fmla="*/ 4 h 214"/>
                  <a:gd name="T66" fmla="*/ 97 w 188"/>
                  <a:gd name="T67" fmla="*/ 3 h 214"/>
                  <a:gd name="T68" fmla="*/ 103 w 188"/>
                  <a:gd name="T69" fmla="*/ 3 h 214"/>
                  <a:gd name="T70" fmla="*/ 115 w 188"/>
                  <a:gd name="T71" fmla="*/ 2 h 214"/>
                  <a:gd name="T72" fmla="*/ 133 w 188"/>
                  <a:gd name="T73" fmla="*/ 2 h 214"/>
                  <a:gd name="T74" fmla="*/ 137 w 188"/>
                  <a:gd name="T75" fmla="*/ 2 h 214"/>
                  <a:gd name="T76" fmla="*/ 131 w 188"/>
                  <a:gd name="T77" fmla="*/ 2 h 214"/>
                  <a:gd name="T78" fmla="*/ 135 w 188"/>
                  <a:gd name="T79" fmla="*/ 2 h 214"/>
                  <a:gd name="T80" fmla="*/ 141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5" name="任意多边形 642094"/>
              <p:cNvSpPr>
                <a:spLocks noChangeArrowheads="1"/>
              </p:cNvSpPr>
              <p:nvPr userDrawn="1"/>
            </p:nvSpPr>
            <p:spPr bwMode="auto">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6" name="任意多边形 642095"/>
              <p:cNvSpPr>
                <a:spLocks noChangeArrowheads="1"/>
              </p:cNvSpPr>
              <p:nvPr userDrawn="1"/>
            </p:nvSpPr>
            <p:spPr bwMode="auto">
              <a:xfrm>
                <a:off x="1627" y="353"/>
                <a:ext cx="813" cy="462"/>
              </a:xfrm>
              <a:custGeom>
                <a:avLst/>
                <a:gdLst>
                  <a:gd name="T0" fmla="*/ 829 w 812"/>
                  <a:gd name="T1" fmla="*/ 2 h 564"/>
                  <a:gd name="T2" fmla="*/ 795 w 812"/>
                  <a:gd name="T3" fmla="*/ 2 h 564"/>
                  <a:gd name="T4" fmla="*/ 765 w 812"/>
                  <a:gd name="T5" fmla="*/ 4 h 564"/>
                  <a:gd name="T6" fmla="*/ 739 w 812"/>
                  <a:gd name="T7" fmla="*/ 5 h 564"/>
                  <a:gd name="T8" fmla="*/ 651 w 812"/>
                  <a:gd name="T9" fmla="*/ 6 h 564"/>
                  <a:gd name="T10" fmla="*/ 649 w 812"/>
                  <a:gd name="T11" fmla="*/ 7 h 564"/>
                  <a:gd name="T12" fmla="*/ 621 w 812"/>
                  <a:gd name="T13" fmla="*/ 7 h 564"/>
                  <a:gd name="T14" fmla="*/ 637 w 812"/>
                  <a:gd name="T15" fmla="*/ 6 h 564"/>
                  <a:gd name="T16" fmla="*/ 593 w 812"/>
                  <a:gd name="T17" fmla="*/ 6 h 564"/>
                  <a:gd name="T18" fmla="*/ 573 w 812"/>
                  <a:gd name="T19" fmla="*/ 7 h 564"/>
                  <a:gd name="T20" fmla="*/ 613 w 812"/>
                  <a:gd name="T21" fmla="*/ 9 h 564"/>
                  <a:gd name="T22" fmla="*/ 611 w 812"/>
                  <a:gd name="T23" fmla="*/ 13 h 564"/>
                  <a:gd name="T24" fmla="*/ 559 w 812"/>
                  <a:gd name="T25" fmla="*/ 13 h 564"/>
                  <a:gd name="T26" fmla="*/ 539 w 812"/>
                  <a:gd name="T27" fmla="*/ 13 h 564"/>
                  <a:gd name="T28" fmla="*/ 499 w 812"/>
                  <a:gd name="T29" fmla="*/ 11 h 564"/>
                  <a:gd name="T30" fmla="*/ 479 w 812"/>
                  <a:gd name="T31" fmla="*/ 11 h 564"/>
                  <a:gd name="T32" fmla="*/ 467 w 812"/>
                  <a:gd name="T33" fmla="*/ 13 h 564"/>
                  <a:gd name="T34" fmla="*/ 517 w 812"/>
                  <a:gd name="T35" fmla="*/ 16 h 564"/>
                  <a:gd name="T36" fmla="*/ 527 w 812"/>
                  <a:gd name="T37" fmla="*/ 17 h 564"/>
                  <a:gd name="T38" fmla="*/ 543 w 812"/>
                  <a:gd name="T39" fmla="*/ 19 h 564"/>
                  <a:gd name="T40" fmla="*/ 509 w 812"/>
                  <a:gd name="T41" fmla="*/ 19 h 564"/>
                  <a:gd name="T42" fmla="*/ 487 w 812"/>
                  <a:gd name="T43" fmla="*/ 17 h 564"/>
                  <a:gd name="T44" fmla="*/ 439 w 812"/>
                  <a:gd name="T45" fmla="*/ 14 h 564"/>
                  <a:gd name="T46" fmla="*/ 443 w 812"/>
                  <a:gd name="T47" fmla="*/ 11 h 564"/>
                  <a:gd name="T48" fmla="*/ 439 w 812"/>
                  <a:gd name="T49" fmla="*/ 9 h 564"/>
                  <a:gd name="T50" fmla="*/ 429 w 812"/>
                  <a:gd name="T51" fmla="*/ 9 h 564"/>
                  <a:gd name="T52" fmla="*/ 386 w 812"/>
                  <a:gd name="T53" fmla="*/ 9 h 564"/>
                  <a:gd name="T54" fmla="*/ 360 w 812"/>
                  <a:gd name="T55" fmla="*/ 6 h 564"/>
                  <a:gd name="T56" fmla="*/ 330 w 812"/>
                  <a:gd name="T57" fmla="*/ 6 h 564"/>
                  <a:gd name="T58" fmla="*/ 288 w 812"/>
                  <a:gd name="T59" fmla="*/ 6 h 564"/>
                  <a:gd name="T60" fmla="*/ 242 w 812"/>
                  <a:gd name="T61" fmla="*/ 7 h 564"/>
                  <a:gd name="T62" fmla="*/ 196 w 812"/>
                  <a:gd name="T63" fmla="*/ 9 h 564"/>
                  <a:gd name="T64" fmla="*/ 184 w 812"/>
                  <a:gd name="T65" fmla="*/ 9 h 564"/>
                  <a:gd name="T66" fmla="*/ 160 w 812"/>
                  <a:gd name="T67" fmla="*/ 11 h 564"/>
                  <a:gd name="T68" fmla="*/ 152 w 812"/>
                  <a:gd name="T69" fmla="*/ 11 h 564"/>
                  <a:gd name="T70" fmla="*/ 128 w 812"/>
                  <a:gd name="T71" fmla="*/ 13 h 564"/>
                  <a:gd name="T72" fmla="*/ 94 w 812"/>
                  <a:gd name="T73" fmla="*/ 13 h 564"/>
                  <a:gd name="T74" fmla="*/ 66 w 812"/>
                  <a:gd name="T75" fmla="*/ 9 h 564"/>
                  <a:gd name="T76" fmla="*/ 72 w 812"/>
                  <a:gd name="T77" fmla="*/ 5 h 564"/>
                  <a:gd name="T78" fmla="*/ 44 w 812"/>
                  <a:gd name="T79" fmla="*/ 6 h 564"/>
                  <a:gd name="T80" fmla="*/ 20 w 812"/>
                  <a:gd name="T81" fmla="*/ 5 h 564"/>
                  <a:gd name="T82" fmla="*/ 24 w 812"/>
                  <a:gd name="T83" fmla="*/ 5 h 564"/>
                  <a:gd name="T84" fmla="*/ 0 w 812"/>
                  <a:gd name="T85" fmla="*/ 3 h 564"/>
                  <a:gd name="T86" fmla="*/ 815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7" name="任意多边形 642096"/>
              <p:cNvSpPr>
                <a:spLocks noChangeArrowheads="1"/>
              </p:cNvSpPr>
              <p:nvPr userDrawn="1"/>
            </p:nvSpPr>
            <p:spPr bwMode="auto">
              <a:xfrm>
                <a:off x="1770" y="671"/>
                <a:ext cx="45" cy="71"/>
              </a:xfrm>
              <a:custGeom>
                <a:avLst/>
                <a:gdLst>
                  <a:gd name="T0" fmla="*/ 7 w 43"/>
                  <a:gd name="T1" fmla="*/ 3 h 85"/>
                  <a:gd name="T2" fmla="*/ 35 w 43"/>
                  <a:gd name="T3" fmla="*/ 3 h 85"/>
                  <a:gd name="T4" fmla="*/ 80 w 43"/>
                  <a:gd name="T5" fmla="*/ 3 h 85"/>
                  <a:gd name="T6" fmla="*/ 39 w 43"/>
                  <a:gd name="T7" fmla="*/ 4 h 85"/>
                  <a:gd name="T8" fmla="*/ 1 w 43"/>
                  <a:gd name="T9" fmla="*/ 3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8" name="任意多边形 642097"/>
              <p:cNvSpPr>
                <a:spLocks noChangeArrowheads="1"/>
              </p:cNvSpPr>
              <p:nvPr userDrawn="1"/>
            </p:nvSpPr>
            <p:spPr bwMode="auto">
              <a:xfrm>
                <a:off x="2394" y="431"/>
                <a:ext cx="42" cy="59"/>
              </a:xfrm>
              <a:custGeom>
                <a:avLst/>
                <a:gdLst>
                  <a:gd name="T0" fmla="*/ 11 w 44"/>
                  <a:gd name="T1" fmla="*/ 2 h 74"/>
                  <a:gd name="T2" fmla="*/ 12 w 44"/>
                  <a:gd name="T3" fmla="*/ 2 h 74"/>
                  <a:gd name="T4" fmla="*/ 21 w 44"/>
                  <a:gd name="T5" fmla="*/ 2 h 74"/>
                  <a:gd name="T6" fmla="*/ 19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79" name="任意多边形 642098"/>
              <p:cNvSpPr>
                <a:spLocks noChangeArrowheads="1"/>
              </p:cNvSpPr>
              <p:nvPr userDrawn="1"/>
            </p:nvSpPr>
            <p:spPr bwMode="auto">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0" name="任意多边形 642099"/>
              <p:cNvSpPr>
                <a:spLocks noChangeArrowheads="1"/>
              </p:cNvSpPr>
              <p:nvPr userDrawn="1"/>
            </p:nvSpPr>
            <p:spPr bwMode="auto">
              <a:xfrm>
                <a:off x="333" y="169"/>
                <a:ext cx="1015" cy="866"/>
              </a:xfrm>
              <a:custGeom>
                <a:avLst/>
                <a:gdLst>
                  <a:gd name="T0" fmla="*/ 414709 w 682"/>
                  <a:gd name="T1" fmla="*/ 840533 h 557"/>
                  <a:gd name="T2" fmla="*/ 418848 w 682"/>
                  <a:gd name="T3" fmla="*/ 817394 h 557"/>
                  <a:gd name="T4" fmla="*/ 431144 w 682"/>
                  <a:gd name="T5" fmla="*/ 748474 h 557"/>
                  <a:gd name="T6" fmla="*/ 266667 w 682"/>
                  <a:gd name="T7" fmla="*/ 519322 h 557"/>
                  <a:gd name="T8" fmla="*/ 243268 w 682"/>
                  <a:gd name="T9" fmla="*/ 626843 h 557"/>
                  <a:gd name="T10" fmla="*/ 261301 w 682"/>
                  <a:gd name="T11" fmla="*/ 1006900 h 557"/>
                  <a:gd name="T12" fmla="*/ 243268 w 682"/>
                  <a:gd name="T13" fmla="*/ 895178 h 557"/>
                  <a:gd name="T14" fmla="*/ 208770 w 682"/>
                  <a:gd name="T15" fmla="*/ 796215 h 557"/>
                  <a:gd name="T16" fmla="*/ 211374 w 682"/>
                  <a:gd name="T17" fmla="*/ 748474 h 557"/>
                  <a:gd name="T18" fmla="*/ 213342 w 682"/>
                  <a:gd name="T19" fmla="*/ 714591 h 557"/>
                  <a:gd name="T20" fmla="*/ 189631 w 682"/>
                  <a:gd name="T21" fmla="*/ 679594 h 557"/>
                  <a:gd name="T22" fmla="*/ 167357 w 682"/>
                  <a:gd name="T23" fmla="*/ 626843 h 557"/>
                  <a:gd name="T24" fmla="*/ 127417 w 682"/>
                  <a:gd name="T25" fmla="*/ 640765 h 557"/>
                  <a:gd name="T26" fmla="*/ 109075 w 682"/>
                  <a:gd name="T27" fmla="*/ 661318 h 557"/>
                  <a:gd name="T28" fmla="*/ 67230 w 682"/>
                  <a:gd name="T29" fmla="*/ 661318 h 557"/>
                  <a:gd name="T30" fmla="*/ 19139 w 682"/>
                  <a:gd name="T31" fmla="*/ 565308 h 557"/>
                  <a:gd name="T32" fmla="*/ 9412 w 682"/>
                  <a:gd name="T33" fmla="*/ 535465 h 557"/>
                  <a:gd name="T34" fmla="*/ 0 w 682"/>
                  <a:gd name="T35" fmla="*/ 477413 h 557"/>
                  <a:gd name="T36" fmla="*/ 20848 w 682"/>
                  <a:gd name="T37" fmla="*/ 386219 h 557"/>
                  <a:gd name="T38" fmla="*/ 27753 w 682"/>
                  <a:gd name="T39" fmla="*/ 327559 h 557"/>
                  <a:gd name="T40" fmla="*/ 44007 w 682"/>
                  <a:gd name="T41" fmla="*/ 258298 h 557"/>
                  <a:gd name="T42" fmla="*/ 70191 w 682"/>
                  <a:gd name="T43" fmla="*/ 209642 h 557"/>
                  <a:gd name="T44" fmla="*/ 144437 w 682"/>
                  <a:gd name="T45" fmla="*/ 121497 h 557"/>
                  <a:gd name="T46" fmla="*/ 189631 w 682"/>
                  <a:gd name="T47" fmla="*/ 54636 h 557"/>
                  <a:gd name="T48" fmla="*/ 222306 w 682"/>
                  <a:gd name="T49" fmla="*/ 10459 h 557"/>
                  <a:gd name="T50" fmla="*/ 313014 w 682"/>
                  <a:gd name="T51" fmla="*/ 3868 h 557"/>
                  <a:gd name="T52" fmla="*/ 342905 w 682"/>
                  <a:gd name="T53" fmla="*/ 0 h 557"/>
                  <a:gd name="T54" fmla="*/ 330851 w 682"/>
                  <a:gd name="T55" fmla="*/ 61113 h 557"/>
                  <a:gd name="T56" fmla="*/ 381853 w 682"/>
                  <a:gd name="T57" fmla="*/ 152822 h 557"/>
                  <a:gd name="T58" fmla="*/ 428651 w 682"/>
                  <a:gd name="T59" fmla="*/ 134084 h 557"/>
                  <a:gd name="T60" fmla="*/ 455924 w 682"/>
                  <a:gd name="T61" fmla="*/ 147727 h 557"/>
                  <a:gd name="T62" fmla="*/ 481689 w 682"/>
                  <a:gd name="T63" fmla="*/ 175963 h 557"/>
                  <a:gd name="T64" fmla="*/ 493312 w 682"/>
                  <a:gd name="T65" fmla="*/ 340540 h 557"/>
                  <a:gd name="T66" fmla="*/ 493312 w 682"/>
                  <a:gd name="T67" fmla="*/ 434881 h 557"/>
                  <a:gd name="T68" fmla="*/ 516038 w 682"/>
                  <a:gd name="T69" fmla="*/ 512785 h 557"/>
                  <a:gd name="T70" fmla="*/ 556384 w 682"/>
                  <a:gd name="T71" fmla="*/ 543431 h 557"/>
                  <a:gd name="T72" fmla="*/ 586002 w 682"/>
                  <a:gd name="T73" fmla="*/ 535465 h 557"/>
                  <a:gd name="T74" fmla="*/ 572206 w 682"/>
                  <a:gd name="T75" fmla="*/ 616334 h 557"/>
                  <a:gd name="T76" fmla="*/ 516038 w 682"/>
                  <a:gd name="T77" fmla="*/ 737938 h 557"/>
                  <a:gd name="T78" fmla="*/ 472541 w 682"/>
                  <a:gd name="T79" fmla="*/ 878917 h 557"/>
                  <a:gd name="T80" fmla="*/ 479329 w 682"/>
                  <a:gd name="T81" fmla="*/ 920630 h 557"/>
                  <a:gd name="T82" fmla="*/ 374828 w 682"/>
                  <a:gd name="T83" fmla="*/ 100690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1" name="任意多边形 642100"/>
              <p:cNvSpPr>
                <a:spLocks noChangeArrowheads="1"/>
              </p:cNvSpPr>
              <p:nvPr userDrawn="1"/>
            </p:nvSpPr>
            <p:spPr bwMode="auto">
              <a:xfrm>
                <a:off x="727" y="495"/>
                <a:ext cx="382" cy="540"/>
              </a:xfrm>
              <a:custGeom>
                <a:avLst/>
                <a:gdLst>
                  <a:gd name="T0" fmla="*/ 204960 w 257"/>
                  <a:gd name="T1" fmla="*/ 638454 h 347"/>
                  <a:gd name="T2" fmla="*/ 196385 w 257"/>
                  <a:gd name="T3" fmla="*/ 553540 h 347"/>
                  <a:gd name="T4" fmla="*/ 183341 w 257"/>
                  <a:gd name="T5" fmla="*/ 529980 h 347"/>
                  <a:gd name="T6" fmla="*/ 181926 w 257"/>
                  <a:gd name="T7" fmla="*/ 496143 h 347"/>
                  <a:gd name="T8" fmla="*/ 176508 w 257"/>
                  <a:gd name="T9" fmla="*/ 467459 h 347"/>
                  <a:gd name="T10" fmla="*/ 176508 w 257"/>
                  <a:gd name="T11" fmla="*/ 421119 h 347"/>
                  <a:gd name="T12" fmla="*/ 174972 w 257"/>
                  <a:gd name="T13" fmla="*/ 393616 h 347"/>
                  <a:gd name="T14" fmla="*/ 192356 w 257"/>
                  <a:gd name="T15" fmla="*/ 371758 h 347"/>
                  <a:gd name="T16" fmla="*/ 216890 w 257"/>
                  <a:gd name="T17" fmla="*/ 363504 h 347"/>
                  <a:gd name="T18" fmla="*/ 216890 w 257"/>
                  <a:gd name="T19" fmla="*/ 251067 h 347"/>
                  <a:gd name="T20" fmla="*/ 45492 w 257"/>
                  <a:gd name="T21" fmla="*/ 176600 h 347"/>
                  <a:gd name="T22" fmla="*/ 27296 w 257"/>
                  <a:gd name="T23" fmla="*/ 180649 h 347"/>
                  <a:gd name="T24" fmla="*/ 13853 w 257"/>
                  <a:gd name="T25" fmla="*/ 187841 h 347"/>
                  <a:gd name="T26" fmla="*/ 0 w 257"/>
                  <a:gd name="T27" fmla="*/ 274824 h 347"/>
                  <a:gd name="T28" fmla="*/ 78225 w 257"/>
                  <a:gd name="T29" fmla="*/ 636543 h 347"/>
                  <a:gd name="T30" fmla="*/ 204960 w 257"/>
                  <a:gd name="T31" fmla="*/ 63845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2" name="任意多边形 642101"/>
              <p:cNvSpPr>
                <a:spLocks noChangeArrowheads="1"/>
              </p:cNvSpPr>
              <p:nvPr userDrawn="1"/>
            </p:nvSpPr>
            <p:spPr bwMode="auto">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3" name="任意多边形 642102"/>
              <p:cNvSpPr>
                <a:spLocks noChangeArrowheads="1"/>
              </p:cNvSpPr>
              <p:nvPr userDrawn="1"/>
            </p:nvSpPr>
            <p:spPr bwMode="auto">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4" name="任意多边形 642103"/>
              <p:cNvSpPr>
                <a:spLocks noChangeArrowheads="1"/>
              </p:cNvSpPr>
              <p:nvPr userDrawn="1"/>
            </p:nvSpPr>
            <p:spPr bwMode="auto">
              <a:xfrm>
                <a:off x="453" y="275"/>
                <a:ext cx="58" cy="24"/>
              </a:xfrm>
              <a:custGeom>
                <a:avLst/>
                <a:gdLst>
                  <a:gd name="T0" fmla="*/ 24 w 57"/>
                  <a:gd name="T1" fmla="*/ 2 h 30"/>
                  <a:gd name="T2" fmla="*/ 49 w 57"/>
                  <a:gd name="T3" fmla="*/ 2 h 30"/>
                  <a:gd name="T4" fmla="*/ 53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5" name="任意多边形 642104"/>
              <p:cNvSpPr>
                <a:spLocks noChangeArrowheads="1"/>
              </p:cNvSpPr>
              <p:nvPr userDrawn="1"/>
            </p:nvSpPr>
            <p:spPr bwMode="auto">
              <a:xfrm>
                <a:off x="1161" y="50"/>
                <a:ext cx="691" cy="569"/>
              </a:xfrm>
              <a:custGeom>
                <a:avLst/>
                <a:gdLst>
                  <a:gd name="T0" fmla="*/ 456 w 693"/>
                  <a:gd name="T1" fmla="*/ 16 h 696"/>
                  <a:gd name="T2" fmla="*/ 376 w 693"/>
                  <a:gd name="T3" fmla="*/ 15 h 696"/>
                  <a:gd name="T4" fmla="*/ 308 w 693"/>
                  <a:gd name="T5" fmla="*/ 13 h 696"/>
                  <a:gd name="T6" fmla="*/ 248 w 693"/>
                  <a:gd name="T7" fmla="*/ 13 h 696"/>
                  <a:gd name="T8" fmla="*/ 220 w 693"/>
                  <a:gd name="T9" fmla="*/ 13 h 696"/>
                  <a:gd name="T10" fmla="*/ 244 w 693"/>
                  <a:gd name="T11" fmla="*/ 13 h 696"/>
                  <a:gd name="T12" fmla="*/ 276 w 693"/>
                  <a:gd name="T13" fmla="*/ 16 h 696"/>
                  <a:gd name="T14" fmla="*/ 304 w 693"/>
                  <a:gd name="T15" fmla="*/ 16 h 696"/>
                  <a:gd name="T16" fmla="*/ 316 w 693"/>
                  <a:gd name="T17" fmla="*/ 16 h 696"/>
                  <a:gd name="T18" fmla="*/ 296 w 693"/>
                  <a:gd name="T19" fmla="*/ 18 h 696"/>
                  <a:gd name="T20" fmla="*/ 244 w 693"/>
                  <a:gd name="T21" fmla="*/ 20 h 696"/>
                  <a:gd name="T22" fmla="*/ 208 w 693"/>
                  <a:gd name="T23" fmla="*/ 20 h 696"/>
                  <a:gd name="T24" fmla="*/ 97 w 693"/>
                  <a:gd name="T25" fmla="*/ 23 h 696"/>
                  <a:gd name="T26" fmla="*/ 77 w 693"/>
                  <a:gd name="T27" fmla="*/ 20 h 696"/>
                  <a:gd name="T28" fmla="*/ 45 w 693"/>
                  <a:gd name="T29" fmla="*/ 16 h 696"/>
                  <a:gd name="T30" fmla="*/ 33 w 693"/>
                  <a:gd name="T31" fmla="*/ 15 h 696"/>
                  <a:gd name="T32" fmla="*/ 53 w 693"/>
                  <a:gd name="T33" fmla="*/ 11 h 696"/>
                  <a:gd name="T34" fmla="*/ 17 w 693"/>
                  <a:gd name="T35" fmla="*/ 13 h 696"/>
                  <a:gd name="T36" fmla="*/ 81 w 693"/>
                  <a:gd name="T37" fmla="*/ 9 h 696"/>
                  <a:gd name="T38" fmla="*/ 113 w 693"/>
                  <a:gd name="T39" fmla="*/ 7 h 696"/>
                  <a:gd name="T40" fmla="*/ 37 w 693"/>
                  <a:gd name="T41" fmla="*/ 7 h 696"/>
                  <a:gd name="T42" fmla="*/ 1 w 693"/>
                  <a:gd name="T43" fmla="*/ 6 h 696"/>
                  <a:gd name="T44" fmla="*/ 25 w 693"/>
                  <a:gd name="T45" fmla="*/ 5 h 696"/>
                  <a:gd name="T46" fmla="*/ 97 w 693"/>
                  <a:gd name="T47" fmla="*/ 4 h 696"/>
                  <a:gd name="T48" fmla="*/ 204 w 693"/>
                  <a:gd name="T49" fmla="*/ 4 h 696"/>
                  <a:gd name="T50" fmla="*/ 212 w 693"/>
                  <a:gd name="T51" fmla="*/ 2 h 696"/>
                  <a:gd name="T52" fmla="*/ 244 w 693"/>
                  <a:gd name="T53" fmla="*/ 0 h 696"/>
                  <a:gd name="T54" fmla="*/ 340 w 693"/>
                  <a:gd name="T55" fmla="*/ 2 h 696"/>
                  <a:gd name="T56" fmla="*/ 312 w 693"/>
                  <a:gd name="T57" fmla="*/ 2 h 696"/>
                  <a:gd name="T58" fmla="*/ 284 w 693"/>
                  <a:gd name="T59" fmla="*/ 6 h 696"/>
                  <a:gd name="T60" fmla="*/ 344 w 693"/>
                  <a:gd name="T61" fmla="*/ 6 h 696"/>
                  <a:gd name="T62" fmla="*/ 356 w 693"/>
                  <a:gd name="T63" fmla="*/ 5 h 696"/>
                  <a:gd name="T64" fmla="*/ 400 w 693"/>
                  <a:gd name="T65" fmla="*/ 3 h 696"/>
                  <a:gd name="T66" fmla="*/ 480 w 693"/>
                  <a:gd name="T67" fmla="*/ 2 h 696"/>
                  <a:gd name="T68" fmla="*/ 507 w 693"/>
                  <a:gd name="T69" fmla="*/ 2 h 696"/>
                  <a:gd name="T70" fmla="*/ 513 w 693"/>
                  <a:gd name="T71" fmla="*/ 1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6" name="任意多边形 642105"/>
              <p:cNvSpPr>
                <a:spLocks noChangeArrowheads="1"/>
              </p:cNvSpPr>
              <p:nvPr userDrawn="1"/>
            </p:nvSpPr>
            <p:spPr bwMode="auto">
              <a:xfrm>
                <a:off x="689" y="6"/>
                <a:ext cx="1386" cy="232"/>
              </a:xfrm>
              <a:custGeom>
                <a:avLst/>
                <a:gdLst>
                  <a:gd name="T0" fmla="*/ 714719 w 931"/>
                  <a:gd name="T1" fmla="*/ 0 h 149"/>
                  <a:gd name="T2" fmla="*/ 124115 w 931"/>
                  <a:gd name="T3" fmla="*/ 53854 h 149"/>
                  <a:gd name="T4" fmla="*/ 78494 w 931"/>
                  <a:gd name="T5" fmla="*/ 77261 h 149"/>
                  <a:gd name="T6" fmla="*/ 53624 w 931"/>
                  <a:gd name="T7" fmla="*/ 77261 h 149"/>
                  <a:gd name="T8" fmla="*/ 19196 w 931"/>
                  <a:gd name="T9" fmla="*/ 143236 h 149"/>
                  <a:gd name="T10" fmla="*/ 0 w 931"/>
                  <a:gd name="T11" fmla="*/ 194570 h 149"/>
                  <a:gd name="T12" fmla="*/ 51175 w 931"/>
                  <a:gd name="T13" fmla="*/ 213909 h 149"/>
                  <a:gd name="T14" fmla="*/ 83837 w 931"/>
                  <a:gd name="T15" fmla="*/ 177614 h 149"/>
                  <a:gd name="T16" fmla="*/ 93782 w 931"/>
                  <a:gd name="T17" fmla="*/ 156458 h 149"/>
                  <a:gd name="T18" fmla="*/ 145007 w 931"/>
                  <a:gd name="T19" fmla="*/ 96501 h 149"/>
                  <a:gd name="T20" fmla="*/ 186311 w 931"/>
                  <a:gd name="T21" fmla="*/ 85675 h 149"/>
                  <a:gd name="T22" fmla="*/ 205707 w 931"/>
                  <a:gd name="T23" fmla="*/ 173833 h 149"/>
                  <a:gd name="T24" fmla="*/ 163028 w 931"/>
                  <a:gd name="T25" fmla="*/ 203293 h 149"/>
                  <a:gd name="T26" fmla="*/ 200037 w 931"/>
                  <a:gd name="T27" fmla="*/ 210229 h 149"/>
                  <a:gd name="T28" fmla="*/ 216618 w 931"/>
                  <a:gd name="T29" fmla="*/ 166937 h 149"/>
                  <a:gd name="T30" fmla="*/ 230634 w 931"/>
                  <a:gd name="T31" fmla="*/ 170682 h 149"/>
                  <a:gd name="T32" fmla="*/ 219235 w 931"/>
                  <a:gd name="T33" fmla="*/ 100484 h 149"/>
                  <a:gd name="T34" fmla="*/ 230634 w 931"/>
                  <a:gd name="T35" fmla="*/ 82248 h 149"/>
                  <a:gd name="T36" fmla="*/ 239747 w 931"/>
                  <a:gd name="T37" fmla="*/ 163418 h 149"/>
                  <a:gd name="T38" fmla="*/ 230634 w 931"/>
                  <a:gd name="T39" fmla="*/ 210229 h 149"/>
                  <a:gd name="T40" fmla="*/ 257005 w 931"/>
                  <a:gd name="T41" fmla="*/ 241310 h 149"/>
                  <a:gd name="T42" fmla="*/ 258987 w 931"/>
                  <a:gd name="T43" fmla="*/ 170682 h 149"/>
                  <a:gd name="T44" fmla="*/ 287014 w 931"/>
                  <a:gd name="T45" fmla="*/ 190980 h 149"/>
                  <a:gd name="T46" fmla="*/ 331105 w 931"/>
                  <a:gd name="T47" fmla="*/ 136251 h 149"/>
                  <a:gd name="T48" fmla="*/ 354599 w 931"/>
                  <a:gd name="T49" fmla="*/ 92610 h 149"/>
                  <a:gd name="T50" fmla="*/ 380930 w 931"/>
                  <a:gd name="T51" fmla="*/ 103439 h 149"/>
                  <a:gd name="T52" fmla="*/ 394313 w 931"/>
                  <a:gd name="T53" fmla="*/ 92610 h 149"/>
                  <a:gd name="T54" fmla="*/ 373663 w 931"/>
                  <a:gd name="T55" fmla="*/ 82248 h 149"/>
                  <a:gd name="T56" fmla="*/ 411081 w 931"/>
                  <a:gd name="T57" fmla="*/ 64535 h 149"/>
                  <a:gd name="T58" fmla="*/ 471426 w 931"/>
                  <a:gd name="T59" fmla="*/ 100484 h 149"/>
                  <a:gd name="T60" fmla="*/ 503615 w 931"/>
                  <a:gd name="T61" fmla="*/ 77261 h 149"/>
                  <a:gd name="T62" fmla="*/ 505810 w 931"/>
                  <a:gd name="T63" fmla="*/ 117336 h 149"/>
                  <a:gd name="T64" fmla="*/ 492256 w 931"/>
                  <a:gd name="T65" fmla="*/ 187311 h 149"/>
                  <a:gd name="T66" fmla="*/ 529881 w 931"/>
                  <a:gd name="T67" fmla="*/ 163418 h 149"/>
                  <a:gd name="T68" fmla="*/ 540766 w 931"/>
                  <a:gd name="T69" fmla="*/ 149411 h 149"/>
                  <a:gd name="T70" fmla="*/ 561811 w 931"/>
                  <a:gd name="T71" fmla="*/ 113070 h 149"/>
                  <a:gd name="T72" fmla="*/ 688139 w 931"/>
                  <a:gd name="T73" fmla="*/ 15645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7" name="任意多边形 642106"/>
              <p:cNvSpPr>
                <a:spLocks noChangeArrowheads="1"/>
              </p:cNvSpPr>
              <p:nvPr userDrawn="1"/>
            </p:nvSpPr>
            <p:spPr bwMode="auto">
              <a:xfrm>
                <a:off x="971" y="91"/>
                <a:ext cx="30" cy="25"/>
              </a:xfrm>
              <a:custGeom>
                <a:avLst/>
                <a:gdLst>
                  <a:gd name="T0" fmla="*/ 3 w 31"/>
                  <a:gd name="T1" fmla="*/ 3 h 30"/>
                  <a:gd name="T2" fmla="*/ 15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8" name="任意多边形 642107"/>
              <p:cNvSpPr>
                <a:spLocks noChangeArrowheads="1"/>
              </p:cNvSpPr>
              <p:nvPr userDrawn="1"/>
            </p:nvSpPr>
            <p:spPr bwMode="auto">
              <a:xfrm>
                <a:off x="935" y="125"/>
                <a:ext cx="45" cy="27"/>
              </a:xfrm>
              <a:custGeom>
                <a:avLst/>
                <a:gdLst>
                  <a:gd name="T0" fmla="*/ 6 w 44"/>
                  <a:gd name="T1" fmla="*/ 3 h 32"/>
                  <a:gd name="T2" fmla="*/ 39 w 44"/>
                  <a:gd name="T3" fmla="*/ 0 h 32"/>
                  <a:gd name="T4" fmla="*/ 55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89" name="任意多边形 642108"/>
              <p:cNvSpPr>
                <a:spLocks noChangeArrowheads="1"/>
              </p:cNvSpPr>
              <p:nvPr userDrawn="1"/>
            </p:nvSpPr>
            <p:spPr bwMode="auto">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0" name="任意多边形 642109"/>
              <p:cNvSpPr>
                <a:spLocks noChangeArrowheads="1"/>
              </p:cNvSpPr>
              <p:nvPr userDrawn="1"/>
            </p:nvSpPr>
            <p:spPr bwMode="auto">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sp>
            <p:nvSpPr>
              <p:cNvPr id="91" name="任意多边形 642110"/>
              <p:cNvSpPr>
                <a:spLocks noChangeArrowheads="1"/>
              </p:cNvSpPr>
              <p:nvPr userDrawn="1"/>
            </p:nvSpPr>
            <p:spPr bwMode="auto">
              <a:xfrm>
                <a:off x="865" y="123"/>
                <a:ext cx="33" cy="24"/>
              </a:xfrm>
              <a:custGeom>
                <a:avLst/>
                <a:gdLst>
                  <a:gd name="T0" fmla="*/ 7 w 31"/>
                  <a:gd name="T1" fmla="*/ 2 h 30"/>
                  <a:gd name="T2" fmla="*/ 8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8" name="组合 642111"/>
            <p:cNvGrpSpPr>
              <a:grpSpLocks/>
            </p:cNvGrpSpPr>
            <p:nvPr userDrawn="1"/>
          </p:nvGrpSpPr>
          <p:grpSpPr bwMode="auto">
            <a:xfrm>
              <a:off x="7" y="6"/>
              <a:ext cx="5739" cy="1022"/>
              <a:chOff x="1056" y="111"/>
              <a:chExt cx="2448" cy="418"/>
            </a:xfrm>
          </p:grpSpPr>
          <p:sp>
            <p:nvSpPr>
              <p:cNvPr id="25" name="直接连接符 642112"/>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 name="直接连接符 642113"/>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7" name="直接连接符 642114"/>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8" name="直接连接符 642115"/>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9" name="直接连接符 642116"/>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0" name="直接连接符 642117"/>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1" name="直接连接符 642118"/>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2" name="直接连接符 642119"/>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3" name="直接连接符 642120"/>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4" name="直接连接符 642121"/>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35" name="直接连接符 642122"/>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nvGrpSpPr>
            <p:cNvPr id="9" name="组合 642123"/>
            <p:cNvGrpSpPr>
              <a:grpSpLocks/>
            </p:cNvGrpSpPr>
            <p:nvPr userDrawn="1"/>
          </p:nvGrpSpPr>
          <p:grpSpPr bwMode="auto">
            <a:xfrm>
              <a:off x="363" y="1"/>
              <a:ext cx="4919" cy="1034"/>
              <a:chOff x="1208" y="109"/>
              <a:chExt cx="2098" cy="423"/>
            </a:xfrm>
          </p:grpSpPr>
          <p:sp>
            <p:nvSpPr>
              <p:cNvPr id="10" name="直接连接符 642124"/>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1" name="直接连接符 642125"/>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2" name="直接连接符 642126"/>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3" name="直接连接符 642127"/>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4" name="直接连接符 642128"/>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5" name="直接连接符 642129"/>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6" name="直接连接符 642130"/>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7" name="直接连接符 642131"/>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8" name="直接连接符 642132"/>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19" name="直接连接符 642133"/>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0" name="直接连接符 642134"/>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1" name="直接连接符 642135"/>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2" name="直接连接符 642136"/>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3" name="直接连接符 642137"/>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4" name="直接连接符 642138"/>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grpSp>
      </p:grpSp>
      <p:sp>
        <p:nvSpPr>
          <p:cNvPr id="92" name="矩形 642139"/>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TW" altLang="en-US">
              <a:solidFill>
                <a:srgbClr val="000000"/>
              </a:solidFill>
              <a:ea typeface="PMingLiU" panose="02020500000000000000" pitchFamily="18" charset="-120"/>
            </a:endParaRPr>
          </a:p>
        </p:txBody>
      </p:sp>
      <p:sp>
        <p:nvSpPr>
          <p:cNvPr id="93" name="矩形 642141"/>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gn="ctr">
              <a:lnSpc>
                <a:spcPct val="100000"/>
              </a:lnSpc>
              <a:spcBef>
                <a:spcPct val="0"/>
              </a:spcBef>
              <a:defRPr/>
            </a:pPr>
            <a:endParaRPr kumimoji="0" lang="zh-CN" altLang="zh-CN">
              <a:solidFill>
                <a:srgbClr val="000000"/>
              </a:solidFill>
              <a:latin typeface="Arial" panose="020B0604020202020204" pitchFamily="34" charset="0"/>
              <a:ea typeface="宋体" panose="02010600030101010101" pitchFamily="2" charset="-122"/>
            </a:endParaRPr>
          </a:p>
        </p:txBody>
      </p:sp>
      <p:grpSp>
        <p:nvGrpSpPr>
          <p:cNvPr id="94" name="组合 642142"/>
          <p:cNvGrpSpPr>
            <a:grpSpLocks/>
          </p:cNvGrpSpPr>
          <p:nvPr/>
        </p:nvGrpSpPr>
        <p:grpSpPr bwMode="auto">
          <a:xfrm>
            <a:off x="304800" y="0"/>
            <a:ext cx="3276600" cy="2133600"/>
            <a:chOff x="336" y="0"/>
            <a:chExt cx="2064" cy="1344"/>
          </a:xfrm>
        </p:grpSpPr>
        <p:sp>
          <p:nvSpPr>
            <p:cNvPr id="95" name="矩形 642143"/>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6" name="矩形 642144"/>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7" name="矩形 642145"/>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8" name="矩形 642146"/>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99" name="矩形 642147"/>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0" name="矩形 642148"/>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grpSp>
      <p:sp>
        <p:nvSpPr>
          <p:cNvPr id="101" name="矩形 642149"/>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2" name="矩形 642150"/>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3" name="矩形 642151"/>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4" name="矩形 642152"/>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 name="矩形 642153"/>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6" name="矩形 642154"/>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pic>
        <p:nvPicPr>
          <p:cNvPr id="107" name="图片 642160" descr="earth"/>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2400" y="609600"/>
            <a:ext cx="914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410708"/>
      </p:ext>
    </p:extLst>
  </p:cSld>
  <p:clrMapOvr>
    <a:masterClrMapping/>
  </p:clrMapOvr>
  <p:transition>
    <p:random/>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7094F84D-D364-46A8-A1EC-9FABA6E0FFA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81514205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641186"/>
          <p:cNvSpPr>
            <a:spLocks noGrp="1"/>
          </p:cNvSpPr>
          <p:nvPr>
            <p:ph type="sldNum" sz="quarter" idx="10"/>
          </p:nvPr>
        </p:nvSpPr>
        <p:spPr>
          <a:ln/>
        </p:spPr>
        <p:txBody>
          <a:bodyPr/>
          <a:lstStyle>
            <a:lvl1pPr>
              <a:defRPr/>
            </a:lvl1pPr>
          </a:lstStyle>
          <a:p>
            <a:pPr>
              <a:defRPr/>
            </a:pPr>
            <a:fld id="{4CD8D367-85E4-4BBF-9E83-A38F9BC365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58427631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641186"/>
          <p:cNvSpPr>
            <a:spLocks noGrp="1"/>
          </p:cNvSpPr>
          <p:nvPr>
            <p:ph type="sldNum" sz="quarter" idx="10"/>
          </p:nvPr>
        </p:nvSpPr>
        <p:spPr>
          <a:ln/>
        </p:spPr>
        <p:txBody>
          <a:bodyPr/>
          <a:lstStyle>
            <a:lvl1pPr>
              <a:defRPr/>
            </a:lvl1pPr>
          </a:lstStyle>
          <a:p>
            <a:pPr>
              <a:defRPr/>
            </a:pPr>
            <a:fld id="{7CAB606C-0EF1-4568-BCE7-F1C78A0B53C8}"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2314946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41186"/>
          <p:cNvSpPr>
            <a:spLocks noGrp="1"/>
          </p:cNvSpPr>
          <p:nvPr>
            <p:ph type="sldNum" sz="quarter" idx="10"/>
          </p:nvPr>
        </p:nvSpPr>
        <p:spPr>
          <a:ln/>
        </p:spPr>
        <p:txBody>
          <a:bodyPr/>
          <a:lstStyle>
            <a:lvl1pPr>
              <a:defRPr/>
            </a:lvl1pPr>
          </a:lstStyle>
          <a:p>
            <a:pPr>
              <a:defRPr/>
            </a:pPr>
            <a:fld id="{89230D4D-6951-48A7-A778-6C1151511D4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70337108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灯片编号占位符 641186"/>
          <p:cNvSpPr>
            <a:spLocks noGrp="1"/>
          </p:cNvSpPr>
          <p:nvPr>
            <p:ph type="sldNum" sz="quarter" idx="10"/>
          </p:nvPr>
        </p:nvSpPr>
        <p:spPr>
          <a:ln/>
        </p:spPr>
        <p:txBody>
          <a:bodyPr/>
          <a:lstStyle>
            <a:lvl1pPr>
              <a:defRPr/>
            </a:lvl1pPr>
          </a:lstStyle>
          <a:p>
            <a:pPr>
              <a:defRPr/>
            </a:pPr>
            <a:fld id="{10915D7A-2F1B-4C56-B9E2-A50B3AE16CD5}"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87581599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641186"/>
          <p:cNvSpPr>
            <a:spLocks noGrp="1"/>
          </p:cNvSpPr>
          <p:nvPr>
            <p:ph type="sldNum" sz="quarter" idx="10"/>
          </p:nvPr>
        </p:nvSpPr>
        <p:spPr>
          <a:ln/>
        </p:spPr>
        <p:txBody>
          <a:bodyPr/>
          <a:lstStyle>
            <a:lvl1pPr>
              <a:defRPr/>
            </a:lvl1pPr>
          </a:lstStyle>
          <a:p>
            <a:pPr>
              <a:defRPr/>
            </a:pPr>
            <a:fld id="{91029F11-7566-45D0-91B4-5871757707BA}"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3731832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C3663E4B-2847-4B9C-8A55-649851A5908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34435304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641186"/>
          <p:cNvSpPr>
            <a:spLocks noGrp="1"/>
          </p:cNvSpPr>
          <p:nvPr>
            <p:ph type="sldNum" sz="quarter" idx="10"/>
          </p:nvPr>
        </p:nvSpPr>
        <p:spPr>
          <a:ln/>
        </p:spPr>
        <p:txBody>
          <a:bodyPr/>
          <a:lstStyle>
            <a:lvl1pPr>
              <a:defRPr/>
            </a:lvl1pPr>
          </a:lstStyle>
          <a:p>
            <a:pPr>
              <a:defRPr/>
            </a:pPr>
            <a:fld id="{D165B673-A168-48D2-97F8-A6473E0F14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96223827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F44BB762-3161-4540-93F2-CE0D4A27A73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5929858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E4E4D106-519F-4C09-8863-F965C3D12ABD}"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641186"/>
          <p:cNvSpPr>
            <a:spLocks noGrp="1"/>
          </p:cNvSpPr>
          <p:nvPr>
            <p:ph type="sldNum" sz="quarter" idx="10"/>
          </p:nvPr>
        </p:nvSpPr>
        <p:spPr>
          <a:ln/>
        </p:spPr>
        <p:txBody>
          <a:bodyPr/>
          <a:lstStyle>
            <a:lvl1pPr>
              <a:defRPr/>
            </a:lvl1pPr>
          </a:lstStyle>
          <a:p>
            <a:pPr>
              <a:defRPr/>
            </a:pPr>
            <a:fld id="{6F04B59E-7B41-4A2A-BB67-EF6384ACBC3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83994151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629150" y="1825625"/>
            <a:ext cx="3886200" cy="4351338"/>
          </a:xfrm>
        </p:spPr>
        <p:txBody>
          <a:bodyPr/>
          <a:lstStyle/>
          <a:p>
            <a:pPr lvl="0"/>
            <a:endParaRPr lang="zh-CN" altLang="en-US" noProof="1"/>
          </a:p>
        </p:txBody>
      </p:sp>
      <p:sp>
        <p:nvSpPr>
          <p:cNvPr id="5" name="灯片编号占位符 641186"/>
          <p:cNvSpPr>
            <a:spLocks noGrp="1"/>
          </p:cNvSpPr>
          <p:nvPr>
            <p:ph type="sldNum" sz="quarter" idx="10"/>
          </p:nvPr>
        </p:nvSpPr>
        <p:spPr>
          <a:ln/>
        </p:spPr>
        <p:txBody>
          <a:bodyPr/>
          <a:lstStyle>
            <a:lvl1pPr>
              <a:defRPr/>
            </a:lvl1pPr>
          </a:lstStyle>
          <a:p>
            <a:pPr>
              <a:defRPr/>
            </a:pPr>
            <a:fld id="{1AD5F148-D765-42BD-97DB-0D36B9F3F864}"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4413103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641186"/>
          <p:cNvSpPr>
            <a:spLocks noGrp="1"/>
          </p:cNvSpPr>
          <p:nvPr>
            <p:ph type="sldNum" sz="quarter" idx="10"/>
          </p:nvPr>
        </p:nvSpPr>
        <p:spPr>
          <a:ln/>
        </p:spPr>
        <p:txBody>
          <a:bodyPr/>
          <a:lstStyle>
            <a:lvl1pPr>
              <a:defRPr/>
            </a:lvl1pPr>
          </a:lstStyle>
          <a:p>
            <a:pPr>
              <a:defRPr/>
            </a:pPr>
            <a:fld id="{B47DBD86-CD29-4002-890C-01D87A6EB75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47690205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00"/>
            <a:ext cx="7589838" cy="701675"/>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pPr lvl="0"/>
            <a:endParaRPr lang="zh-CN" altLang="en-US" noProof="1"/>
          </a:p>
        </p:txBody>
      </p:sp>
      <p:sp>
        <p:nvSpPr>
          <p:cNvPr id="4" name="灯片编号占位符 641186"/>
          <p:cNvSpPr>
            <a:spLocks noGrp="1"/>
          </p:cNvSpPr>
          <p:nvPr>
            <p:ph type="sldNum" sz="quarter" idx="10"/>
          </p:nvPr>
        </p:nvSpPr>
        <p:spPr>
          <a:ln/>
        </p:spPr>
        <p:txBody>
          <a:bodyPr/>
          <a:lstStyle>
            <a:lvl1pPr>
              <a:defRPr/>
            </a:lvl1pPr>
          </a:lstStyle>
          <a:p>
            <a:pPr>
              <a:defRPr/>
            </a:pPr>
            <a:fld id="{7D6E8032-8326-43B4-8C3C-124414ED3CFE}"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52447112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134938" y="1500188"/>
            <a:ext cx="9009062" cy="1052512"/>
            <a:chOff x="0" y="1536"/>
            <a:chExt cx="5675" cy="663"/>
          </a:xfrm>
        </p:grpSpPr>
        <p:grpSp>
          <p:nvGrpSpPr>
            <p:cNvPr id="4" name="Group 3"/>
            <p:cNvGrpSpPr>
              <a:grpSpLocks/>
            </p:cNvGrpSpPr>
            <p:nvPr/>
          </p:nvGrpSpPr>
          <p:grpSpPr bwMode="auto">
            <a:xfrm>
              <a:off x="185" y="1604"/>
              <a:ext cx="449" cy="299"/>
              <a:chOff x="720" y="336"/>
              <a:chExt cx="624" cy="432"/>
            </a:xfrm>
          </p:grpSpPr>
          <p:sp>
            <p:nvSpPr>
              <p:cNvPr id="11"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2"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grpSp>
          <p:nvGrpSpPr>
            <p:cNvPr id="5" name="Group 6"/>
            <p:cNvGrpSpPr>
              <a:grpSpLocks/>
            </p:cNvGrpSpPr>
            <p:nvPr/>
          </p:nvGrpSpPr>
          <p:grpSpPr bwMode="auto">
            <a:xfrm>
              <a:off x="263" y="1870"/>
              <a:ext cx="466" cy="299"/>
              <a:chOff x="912" y="2640"/>
              <a:chExt cx="672" cy="432"/>
            </a:xfrm>
          </p:grpSpPr>
          <p:sp>
            <p:nvSpPr>
              <p:cNvPr id="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sp>
          <p:nvSpPr>
            <p:cNvPr id="6"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7"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8"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pic>
        <p:nvPicPr>
          <p:cNvPr id="13" name="Picture 44" descr="j017486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928813"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6"/>
          <p:cNvSpPr>
            <a:spLocks noChangeArrowheads="1"/>
          </p:cNvSpPr>
          <p:nvPr userDrawn="1"/>
        </p:nvSpPr>
        <p:spPr bwMode="gray">
          <a:xfrm>
            <a:off x="3429000" y="2643188"/>
            <a:ext cx="1524000" cy="1450975"/>
          </a:xfrm>
          <a:prstGeom prst="rect">
            <a:avLst/>
          </a:prstGeom>
          <a:solidFill>
            <a:srgbClr val="F4D17A"/>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5" name="Picture 36" descr="j031555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929188"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0"/>
          <p:cNvSpPr>
            <a:spLocks noChangeArrowheads="1"/>
          </p:cNvSpPr>
          <p:nvPr userDrawn="1"/>
        </p:nvSpPr>
        <p:spPr bwMode="gray">
          <a:xfrm>
            <a:off x="3441700" y="4083050"/>
            <a:ext cx="1524000" cy="1450975"/>
          </a:xfrm>
          <a:prstGeom prst="rect">
            <a:avLst/>
          </a:prstGeom>
          <a:solidFill>
            <a:schemeClr va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7" name="Rectangle 51"/>
          <p:cNvSpPr>
            <a:spLocks noChangeArrowheads="1"/>
          </p:cNvSpPr>
          <p:nvPr userDrawn="1"/>
        </p:nvSpPr>
        <p:spPr bwMode="gray">
          <a:xfrm>
            <a:off x="6489700" y="4083050"/>
            <a:ext cx="1524000" cy="1450975"/>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8" name="Picture 42" descr="j031556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429000" y="4071938"/>
            <a:ext cx="1525588"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j031558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6488113" y="4084638"/>
            <a:ext cx="15240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7"/>
          <p:cNvSpPr>
            <a:spLocks noChangeArrowheads="1"/>
          </p:cNvSpPr>
          <p:nvPr userDrawn="1"/>
        </p:nvSpPr>
        <p:spPr bwMode="gray">
          <a:xfrm>
            <a:off x="4965700" y="4083050"/>
            <a:ext cx="1524000" cy="1447800"/>
          </a:xfrm>
          <a:prstGeom prst="rect">
            <a:avLst/>
          </a:prstGeom>
          <a:solidFill>
            <a:srgbClr val="9FCAD3"/>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21" name="Rectangle 12"/>
          <p:cNvSpPr txBox="1">
            <a:spLocks noChangeArrowheads="1"/>
          </p:cNvSpPr>
          <p:nvPr userDrawn="1"/>
        </p:nvSpPr>
        <p:spPr bwMode="auto">
          <a:xfrm>
            <a:off x="1238250" y="5572125"/>
            <a:ext cx="7772400" cy="642938"/>
          </a:xfrm>
          <a:prstGeom prst="rect">
            <a:avLst/>
          </a:prstGeom>
          <a:noFill/>
          <a:ln w="9525">
            <a:noFill/>
            <a:miter lim="800000"/>
            <a:headEnd/>
            <a:tailEnd/>
          </a:ln>
          <a:effectLst/>
        </p:spPr>
        <p:txBody>
          <a:bodyPr anchor="b"/>
          <a:lstStyle>
            <a:lvl1pPr>
              <a:defRPr/>
            </a:lvl1pPr>
          </a:lstStyle>
          <a:p>
            <a:pPr>
              <a:defRPr/>
            </a:pPr>
            <a:r>
              <a:rPr kumimoji="0" lang="en-US" altLang="zh-CN" sz="2000" i="1" kern="0" dirty="0" smtClean="0">
                <a:solidFill>
                  <a:srgbClr val="000066"/>
                </a:solidFill>
                <a:latin typeface="宋体"/>
                <a:ea typeface="宋体"/>
              </a:rPr>
              <a:t>Introduction to Artificial Intelligence</a:t>
            </a:r>
            <a:endParaRPr kumimoji="0" lang="zh-CN" altLang="en-US" sz="2000" i="1" kern="0" dirty="0">
              <a:solidFill>
                <a:srgbClr val="000066"/>
              </a:solidFill>
              <a:latin typeface="宋体"/>
              <a:ea typeface="宋体"/>
            </a:endParaRPr>
          </a:p>
        </p:txBody>
      </p:sp>
      <p:sp>
        <p:nvSpPr>
          <p:cNvPr id="35852" name="Rectangle 12"/>
          <p:cNvSpPr>
            <a:spLocks noGrp="1" noChangeArrowheads="1"/>
          </p:cNvSpPr>
          <p:nvPr>
            <p:ph type="ctrTitle"/>
          </p:nvPr>
        </p:nvSpPr>
        <p:spPr>
          <a:xfrm>
            <a:off x="1085880" y="642918"/>
            <a:ext cx="7772400" cy="1462088"/>
          </a:xfrm>
        </p:spPr>
        <p:txBody>
          <a:bodyPr/>
          <a:lstStyle>
            <a:lvl1pPr>
              <a:defRPr/>
            </a:lvl1pPr>
          </a:lstStyle>
          <a:p>
            <a:r>
              <a:rPr lang="zh-CN" altLang="en-US" dirty="0" smtClean="0"/>
              <a:t>单击此处编辑母版标题样式</a:t>
            </a:r>
            <a:endParaRPr lang="zh-CN" altLang="en-US" dirty="0"/>
          </a:p>
        </p:txBody>
      </p:sp>
      <p:sp>
        <p:nvSpPr>
          <p:cNvPr id="22"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333333"/>
              </a:solidFill>
            </a:endParaRPr>
          </a:p>
        </p:txBody>
      </p:sp>
      <p:sp>
        <p:nvSpPr>
          <p:cNvPr id="23"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333333"/>
              </a:solidFill>
            </a:endParaRPr>
          </a:p>
        </p:txBody>
      </p:sp>
      <p:sp>
        <p:nvSpPr>
          <p:cNvPr id="24"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BDE9AF0-46C8-44FF-8699-64B147E684F4}" type="slidenum">
              <a:rPr lang="zh-CN" altLang="en-US">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259009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out)">
                                      <p:cBhvr>
                                        <p:cTn id="15" dur="500"/>
                                        <p:tgtEl>
                                          <p:spTgt spid="18"/>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ou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88"/>
            <a:ext cx="7793037" cy="747706"/>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pPr>
              <a:defRPr/>
            </a:pPr>
            <a:fld id="{1758A743-6C2A-423C-9950-984CF866A04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365830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FE1CDC2-DCCC-4D0A-9F1B-4EDDBD5592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44768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64"/>
            <a:ext cx="7793037" cy="74773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5786" y="1142984"/>
            <a:ext cx="4071966"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929190" y="1142984"/>
            <a:ext cx="4025898"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029092C-DBE3-40CF-92C0-C43EB4CDCFA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597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00100" y="60324"/>
            <a:ext cx="7515252" cy="65403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C4E83CB-7B20-463B-B98E-FD4A5F15CD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536566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D47B8457-A9B7-47DC-8A44-5EB5498D016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5156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805B0572-A70E-4FD4-8513-BA8C19D0325D}"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2DA12A5-A0CE-401C-A712-F120395AFA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164317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6082C6C-3B76-41E1-9A48-A1EF9D5D832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95087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B38762-2143-48E0-BE00-2506A2525E6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52494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582EAA4-6D49-4127-B04F-368D7F80FE5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98632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B51B3F63-99B9-4C03-9C88-4CB608FC08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374593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134938" y="1500188"/>
            <a:ext cx="9009062" cy="1052512"/>
            <a:chOff x="0" y="1536"/>
            <a:chExt cx="5675" cy="663"/>
          </a:xfrm>
        </p:grpSpPr>
        <p:grpSp>
          <p:nvGrpSpPr>
            <p:cNvPr id="4" name="Group 3"/>
            <p:cNvGrpSpPr>
              <a:grpSpLocks/>
            </p:cNvGrpSpPr>
            <p:nvPr/>
          </p:nvGrpSpPr>
          <p:grpSpPr bwMode="auto">
            <a:xfrm>
              <a:off x="185" y="1604"/>
              <a:ext cx="449" cy="299"/>
              <a:chOff x="720" y="336"/>
              <a:chExt cx="624" cy="432"/>
            </a:xfrm>
          </p:grpSpPr>
          <p:sp>
            <p:nvSpPr>
              <p:cNvPr id="11"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2"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grpSp>
          <p:nvGrpSpPr>
            <p:cNvPr id="5" name="Group 6"/>
            <p:cNvGrpSpPr>
              <a:grpSpLocks/>
            </p:cNvGrpSpPr>
            <p:nvPr/>
          </p:nvGrpSpPr>
          <p:grpSpPr bwMode="auto">
            <a:xfrm>
              <a:off x="263" y="1870"/>
              <a:ext cx="466" cy="299"/>
              <a:chOff x="912" y="2640"/>
              <a:chExt cx="672" cy="432"/>
            </a:xfrm>
          </p:grpSpPr>
          <p:sp>
            <p:nvSpPr>
              <p:cNvPr id="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sp>
          <p:nvSpPr>
            <p:cNvPr id="6"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7"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8"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pic>
        <p:nvPicPr>
          <p:cNvPr id="13" name="Picture 44" descr="j017486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928813"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6"/>
          <p:cNvSpPr>
            <a:spLocks noChangeArrowheads="1"/>
          </p:cNvSpPr>
          <p:nvPr userDrawn="1"/>
        </p:nvSpPr>
        <p:spPr bwMode="gray">
          <a:xfrm>
            <a:off x="3429000" y="2643188"/>
            <a:ext cx="1524000" cy="1450975"/>
          </a:xfrm>
          <a:prstGeom prst="rect">
            <a:avLst/>
          </a:prstGeom>
          <a:solidFill>
            <a:srgbClr val="F4D17A"/>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5" name="Picture 36" descr="j031555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929188"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0"/>
          <p:cNvSpPr>
            <a:spLocks noChangeArrowheads="1"/>
          </p:cNvSpPr>
          <p:nvPr userDrawn="1"/>
        </p:nvSpPr>
        <p:spPr bwMode="gray">
          <a:xfrm>
            <a:off x="3441700" y="4083050"/>
            <a:ext cx="1524000" cy="1450975"/>
          </a:xfrm>
          <a:prstGeom prst="rect">
            <a:avLst/>
          </a:prstGeom>
          <a:solidFill>
            <a:schemeClr va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7" name="Rectangle 51"/>
          <p:cNvSpPr>
            <a:spLocks noChangeArrowheads="1"/>
          </p:cNvSpPr>
          <p:nvPr userDrawn="1"/>
        </p:nvSpPr>
        <p:spPr bwMode="gray">
          <a:xfrm>
            <a:off x="6489700" y="4083050"/>
            <a:ext cx="1524000" cy="1450975"/>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8" name="Picture 42" descr="j031556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429000" y="4071938"/>
            <a:ext cx="1525588"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j031558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6488113" y="4084638"/>
            <a:ext cx="15240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7"/>
          <p:cNvSpPr>
            <a:spLocks noChangeArrowheads="1"/>
          </p:cNvSpPr>
          <p:nvPr userDrawn="1"/>
        </p:nvSpPr>
        <p:spPr bwMode="gray">
          <a:xfrm>
            <a:off x="4965700" y="4083050"/>
            <a:ext cx="1524000" cy="1447800"/>
          </a:xfrm>
          <a:prstGeom prst="rect">
            <a:avLst/>
          </a:prstGeom>
          <a:solidFill>
            <a:srgbClr val="9FCAD3"/>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21" name="Rectangle 12"/>
          <p:cNvSpPr txBox="1">
            <a:spLocks noChangeArrowheads="1"/>
          </p:cNvSpPr>
          <p:nvPr userDrawn="1"/>
        </p:nvSpPr>
        <p:spPr bwMode="auto">
          <a:xfrm>
            <a:off x="1238250" y="5572125"/>
            <a:ext cx="7772400" cy="642938"/>
          </a:xfrm>
          <a:prstGeom prst="rect">
            <a:avLst/>
          </a:prstGeom>
          <a:noFill/>
          <a:ln w="9525">
            <a:noFill/>
            <a:miter lim="800000"/>
            <a:headEnd/>
            <a:tailEnd/>
          </a:ln>
          <a:effectLst/>
        </p:spPr>
        <p:txBody>
          <a:bodyPr anchor="b"/>
          <a:lstStyle>
            <a:lvl1pPr>
              <a:defRPr/>
            </a:lvl1pPr>
          </a:lstStyle>
          <a:p>
            <a:pPr>
              <a:defRPr/>
            </a:pPr>
            <a:r>
              <a:rPr kumimoji="0" lang="en-US" altLang="zh-CN" sz="2000" i="1" kern="0" dirty="0" smtClean="0">
                <a:solidFill>
                  <a:srgbClr val="000066"/>
                </a:solidFill>
                <a:latin typeface="宋体"/>
                <a:ea typeface="宋体"/>
              </a:rPr>
              <a:t>Introduction to Artificial Intelligence</a:t>
            </a:r>
            <a:endParaRPr kumimoji="0" lang="zh-CN" altLang="en-US" sz="2000" i="1" kern="0" dirty="0">
              <a:solidFill>
                <a:srgbClr val="000066"/>
              </a:solidFill>
              <a:latin typeface="宋体"/>
              <a:ea typeface="宋体"/>
            </a:endParaRPr>
          </a:p>
        </p:txBody>
      </p:sp>
      <p:sp>
        <p:nvSpPr>
          <p:cNvPr id="35852" name="Rectangle 12"/>
          <p:cNvSpPr>
            <a:spLocks noGrp="1" noChangeArrowheads="1"/>
          </p:cNvSpPr>
          <p:nvPr>
            <p:ph type="ctrTitle"/>
          </p:nvPr>
        </p:nvSpPr>
        <p:spPr>
          <a:xfrm>
            <a:off x="1085880" y="642918"/>
            <a:ext cx="7772400" cy="1462088"/>
          </a:xfrm>
        </p:spPr>
        <p:txBody>
          <a:bodyPr/>
          <a:lstStyle>
            <a:lvl1pPr>
              <a:defRPr/>
            </a:lvl1pPr>
          </a:lstStyle>
          <a:p>
            <a:r>
              <a:rPr lang="zh-CN" altLang="en-US" dirty="0" smtClean="0"/>
              <a:t>单击此处编辑母版标题样式</a:t>
            </a:r>
            <a:endParaRPr lang="zh-CN" altLang="en-US" dirty="0"/>
          </a:p>
        </p:txBody>
      </p:sp>
      <p:sp>
        <p:nvSpPr>
          <p:cNvPr id="22"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333333"/>
              </a:solidFill>
            </a:endParaRPr>
          </a:p>
        </p:txBody>
      </p:sp>
      <p:sp>
        <p:nvSpPr>
          <p:cNvPr id="23"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333333"/>
              </a:solidFill>
            </a:endParaRPr>
          </a:p>
        </p:txBody>
      </p:sp>
      <p:sp>
        <p:nvSpPr>
          <p:cNvPr id="24"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BDE9AF0-46C8-44FF-8699-64B147E684F4}" type="slidenum">
              <a:rPr lang="zh-CN" altLang="en-US">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259657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out)">
                                      <p:cBhvr>
                                        <p:cTn id="15" dur="500"/>
                                        <p:tgtEl>
                                          <p:spTgt spid="18"/>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ou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88"/>
            <a:ext cx="7793037" cy="747706"/>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pPr>
              <a:defRPr/>
            </a:pPr>
            <a:fld id="{1758A743-6C2A-423C-9950-984CF866A04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236521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FE1CDC2-DCCC-4D0A-9F1B-4EDDBD5592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350100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64"/>
            <a:ext cx="7793037" cy="74773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5786" y="1142984"/>
            <a:ext cx="4071966"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929190" y="1142984"/>
            <a:ext cx="4025898"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029092C-DBE3-40CF-92C0-C43EB4CDCFA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26123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00100" y="60324"/>
            <a:ext cx="7515252" cy="65403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C4E83CB-7B20-463B-B98E-FD4A5F15CD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76865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12F168BA-E87F-4720-A860-D2BD6BC054EF}"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D47B8457-A9B7-47DC-8A44-5EB5498D016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93425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2DA12A5-A0CE-401C-A712-F120395AFA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8020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6082C6C-3B76-41E1-9A48-A1EF9D5D832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948946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B38762-2143-48E0-BE00-2506A2525E6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266390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582EAA4-6D49-4127-B04F-368D7F80FE5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78912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B51B3F63-99B9-4C03-9C88-4CB608FC08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302181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134938" y="1500188"/>
            <a:ext cx="9009062" cy="1052512"/>
            <a:chOff x="0" y="1536"/>
            <a:chExt cx="5675" cy="663"/>
          </a:xfrm>
        </p:grpSpPr>
        <p:grpSp>
          <p:nvGrpSpPr>
            <p:cNvPr id="4" name="Group 3"/>
            <p:cNvGrpSpPr>
              <a:grpSpLocks/>
            </p:cNvGrpSpPr>
            <p:nvPr/>
          </p:nvGrpSpPr>
          <p:grpSpPr bwMode="auto">
            <a:xfrm>
              <a:off x="185" y="1604"/>
              <a:ext cx="449" cy="299"/>
              <a:chOff x="720" y="336"/>
              <a:chExt cx="624" cy="432"/>
            </a:xfrm>
          </p:grpSpPr>
          <p:sp>
            <p:nvSpPr>
              <p:cNvPr id="11"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2"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grpSp>
          <p:nvGrpSpPr>
            <p:cNvPr id="5" name="Group 6"/>
            <p:cNvGrpSpPr>
              <a:grpSpLocks/>
            </p:cNvGrpSpPr>
            <p:nvPr/>
          </p:nvGrpSpPr>
          <p:grpSpPr bwMode="auto">
            <a:xfrm>
              <a:off x="263" y="1870"/>
              <a:ext cx="466" cy="299"/>
              <a:chOff x="912" y="2640"/>
              <a:chExt cx="672" cy="432"/>
            </a:xfrm>
          </p:grpSpPr>
          <p:sp>
            <p:nvSpPr>
              <p:cNvPr id="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sp>
          <p:nvSpPr>
            <p:cNvPr id="6"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7"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8"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pic>
        <p:nvPicPr>
          <p:cNvPr id="13" name="Picture 44" descr="j017486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928813"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6"/>
          <p:cNvSpPr>
            <a:spLocks noChangeArrowheads="1"/>
          </p:cNvSpPr>
          <p:nvPr userDrawn="1"/>
        </p:nvSpPr>
        <p:spPr bwMode="gray">
          <a:xfrm>
            <a:off x="3429000" y="2643188"/>
            <a:ext cx="1524000" cy="1450975"/>
          </a:xfrm>
          <a:prstGeom prst="rect">
            <a:avLst/>
          </a:prstGeom>
          <a:solidFill>
            <a:srgbClr val="F4D17A"/>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5" name="Picture 36" descr="j031555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929188"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0"/>
          <p:cNvSpPr>
            <a:spLocks noChangeArrowheads="1"/>
          </p:cNvSpPr>
          <p:nvPr userDrawn="1"/>
        </p:nvSpPr>
        <p:spPr bwMode="gray">
          <a:xfrm>
            <a:off x="3441700" y="4083050"/>
            <a:ext cx="1524000" cy="1450975"/>
          </a:xfrm>
          <a:prstGeom prst="rect">
            <a:avLst/>
          </a:prstGeom>
          <a:solidFill>
            <a:schemeClr va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7" name="Rectangle 51"/>
          <p:cNvSpPr>
            <a:spLocks noChangeArrowheads="1"/>
          </p:cNvSpPr>
          <p:nvPr userDrawn="1"/>
        </p:nvSpPr>
        <p:spPr bwMode="gray">
          <a:xfrm>
            <a:off x="6489700" y="4083050"/>
            <a:ext cx="1524000" cy="1450975"/>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8" name="Picture 42" descr="j031556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429000" y="4071938"/>
            <a:ext cx="1525588"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j031558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6488113" y="4084638"/>
            <a:ext cx="15240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7"/>
          <p:cNvSpPr>
            <a:spLocks noChangeArrowheads="1"/>
          </p:cNvSpPr>
          <p:nvPr userDrawn="1"/>
        </p:nvSpPr>
        <p:spPr bwMode="gray">
          <a:xfrm>
            <a:off x="4965700" y="4083050"/>
            <a:ext cx="1524000" cy="1447800"/>
          </a:xfrm>
          <a:prstGeom prst="rect">
            <a:avLst/>
          </a:prstGeom>
          <a:solidFill>
            <a:srgbClr val="9FCAD3"/>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21" name="Rectangle 12"/>
          <p:cNvSpPr txBox="1">
            <a:spLocks noChangeArrowheads="1"/>
          </p:cNvSpPr>
          <p:nvPr userDrawn="1"/>
        </p:nvSpPr>
        <p:spPr bwMode="auto">
          <a:xfrm>
            <a:off x="1238250" y="5572125"/>
            <a:ext cx="7772400" cy="642938"/>
          </a:xfrm>
          <a:prstGeom prst="rect">
            <a:avLst/>
          </a:prstGeom>
          <a:noFill/>
          <a:ln w="9525">
            <a:noFill/>
            <a:miter lim="800000"/>
            <a:headEnd/>
            <a:tailEnd/>
          </a:ln>
          <a:effectLst/>
        </p:spPr>
        <p:txBody>
          <a:bodyPr anchor="b"/>
          <a:lstStyle>
            <a:lvl1pPr>
              <a:defRPr/>
            </a:lvl1pPr>
          </a:lstStyle>
          <a:p>
            <a:pPr>
              <a:defRPr/>
            </a:pPr>
            <a:r>
              <a:rPr kumimoji="0" lang="en-US" altLang="zh-CN" sz="2000" i="1" kern="0" dirty="0" smtClean="0">
                <a:solidFill>
                  <a:srgbClr val="000066"/>
                </a:solidFill>
                <a:latin typeface="宋体"/>
                <a:ea typeface="宋体"/>
              </a:rPr>
              <a:t>Introduction to Artificial Intelligence</a:t>
            </a:r>
            <a:endParaRPr kumimoji="0" lang="zh-CN" altLang="en-US" sz="2000" i="1" kern="0" dirty="0">
              <a:solidFill>
                <a:srgbClr val="000066"/>
              </a:solidFill>
              <a:latin typeface="宋体"/>
              <a:ea typeface="宋体"/>
            </a:endParaRPr>
          </a:p>
        </p:txBody>
      </p:sp>
      <p:sp>
        <p:nvSpPr>
          <p:cNvPr id="35852" name="Rectangle 12"/>
          <p:cNvSpPr>
            <a:spLocks noGrp="1" noChangeArrowheads="1"/>
          </p:cNvSpPr>
          <p:nvPr>
            <p:ph type="ctrTitle"/>
          </p:nvPr>
        </p:nvSpPr>
        <p:spPr>
          <a:xfrm>
            <a:off x="1085880" y="642918"/>
            <a:ext cx="7772400" cy="1462088"/>
          </a:xfrm>
        </p:spPr>
        <p:txBody>
          <a:bodyPr/>
          <a:lstStyle>
            <a:lvl1pPr>
              <a:defRPr/>
            </a:lvl1pPr>
          </a:lstStyle>
          <a:p>
            <a:r>
              <a:rPr lang="zh-CN" altLang="en-US" dirty="0" smtClean="0"/>
              <a:t>单击此处编辑母版标题样式</a:t>
            </a:r>
            <a:endParaRPr lang="zh-CN" altLang="en-US" dirty="0"/>
          </a:p>
        </p:txBody>
      </p:sp>
      <p:sp>
        <p:nvSpPr>
          <p:cNvPr id="22"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333333"/>
              </a:solidFill>
            </a:endParaRPr>
          </a:p>
        </p:txBody>
      </p:sp>
      <p:sp>
        <p:nvSpPr>
          <p:cNvPr id="23"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333333"/>
              </a:solidFill>
            </a:endParaRPr>
          </a:p>
        </p:txBody>
      </p:sp>
      <p:sp>
        <p:nvSpPr>
          <p:cNvPr id="24"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BDE9AF0-46C8-44FF-8699-64B147E684F4}" type="slidenum">
              <a:rPr lang="zh-CN" altLang="en-US">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53876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out)">
                                      <p:cBhvr>
                                        <p:cTn id="15" dur="500"/>
                                        <p:tgtEl>
                                          <p:spTgt spid="18"/>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ou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88"/>
            <a:ext cx="7793037" cy="747706"/>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pPr>
              <a:defRPr/>
            </a:pPr>
            <a:fld id="{1758A743-6C2A-423C-9950-984CF866A04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057044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FE1CDC2-DCCC-4D0A-9F1B-4EDDBD5592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160892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64"/>
            <a:ext cx="7793037" cy="74773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5786" y="1142984"/>
            <a:ext cx="4071966"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929190" y="1142984"/>
            <a:ext cx="4025898"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029092C-DBE3-40CF-92C0-C43EB4CDCFA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1732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698F02CD-6801-4676-AAB1-4418A5E5E85C}"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00100" y="60324"/>
            <a:ext cx="7515252" cy="65403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C4E83CB-7B20-463B-B98E-FD4A5F15CD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396009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D47B8457-A9B7-47DC-8A44-5EB5498D016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989043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2DA12A5-A0CE-401C-A712-F120395AFA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264151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6082C6C-3B76-41E1-9A48-A1EF9D5D832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233764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B38762-2143-48E0-BE00-2506A2525E6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929944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582EAA4-6D49-4127-B04F-368D7F80FE5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69959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B51B3F63-99B9-4C03-9C88-4CB608FC08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811340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134938" y="1500188"/>
            <a:ext cx="9009062" cy="1052512"/>
            <a:chOff x="0" y="1536"/>
            <a:chExt cx="5675" cy="663"/>
          </a:xfrm>
        </p:grpSpPr>
        <p:grpSp>
          <p:nvGrpSpPr>
            <p:cNvPr id="4" name="Group 3"/>
            <p:cNvGrpSpPr>
              <a:grpSpLocks/>
            </p:cNvGrpSpPr>
            <p:nvPr/>
          </p:nvGrpSpPr>
          <p:grpSpPr bwMode="auto">
            <a:xfrm>
              <a:off x="185" y="1604"/>
              <a:ext cx="449" cy="299"/>
              <a:chOff x="720" y="336"/>
              <a:chExt cx="624" cy="432"/>
            </a:xfrm>
          </p:grpSpPr>
          <p:sp>
            <p:nvSpPr>
              <p:cNvPr id="11"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2"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grpSp>
          <p:nvGrpSpPr>
            <p:cNvPr id="5" name="Group 6"/>
            <p:cNvGrpSpPr>
              <a:grpSpLocks/>
            </p:cNvGrpSpPr>
            <p:nvPr/>
          </p:nvGrpSpPr>
          <p:grpSpPr bwMode="auto">
            <a:xfrm>
              <a:off x="263" y="1870"/>
              <a:ext cx="466" cy="299"/>
              <a:chOff x="912" y="2640"/>
              <a:chExt cx="672" cy="432"/>
            </a:xfrm>
          </p:grpSpPr>
          <p:sp>
            <p:nvSpPr>
              <p:cNvPr id="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sp>
          <p:nvSpPr>
            <p:cNvPr id="6"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7"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8"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pic>
        <p:nvPicPr>
          <p:cNvPr id="13" name="Picture 44" descr="j017486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928813"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6"/>
          <p:cNvSpPr>
            <a:spLocks noChangeArrowheads="1"/>
          </p:cNvSpPr>
          <p:nvPr userDrawn="1"/>
        </p:nvSpPr>
        <p:spPr bwMode="gray">
          <a:xfrm>
            <a:off x="3429000" y="2643188"/>
            <a:ext cx="1524000" cy="1450975"/>
          </a:xfrm>
          <a:prstGeom prst="rect">
            <a:avLst/>
          </a:prstGeom>
          <a:solidFill>
            <a:srgbClr val="F4D17A"/>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5" name="Picture 36" descr="j031555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929188"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0"/>
          <p:cNvSpPr>
            <a:spLocks noChangeArrowheads="1"/>
          </p:cNvSpPr>
          <p:nvPr userDrawn="1"/>
        </p:nvSpPr>
        <p:spPr bwMode="gray">
          <a:xfrm>
            <a:off x="3441700" y="4083050"/>
            <a:ext cx="1524000" cy="1450975"/>
          </a:xfrm>
          <a:prstGeom prst="rect">
            <a:avLst/>
          </a:prstGeom>
          <a:solidFill>
            <a:schemeClr va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7" name="Rectangle 51"/>
          <p:cNvSpPr>
            <a:spLocks noChangeArrowheads="1"/>
          </p:cNvSpPr>
          <p:nvPr userDrawn="1"/>
        </p:nvSpPr>
        <p:spPr bwMode="gray">
          <a:xfrm>
            <a:off x="6489700" y="4083050"/>
            <a:ext cx="1524000" cy="1450975"/>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8" name="Picture 42" descr="j031556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429000" y="4071938"/>
            <a:ext cx="1525588"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j031558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6488113" y="4084638"/>
            <a:ext cx="15240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7"/>
          <p:cNvSpPr>
            <a:spLocks noChangeArrowheads="1"/>
          </p:cNvSpPr>
          <p:nvPr userDrawn="1"/>
        </p:nvSpPr>
        <p:spPr bwMode="gray">
          <a:xfrm>
            <a:off x="4965700" y="4083050"/>
            <a:ext cx="1524000" cy="1447800"/>
          </a:xfrm>
          <a:prstGeom prst="rect">
            <a:avLst/>
          </a:prstGeom>
          <a:solidFill>
            <a:srgbClr val="9FCAD3"/>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21" name="Rectangle 12"/>
          <p:cNvSpPr txBox="1">
            <a:spLocks noChangeArrowheads="1"/>
          </p:cNvSpPr>
          <p:nvPr userDrawn="1"/>
        </p:nvSpPr>
        <p:spPr bwMode="auto">
          <a:xfrm>
            <a:off x="1238250" y="5572125"/>
            <a:ext cx="7772400" cy="642938"/>
          </a:xfrm>
          <a:prstGeom prst="rect">
            <a:avLst/>
          </a:prstGeom>
          <a:noFill/>
          <a:ln w="9525">
            <a:noFill/>
            <a:miter lim="800000"/>
            <a:headEnd/>
            <a:tailEnd/>
          </a:ln>
          <a:effectLst/>
        </p:spPr>
        <p:txBody>
          <a:bodyPr anchor="b"/>
          <a:lstStyle>
            <a:lvl1pPr>
              <a:defRPr/>
            </a:lvl1pPr>
          </a:lstStyle>
          <a:p>
            <a:pPr>
              <a:defRPr/>
            </a:pPr>
            <a:r>
              <a:rPr kumimoji="0" lang="en-US" altLang="zh-CN" sz="2000" i="1" kern="0" dirty="0" smtClean="0">
                <a:solidFill>
                  <a:srgbClr val="000066"/>
                </a:solidFill>
                <a:latin typeface="宋体"/>
                <a:ea typeface="宋体"/>
              </a:rPr>
              <a:t>Introduction to Artificial Intelligence</a:t>
            </a:r>
            <a:endParaRPr kumimoji="0" lang="zh-CN" altLang="en-US" sz="2000" i="1" kern="0" dirty="0">
              <a:solidFill>
                <a:srgbClr val="000066"/>
              </a:solidFill>
              <a:latin typeface="宋体"/>
              <a:ea typeface="宋体"/>
            </a:endParaRPr>
          </a:p>
        </p:txBody>
      </p:sp>
      <p:sp>
        <p:nvSpPr>
          <p:cNvPr id="35852" name="Rectangle 12"/>
          <p:cNvSpPr>
            <a:spLocks noGrp="1" noChangeArrowheads="1"/>
          </p:cNvSpPr>
          <p:nvPr>
            <p:ph type="ctrTitle"/>
          </p:nvPr>
        </p:nvSpPr>
        <p:spPr>
          <a:xfrm>
            <a:off x="1085880" y="642918"/>
            <a:ext cx="7772400" cy="1462088"/>
          </a:xfrm>
        </p:spPr>
        <p:txBody>
          <a:bodyPr/>
          <a:lstStyle>
            <a:lvl1pPr>
              <a:defRPr/>
            </a:lvl1pPr>
          </a:lstStyle>
          <a:p>
            <a:r>
              <a:rPr lang="zh-CN" altLang="en-US" dirty="0" smtClean="0"/>
              <a:t>单击此处编辑母版标题样式</a:t>
            </a:r>
            <a:endParaRPr lang="zh-CN" altLang="en-US" dirty="0"/>
          </a:p>
        </p:txBody>
      </p:sp>
      <p:sp>
        <p:nvSpPr>
          <p:cNvPr id="22"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333333"/>
              </a:solidFill>
            </a:endParaRPr>
          </a:p>
        </p:txBody>
      </p:sp>
      <p:sp>
        <p:nvSpPr>
          <p:cNvPr id="23"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333333"/>
              </a:solidFill>
            </a:endParaRPr>
          </a:p>
        </p:txBody>
      </p:sp>
      <p:sp>
        <p:nvSpPr>
          <p:cNvPr id="24"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BDE9AF0-46C8-44FF-8699-64B147E684F4}" type="slidenum">
              <a:rPr lang="zh-CN" altLang="en-US">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19545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out)">
                                      <p:cBhvr>
                                        <p:cTn id="15" dur="500"/>
                                        <p:tgtEl>
                                          <p:spTgt spid="18"/>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ou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88"/>
            <a:ext cx="7793037" cy="747706"/>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pPr>
              <a:defRPr/>
            </a:pPr>
            <a:fld id="{1758A743-6C2A-423C-9950-984CF866A04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332098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FE1CDC2-DCCC-4D0A-9F1B-4EDDBD5592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7835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6FE02691-AEC2-45DE-BE6F-030D100CD0E6}"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64"/>
            <a:ext cx="7793037" cy="74773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5786" y="1142984"/>
            <a:ext cx="4071966"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929190" y="1142984"/>
            <a:ext cx="4025898" cy="50720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029092C-DBE3-40CF-92C0-C43EB4CDCFA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49770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00100" y="60324"/>
            <a:ext cx="7515252" cy="65403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C4E83CB-7B20-463B-B98E-FD4A5F15CD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745303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D47B8457-A9B7-47DC-8A44-5EB5498D016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00126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2DA12A5-A0CE-401C-A712-F120395AFA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305984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6082C6C-3B76-41E1-9A48-A1EF9D5D832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1220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B38762-2143-48E0-BE00-2506A2525E6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589119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582EAA4-6D49-4127-B04F-368D7F80FE5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626643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B51B3F63-99B9-4C03-9C88-4CB608FC08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11366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134938" y="1500188"/>
            <a:ext cx="9009062" cy="1052512"/>
            <a:chOff x="0" y="1536"/>
            <a:chExt cx="5675" cy="663"/>
          </a:xfrm>
        </p:grpSpPr>
        <p:grpSp>
          <p:nvGrpSpPr>
            <p:cNvPr id="4" name="Group 3"/>
            <p:cNvGrpSpPr>
              <a:grpSpLocks/>
            </p:cNvGrpSpPr>
            <p:nvPr/>
          </p:nvGrpSpPr>
          <p:grpSpPr bwMode="auto">
            <a:xfrm>
              <a:off x="185" y="1604"/>
              <a:ext cx="449" cy="299"/>
              <a:chOff x="720" y="336"/>
              <a:chExt cx="624" cy="432"/>
            </a:xfrm>
          </p:grpSpPr>
          <p:sp>
            <p:nvSpPr>
              <p:cNvPr id="11"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2"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grpSp>
          <p:nvGrpSpPr>
            <p:cNvPr id="5" name="Group 6"/>
            <p:cNvGrpSpPr>
              <a:grpSpLocks/>
            </p:cNvGrpSpPr>
            <p:nvPr/>
          </p:nvGrpSpPr>
          <p:grpSpPr bwMode="auto">
            <a:xfrm>
              <a:off x="263" y="1870"/>
              <a:ext cx="466" cy="299"/>
              <a:chOff x="912" y="2640"/>
              <a:chExt cx="672" cy="432"/>
            </a:xfrm>
          </p:grpSpPr>
          <p:sp>
            <p:nvSpPr>
              <p:cNvPr id="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sp>
          <p:nvSpPr>
            <p:cNvPr id="6"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7"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8"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grpSp>
      <p:pic>
        <p:nvPicPr>
          <p:cNvPr id="13" name="Picture 44" descr="j017486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928813"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6"/>
          <p:cNvSpPr>
            <a:spLocks noChangeArrowheads="1"/>
          </p:cNvSpPr>
          <p:nvPr userDrawn="1"/>
        </p:nvSpPr>
        <p:spPr bwMode="gray">
          <a:xfrm>
            <a:off x="3429000" y="2643188"/>
            <a:ext cx="1524000" cy="1450975"/>
          </a:xfrm>
          <a:prstGeom prst="rect">
            <a:avLst/>
          </a:prstGeom>
          <a:solidFill>
            <a:srgbClr val="F4D17A"/>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5" name="Picture 36" descr="j031555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929188" y="2643188"/>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0"/>
          <p:cNvSpPr>
            <a:spLocks noChangeArrowheads="1"/>
          </p:cNvSpPr>
          <p:nvPr userDrawn="1"/>
        </p:nvSpPr>
        <p:spPr bwMode="gray">
          <a:xfrm>
            <a:off x="3441700" y="4083050"/>
            <a:ext cx="1524000" cy="1450975"/>
          </a:xfrm>
          <a:prstGeom prst="rect">
            <a:avLst/>
          </a:prstGeom>
          <a:solidFill>
            <a:schemeClr va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17" name="Rectangle 51"/>
          <p:cNvSpPr>
            <a:spLocks noChangeArrowheads="1"/>
          </p:cNvSpPr>
          <p:nvPr userDrawn="1"/>
        </p:nvSpPr>
        <p:spPr bwMode="gray">
          <a:xfrm>
            <a:off x="6489700" y="4083050"/>
            <a:ext cx="1524000" cy="1450975"/>
          </a:xfrm>
          <a:prstGeom prst="rect">
            <a:avLst/>
          </a:prstGeom>
          <a:solidFill>
            <a:schemeClr val="folHlink"/>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pic>
        <p:nvPicPr>
          <p:cNvPr id="18" name="Picture 42" descr="j031556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429000" y="4071938"/>
            <a:ext cx="1525588"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j031558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6488113" y="4084638"/>
            <a:ext cx="15240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7"/>
          <p:cNvSpPr>
            <a:spLocks noChangeArrowheads="1"/>
          </p:cNvSpPr>
          <p:nvPr userDrawn="1"/>
        </p:nvSpPr>
        <p:spPr bwMode="gray">
          <a:xfrm>
            <a:off x="4965700" y="4083050"/>
            <a:ext cx="1524000" cy="1447800"/>
          </a:xfrm>
          <a:prstGeom prst="rect">
            <a:avLst/>
          </a:prstGeom>
          <a:solidFill>
            <a:srgbClr val="9FCAD3"/>
          </a:solidFill>
          <a:ln w="9525">
            <a:noFill/>
            <a:miter lim="800000"/>
            <a:headEnd/>
            <a:tailEnd/>
          </a:ln>
          <a:effectLst/>
        </p:spPr>
        <p:txBody>
          <a:bodyPr wrap="none" anchor="ctr"/>
          <a:lstStyle/>
          <a:p>
            <a:pPr eaLnBrk="0" hangingPunct="0">
              <a:defRPr/>
            </a:pPr>
            <a:endParaRPr kumimoji="0" lang="zh-CN" altLang="en-US" sz="1800">
              <a:solidFill>
                <a:srgbClr val="000000"/>
              </a:solidFill>
              <a:latin typeface="Arial" charset="0"/>
            </a:endParaRPr>
          </a:p>
        </p:txBody>
      </p:sp>
      <p:sp>
        <p:nvSpPr>
          <p:cNvPr id="21" name="Rectangle 12"/>
          <p:cNvSpPr txBox="1">
            <a:spLocks noChangeArrowheads="1"/>
          </p:cNvSpPr>
          <p:nvPr userDrawn="1"/>
        </p:nvSpPr>
        <p:spPr bwMode="auto">
          <a:xfrm>
            <a:off x="1238250" y="5572125"/>
            <a:ext cx="7772400" cy="642938"/>
          </a:xfrm>
          <a:prstGeom prst="rect">
            <a:avLst/>
          </a:prstGeom>
          <a:noFill/>
          <a:ln w="9525">
            <a:noFill/>
            <a:miter lim="800000"/>
            <a:headEnd/>
            <a:tailEnd/>
          </a:ln>
          <a:effectLst/>
        </p:spPr>
        <p:txBody>
          <a:bodyPr anchor="b"/>
          <a:lstStyle>
            <a:lvl1pPr>
              <a:defRPr/>
            </a:lvl1pPr>
          </a:lstStyle>
          <a:p>
            <a:pPr>
              <a:defRPr/>
            </a:pPr>
            <a:r>
              <a:rPr kumimoji="0" lang="en-US" altLang="zh-CN" sz="2000" i="1" kern="0" dirty="0" smtClean="0">
                <a:solidFill>
                  <a:srgbClr val="000066"/>
                </a:solidFill>
                <a:latin typeface="宋体"/>
                <a:ea typeface="宋体"/>
              </a:rPr>
              <a:t>Introduction to Artificial Intelligence</a:t>
            </a:r>
            <a:endParaRPr kumimoji="0" lang="zh-CN" altLang="en-US" sz="2000" i="1" kern="0" dirty="0">
              <a:solidFill>
                <a:srgbClr val="000066"/>
              </a:solidFill>
              <a:latin typeface="宋体"/>
              <a:ea typeface="宋体"/>
            </a:endParaRPr>
          </a:p>
        </p:txBody>
      </p:sp>
      <p:sp>
        <p:nvSpPr>
          <p:cNvPr id="35852" name="Rectangle 12"/>
          <p:cNvSpPr>
            <a:spLocks noGrp="1" noChangeArrowheads="1"/>
          </p:cNvSpPr>
          <p:nvPr>
            <p:ph type="ctrTitle"/>
          </p:nvPr>
        </p:nvSpPr>
        <p:spPr>
          <a:xfrm>
            <a:off x="1085880" y="642918"/>
            <a:ext cx="7772400" cy="1462088"/>
          </a:xfrm>
        </p:spPr>
        <p:txBody>
          <a:bodyPr/>
          <a:lstStyle>
            <a:lvl1pPr>
              <a:defRPr/>
            </a:lvl1pPr>
          </a:lstStyle>
          <a:p>
            <a:r>
              <a:rPr lang="zh-CN" altLang="en-US" dirty="0" smtClean="0"/>
              <a:t>单击此处编辑母版标题样式</a:t>
            </a:r>
            <a:endParaRPr lang="zh-CN" altLang="en-US" dirty="0"/>
          </a:p>
        </p:txBody>
      </p:sp>
      <p:sp>
        <p:nvSpPr>
          <p:cNvPr id="22"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333333"/>
              </a:solidFill>
            </a:endParaRPr>
          </a:p>
        </p:txBody>
      </p:sp>
      <p:sp>
        <p:nvSpPr>
          <p:cNvPr id="23"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333333"/>
              </a:solidFill>
            </a:endParaRPr>
          </a:p>
        </p:txBody>
      </p:sp>
      <p:sp>
        <p:nvSpPr>
          <p:cNvPr id="24"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BDE9AF0-46C8-44FF-8699-64B147E684F4}" type="slidenum">
              <a:rPr lang="zh-CN" altLang="en-US">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34610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out)">
                                      <p:cBhvr>
                                        <p:cTn id="15" dur="500"/>
                                        <p:tgtEl>
                                          <p:spTgt spid="18"/>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ou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38088"/>
            <a:ext cx="7793037" cy="747706"/>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pPr>
              <a:defRPr/>
            </a:pPr>
            <a:fld id="{1758A743-6C2A-423C-9950-984CF866A04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101414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6.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3.gif"/><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0.xml"/><Relationship Id="rId2" Type="http://schemas.openxmlformats.org/officeDocument/2006/relationships/slideLayout" Target="../slideLayouts/slideLayout110.xml"/><Relationship Id="rId16" Type="http://schemas.openxmlformats.org/officeDocument/2006/relationships/image" Target="../media/image6.gif"/><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5.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4.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3.gif"/><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1.xml"/><Relationship Id="rId2" Type="http://schemas.openxmlformats.org/officeDocument/2006/relationships/slideLayout" Target="../slideLayouts/slideLayout121.xml"/><Relationship Id="rId16" Type="http://schemas.openxmlformats.org/officeDocument/2006/relationships/image" Target="../media/image6.gi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image" Target="../media/image5.jpeg"/><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image" Target="../media/image4.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2.xml"/><Relationship Id="rId17" Type="http://schemas.openxmlformats.org/officeDocument/2006/relationships/image" Target="../media/image20.png"/><Relationship Id="rId2" Type="http://schemas.openxmlformats.org/officeDocument/2006/relationships/slideLayout" Target="../slideLayouts/slideLayout132.xml"/><Relationship Id="rId16" Type="http://schemas.openxmlformats.org/officeDocument/2006/relationships/image" Target="../media/image19.jpe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18.pn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3.xml"/><Relationship Id="rId17" Type="http://schemas.openxmlformats.org/officeDocument/2006/relationships/image" Target="../media/image20.png"/><Relationship Id="rId2" Type="http://schemas.openxmlformats.org/officeDocument/2006/relationships/slideLayout" Target="../slideLayouts/slideLayout143.xml"/><Relationship Id="rId16" Type="http://schemas.openxmlformats.org/officeDocument/2006/relationships/image" Target="../media/image19.jpe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image" Target="../media/image18.png"/><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4.xml"/><Relationship Id="rId17" Type="http://schemas.openxmlformats.org/officeDocument/2006/relationships/image" Target="../media/image20.png"/><Relationship Id="rId2" Type="http://schemas.openxmlformats.org/officeDocument/2006/relationships/slideLayout" Target="../slideLayouts/slideLayout154.xml"/><Relationship Id="rId16" Type="http://schemas.openxmlformats.org/officeDocument/2006/relationships/image" Target="../media/image19.jpeg"/><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image" Target="../media/image18.png"/><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image" Target="../media/image1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5.xml"/><Relationship Id="rId17" Type="http://schemas.openxmlformats.org/officeDocument/2006/relationships/image" Target="../media/image20.png"/><Relationship Id="rId2" Type="http://schemas.openxmlformats.org/officeDocument/2006/relationships/slideLayout" Target="../slideLayouts/slideLayout165.xml"/><Relationship Id="rId16" Type="http://schemas.openxmlformats.org/officeDocument/2006/relationships/image" Target="../media/image19.jpeg"/><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image" Target="../media/image18.png"/><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image" Target="../media/image1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6.xml"/><Relationship Id="rId17" Type="http://schemas.openxmlformats.org/officeDocument/2006/relationships/image" Target="../media/image20.png"/><Relationship Id="rId2" Type="http://schemas.openxmlformats.org/officeDocument/2006/relationships/slideLayout" Target="../slideLayouts/slideLayout176.xml"/><Relationship Id="rId16" Type="http://schemas.openxmlformats.org/officeDocument/2006/relationships/image" Target="../media/image19.jpeg"/><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image" Target="../media/image18.png"/><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image" Target="../media/image1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image" Target="../media/image22.jpeg"/><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9.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8.png"/><Relationship Id="rId2" Type="http://schemas.openxmlformats.org/officeDocument/2006/relationships/slideLayout" Target="../slideLayouts/slideLayout198.xml"/><Relationship Id="rId16" Type="http://schemas.openxmlformats.org/officeDocument/2006/relationships/image" Target="../media/image7.pn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theme" Target="../theme/theme18.xml"/><Relationship Id="rId10" Type="http://schemas.openxmlformats.org/officeDocument/2006/relationships/slideLayout" Target="../slideLayouts/slideLayout206.xml"/><Relationship Id="rId19" Type="http://schemas.openxmlformats.org/officeDocument/2006/relationships/image" Target="../media/image10.png"/><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image" Target="../media/image9.png"/><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image" Target="../media/image8.png"/><Relationship Id="rId2" Type="http://schemas.openxmlformats.org/officeDocument/2006/relationships/slideLayout" Target="../slideLayouts/slideLayout212.xml"/><Relationship Id="rId16"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theme" Target="../theme/theme19.xml"/><Relationship Id="rId10" Type="http://schemas.openxmlformats.org/officeDocument/2006/relationships/slideLayout" Target="../slideLayouts/slideLayout220.xml"/><Relationship Id="rId19" Type="http://schemas.openxmlformats.org/officeDocument/2006/relationships/image" Target="../media/image10.pn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8.png"/><Relationship Id="rId2" Type="http://schemas.openxmlformats.org/officeDocument/2006/relationships/slideLayout" Target="../slideLayouts/slideLayout13.xml"/><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image" Target="../media/image10.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image" Target="../media/image9.png"/><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image" Target="../media/image8.png"/><Relationship Id="rId2" Type="http://schemas.openxmlformats.org/officeDocument/2006/relationships/slideLayout" Target="../slideLayouts/slideLayout226.xml"/><Relationship Id="rId16" Type="http://schemas.openxmlformats.org/officeDocument/2006/relationships/image" Target="../media/image7.pn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theme" Target="../theme/theme20.xml"/><Relationship Id="rId10" Type="http://schemas.openxmlformats.org/officeDocument/2006/relationships/slideLayout" Target="../slideLayouts/slideLayout234.xml"/><Relationship Id="rId19" Type="http://schemas.openxmlformats.org/officeDocument/2006/relationships/image" Target="../media/image10.png"/><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image" Target="../media/image9.png"/><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image" Target="../media/image8.png"/><Relationship Id="rId2" Type="http://schemas.openxmlformats.org/officeDocument/2006/relationships/slideLayout" Target="../slideLayouts/slideLayout240.xml"/><Relationship Id="rId16" Type="http://schemas.openxmlformats.org/officeDocument/2006/relationships/image" Target="../media/image7.png"/><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21.xml"/><Relationship Id="rId10" Type="http://schemas.openxmlformats.org/officeDocument/2006/relationships/slideLayout" Target="../slideLayouts/slideLayout248.xml"/><Relationship Id="rId19" Type="http://schemas.openxmlformats.org/officeDocument/2006/relationships/image" Target="../media/image10.png"/><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image" Target="../media/image9.png"/><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image" Target="../media/image8.png"/><Relationship Id="rId2" Type="http://schemas.openxmlformats.org/officeDocument/2006/relationships/slideLayout" Target="../slideLayouts/slideLayout254.xml"/><Relationship Id="rId16" Type="http://schemas.openxmlformats.org/officeDocument/2006/relationships/image" Target="../media/image7.png"/><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theme" Target="../theme/theme22.xml"/><Relationship Id="rId10" Type="http://schemas.openxmlformats.org/officeDocument/2006/relationships/slideLayout" Target="../slideLayouts/slideLayout262.xml"/><Relationship Id="rId19" Type="http://schemas.openxmlformats.org/officeDocument/2006/relationships/image" Target="../media/image10.png"/><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23.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theme" Target="../theme/theme24.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image" Target="../media/image9.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image" Target="../media/image8.png"/><Relationship Id="rId2" Type="http://schemas.openxmlformats.org/officeDocument/2006/relationships/slideLayout" Target="../slideLayouts/slideLayout292.xml"/><Relationship Id="rId16" Type="http://schemas.openxmlformats.org/officeDocument/2006/relationships/image" Target="../media/image7.png"/><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5" Type="http://schemas.openxmlformats.org/officeDocument/2006/relationships/theme" Target="../theme/theme25.xml"/><Relationship Id="rId10" Type="http://schemas.openxmlformats.org/officeDocument/2006/relationships/slideLayout" Target="../slideLayouts/slideLayout300.xml"/><Relationship Id="rId19" Type="http://schemas.openxmlformats.org/officeDocument/2006/relationships/image" Target="../media/image10.png"/><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image" Target="../media/image3.gif"/><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26.xml"/><Relationship Id="rId2" Type="http://schemas.openxmlformats.org/officeDocument/2006/relationships/slideLayout" Target="../slideLayouts/slideLayout306.xml"/><Relationship Id="rId16" Type="http://schemas.openxmlformats.org/officeDocument/2006/relationships/image" Target="../media/image6.gif"/><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image" Target="../media/image5.jpeg"/><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image" Target="../media/image4.jpe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theme" Target="../theme/theme27.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image" Target="../media/image9.png"/><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image" Target="../media/image8.png"/><Relationship Id="rId2" Type="http://schemas.openxmlformats.org/officeDocument/2006/relationships/slideLayout" Target="../slideLayouts/slideLayout329.xml"/><Relationship Id="rId16" Type="http://schemas.openxmlformats.org/officeDocument/2006/relationships/image" Target="../media/image7.png"/><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theme" Target="../theme/theme28.xml"/><Relationship Id="rId10" Type="http://schemas.openxmlformats.org/officeDocument/2006/relationships/slideLayout" Target="../slideLayouts/slideLayout337.xml"/><Relationship Id="rId19" Type="http://schemas.openxmlformats.org/officeDocument/2006/relationships/image" Target="../media/image10.png"/><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9.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8.png"/><Relationship Id="rId2" Type="http://schemas.openxmlformats.org/officeDocument/2006/relationships/slideLayout" Target="../slideLayouts/slideLayout27.xml"/><Relationship Id="rId16"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19" Type="http://schemas.openxmlformats.org/officeDocument/2006/relationships/image" Target="../media/image10.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9.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8.png"/><Relationship Id="rId2" Type="http://schemas.openxmlformats.org/officeDocument/2006/relationships/slideLayout" Target="../slideLayouts/slideLayout41.xml"/><Relationship Id="rId16" Type="http://schemas.openxmlformats.org/officeDocument/2006/relationships/image" Target="../media/image7.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19" Type="http://schemas.openxmlformats.org/officeDocument/2006/relationships/image" Target="../media/image10.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endParaRPr lang="en-US" altLang="zh-CN"/>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ltLang="zh-CN"/>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003A364-79A9-42CD-A55D-3D1730329A2F}" type="slidenum">
              <a:rPr lang="en-US" altLang="zh-CN" smtClean="0"/>
              <a:pPr/>
              <a:t>‹#›</a:t>
            </a:fld>
            <a:endParaRPr lang="en-US" altLang="zh-CN"/>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pic>
        <p:nvPicPr>
          <p:cNvPr id="9" name="Picture 7" descr="GIF-395"/>
          <p:cNvPicPr>
            <a:picLocks noChangeAspect="1" noChangeArrowheads="1" noCrop="1"/>
          </p:cNvPicPr>
          <p:nvPr/>
        </p:nvPicPr>
        <p:blipFill>
          <a:blip r:embed="rId13"/>
          <a:srcRect/>
          <a:stretch>
            <a:fillRect/>
          </a:stretch>
        </p:blipFill>
        <p:spPr bwMode="auto">
          <a:xfrm flipV="1">
            <a:off x="0" y="457200"/>
            <a:ext cx="5181600" cy="74613"/>
          </a:xfrm>
          <a:prstGeom prst="rect">
            <a:avLst/>
          </a:prstGeom>
          <a:noFill/>
        </p:spPr>
      </p:pic>
      <p:pic>
        <p:nvPicPr>
          <p:cNvPr id="10" name="Picture 8" descr="BJ2040"/>
          <p:cNvPicPr>
            <a:picLocks noChangeAspect="1" noChangeArrowheads="1"/>
          </p:cNvPicPr>
          <p:nvPr/>
        </p:nvPicPr>
        <p:blipFill>
          <a:blip r:embed="rId14"/>
          <a:srcRect/>
          <a:stretch>
            <a:fillRect/>
          </a:stretch>
        </p:blipFill>
        <p:spPr bwMode="auto">
          <a:xfrm>
            <a:off x="0" y="6096000"/>
            <a:ext cx="5410200" cy="762000"/>
          </a:xfrm>
          <a:prstGeom prst="rect">
            <a:avLst/>
          </a:prstGeom>
          <a:noFill/>
        </p:spPr>
      </p:pic>
      <p:pic>
        <p:nvPicPr>
          <p:cNvPr id="11" name="Picture 9" descr="BJ2040"/>
          <p:cNvPicPr>
            <a:picLocks noChangeAspect="1" noChangeArrowheads="1"/>
          </p:cNvPicPr>
          <p:nvPr/>
        </p:nvPicPr>
        <p:blipFill>
          <a:blip r:embed="rId14"/>
          <a:srcRect/>
          <a:stretch>
            <a:fillRect/>
          </a:stretch>
        </p:blipFill>
        <p:spPr bwMode="auto">
          <a:xfrm flipV="1">
            <a:off x="4572000" y="6248400"/>
            <a:ext cx="4572000" cy="609600"/>
          </a:xfrm>
          <a:prstGeom prst="rect">
            <a:avLst/>
          </a:prstGeom>
          <a:noFill/>
        </p:spPr>
      </p:pic>
      <p:pic>
        <p:nvPicPr>
          <p:cNvPr id="12" name="Picture 10" descr="BJ2044"/>
          <p:cNvPicPr>
            <a:picLocks noChangeAspect="1" noChangeArrowheads="1"/>
          </p:cNvPicPr>
          <p:nvPr/>
        </p:nvPicPr>
        <p:blipFill>
          <a:blip r:embed="rId15" cstate="print"/>
          <a:srcRect/>
          <a:stretch>
            <a:fillRect/>
          </a:stretch>
        </p:blipFill>
        <p:spPr bwMode="auto">
          <a:xfrm flipH="1">
            <a:off x="8001000" y="0"/>
            <a:ext cx="1143000" cy="762000"/>
          </a:xfrm>
          <a:prstGeom prst="rect">
            <a:avLst/>
          </a:prstGeom>
          <a:noFill/>
        </p:spPr>
      </p:pic>
      <p:pic>
        <p:nvPicPr>
          <p:cNvPr id="13" name="Picture 11" descr="GIF100"/>
          <p:cNvPicPr>
            <a:picLocks noChangeAspect="1" noChangeArrowheads="1" noCrop="1"/>
          </p:cNvPicPr>
          <p:nvPr/>
        </p:nvPicPr>
        <p:blipFill>
          <a:blip r:embed="rId16"/>
          <a:srcRect/>
          <a:stretch>
            <a:fillRect/>
          </a:stretch>
        </p:blipFill>
        <p:spPr bwMode="auto">
          <a:xfrm>
            <a:off x="0" y="0"/>
            <a:ext cx="457200" cy="452438"/>
          </a:xfrm>
          <a:prstGeom prst="rect">
            <a:avLst/>
          </a:prstGeom>
          <a:noFill/>
        </p:spPr>
      </p:pic>
      <p:sp>
        <p:nvSpPr>
          <p:cNvPr id="14" name="Text Box 15"/>
          <p:cNvSpPr txBox="1">
            <a:spLocks noChangeArrowheads="1"/>
          </p:cNvSpPr>
          <p:nvPr/>
        </p:nvSpPr>
        <p:spPr bwMode="auto">
          <a:xfrm>
            <a:off x="762000" y="30163"/>
            <a:ext cx="3686175" cy="457200"/>
          </a:xfrm>
          <a:prstGeom prst="rect">
            <a:avLst/>
          </a:prstGeom>
          <a:noFill/>
          <a:ln w="9525">
            <a:noFill/>
            <a:miter lim="800000"/>
            <a:headEnd/>
            <a:tailEnd/>
          </a:ln>
          <a:effectLst/>
        </p:spPr>
        <p:txBody>
          <a:bodyPr wrap="none">
            <a:spAutoFit/>
          </a:bodyPr>
          <a:lstStyle/>
          <a:p>
            <a:r>
              <a:rPr lang="zh-CN" altLang="en-US">
                <a:latin typeface="华文行楷" pitchFamily="2" charset="-122"/>
                <a:ea typeface="华文行楷" pitchFamily="2" charset="-122"/>
              </a:rPr>
              <a:t>第 </a:t>
            </a:r>
            <a:r>
              <a:rPr lang="en-US" altLang="zh-CN">
                <a:latin typeface="华文行楷" pitchFamily="2" charset="-122"/>
                <a:ea typeface="华文行楷" pitchFamily="2" charset="-122"/>
              </a:rPr>
              <a:t>3 </a:t>
            </a:r>
            <a:r>
              <a:rPr lang="zh-CN" altLang="en-US">
                <a:latin typeface="华文行楷" pitchFamily="2" charset="-122"/>
                <a:ea typeface="华文行楷" pitchFamily="2" charset="-122"/>
              </a:rPr>
              <a:t>章 图搜索与问题求解 </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hecker/>
  </p:transition>
  <p:timing>
    <p:tnLst>
      <p:par>
        <p:cTn id="1" dur="indefinite" restart="never" nodeType="tmRoot"/>
      </p:par>
    </p:tnLst>
  </p:timing>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003A364-79A9-42CD-A55D-3D1730329A2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pic>
        <p:nvPicPr>
          <p:cNvPr id="9" name="Picture 7" descr="GIF-395"/>
          <p:cNvPicPr>
            <a:picLocks noChangeAspect="1" noChangeArrowheads="1" noCrop="1"/>
          </p:cNvPicPr>
          <p:nvPr/>
        </p:nvPicPr>
        <p:blipFill>
          <a:blip r:embed="rId13"/>
          <a:srcRect/>
          <a:stretch>
            <a:fillRect/>
          </a:stretch>
        </p:blipFill>
        <p:spPr bwMode="auto">
          <a:xfrm flipV="1">
            <a:off x="0" y="457200"/>
            <a:ext cx="5181600" cy="74613"/>
          </a:xfrm>
          <a:prstGeom prst="rect">
            <a:avLst/>
          </a:prstGeom>
          <a:noFill/>
        </p:spPr>
      </p:pic>
      <p:pic>
        <p:nvPicPr>
          <p:cNvPr id="10" name="Picture 8" descr="BJ2040"/>
          <p:cNvPicPr>
            <a:picLocks noChangeAspect="1" noChangeArrowheads="1"/>
          </p:cNvPicPr>
          <p:nvPr/>
        </p:nvPicPr>
        <p:blipFill>
          <a:blip r:embed="rId14"/>
          <a:srcRect/>
          <a:stretch>
            <a:fillRect/>
          </a:stretch>
        </p:blipFill>
        <p:spPr bwMode="auto">
          <a:xfrm>
            <a:off x="0" y="6096000"/>
            <a:ext cx="5410200" cy="762000"/>
          </a:xfrm>
          <a:prstGeom prst="rect">
            <a:avLst/>
          </a:prstGeom>
          <a:noFill/>
        </p:spPr>
      </p:pic>
      <p:pic>
        <p:nvPicPr>
          <p:cNvPr id="11" name="Picture 9" descr="BJ2040"/>
          <p:cNvPicPr>
            <a:picLocks noChangeAspect="1" noChangeArrowheads="1"/>
          </p:cNvPicPr>
          <p:nvPr/>
        </p:nvPicPr>
        <p:blipFill>
          <a:blip r:embed="rId14"/>
          <a:srcRect/>
          <a:stretch>
            <a:fillRect/>
          </a:stretch>
        </p:blipFill>
        <p:spPr bwMode="auto">
          <a:xfrm flipV="1">
            <a:off x="4572000" y="6248400"/>
            <a:ext cx="4572000" cy="609600"/>
          </a:xfrm>
          <a:prstGeom prst="rect">
            <a:avLst/>
          </a:prstGeom>
          <a:noFill/>
        </p:spPr>
      </p:pic>
      <p:pic>
        <p:nvPicPr>
          <p:cNvPr id="12" name="Picture 10" descr="BJ2044"/>
          <p:cNvPicPr>
            <a:picLocks noChangeAspect="1" noChangeArrowheads="1"/>
          </p:cNvPicPr>
          <p:nvPr/>
        </p:nvPicPr>
        <p:blipFill>
          <a:blip r:embed="rId15" cstate="print"/>
          <a:srcRect/>
          <a:stretch>
            <a:fillRect/>
          </a:stretch>
        </p:blipFill>
        <p:spPr bwMode="auto">
          <a:xfrm flipH="1">
            <a:off x="8001000" y="0"/>
            <a:ext cx="1143000" cy="762000"/>
          </a:xfrm>
          <a:prstGeom prst="rect">
            <a:avLst/>
          </a:prstGeom>
          <a:noFill/>
        </p:spPr>
      </p:pic>
      <p:pic>
        <p:nvPicPr>
          <p:cNvPr id="13" name="Picture 11" descr="GIF100"/>
          <p:cNvPicPr>
            <a:picLocks noChangeAspect="1" noChangeArrowheads="1" noCrop="1"/>
          </p:cNvPicPr>
          <p:nvPr/>
        </p:nvPicPr>
        <p:blipFill>
          <a:blip r:embed="rId16"/>
          <a:srcRect/>
          <a:stretch>
            <a:fillRect/>
          </a:stretch>
        </p:blipFill>
        <p:spPr bwMode="auto">
          <a:xfrm>
            <a:off x="0" y="0"/>
            <a:ext cx="457200" cy="452438"/>
          </a:xfrm>
          <a:prstGeom prst="rect">
            <a:avLst/>
          </a:prstGeom>
          <a:noFill/>
        </p:spPr>
      </p:pic>
      <p:sp>
        <p:nvSpPr>
          <p:cNvPr id="14" name="Text Box 15"/>
          <p:cNvSpPr txBox="1">
            <a:spLocks noChangeArrowheads="1"/>
          </p:cNvSpPr>
          <p:nvPr/>
        </p:nvSpPr>
        <p:spPr bwMode="auto">
          <a:xfrm>
            <a:off x="762000" y="30163"/>
            <a:ext cx="3686175" cy="457200"/>
          </a:xfrm>
          <a:prstGeom prst="rect">
            <a:avLst/>
          </a:prstGeom>
          <a:noFill/>
          <a:ln w="9525">
            <a:noFill/>
            <a:miter lim="800000"/>
            <a:headEnd/>
            <a:tailEnd/>
          </a:ln>
          <a:effectLst/>
        </p:spPr>
        <p:txBody>
          <a:bodyPr wrap="none">
            <a:spAutoFit/>
          </a:bodyPr>
          <a:lstStyle/>
          <a:p>
            <a:r>
              <a:rPr lang="zh-CN" altLang="en-US">
                <a:solidFill>
                  <a:prstClr val="black"/>
                </a:solidFill>
                <a:latin typeface="华文行楷" pitchFamily="2" charset="-122"/>
                <a:ea typeface="华文行楷" pitchFamily="2" charset="-122"/>
              </a:rPr>
              <a:t>第 </a:t>
            </a:r>
            <a:r>
              <a:rPr lang="en-US" altLang="zh-CN">
                <a:solidFill>
                  <a:prstClr val="black"/>
                </a:solidFill>
                <a:latin typeface="华文行楷" pitchFamily="2" charset="-122"/>
                <a:ea typeface="华文行楷" pitchFamily="2" charset="-122"/>
              </a:rPr>
              <a:t>3 </a:t>
            </a:r>
            <a:r>
              <a:rPr lang="zh-CN" altLang="en-US">
                <a:solidFill>
                  <a:prstClr val="black"/>
                </a:solidFill>
                <a:latin typeface="华文行楷" pitchFamily="2" charset="-122"/>
                <a:ea typeface="华文行楷" pitchFamily="2" charset="-122"/>
              </a:rPr>
              <a:t>章 图搜索与问题求解 </a:t>
            </a:r>
          </a:p>
        </p:txBody>
      </p:sp>
    </p:spTree>
    <p:extLst>
      <p:ext uri="{BB962C8B-B14F-4D97-AF65-F5344CB8AC3E}">
        <p14:creationId xmlns:p14="http://schemas.microsoft.com/office/powerpoint/2010/main" val="357433656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checker/>
  </p:transition>
  <p:timing>
    <p:tnLst>
      <p:par>
        <p:cTn id="1" dur="indefinite" restart="never" nodeType="tmRoot"/>
      </p:par>
    </p:tnLst>
  </p:timing>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003A364-79A9-42CD-A55D-3D1730329A2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pic>
        <p:nvPicPr>
          <p:cNvPr id="9" name="Picture 7" descr="GIF-395"/>
          <p:cNvPicPr>
            <a:picLocks noChangeAspect="1" noChangeArrowheads="1" noCrop="1"/>
          </p:cNvPicPr>
          <p:nvPr/>
        </p:nvPicPr>
        <p:blipFill>
          <a:blip r:embed="rId13"/>
          <a:srcRect/>
          <a:stretch>
            <a:fillRect/>
          </a:stretch>
        </p:blipFill>
        <p:spPr bwMode="auto">
          <a:xfrm flipV="1">
            <a:off x="0" y="457200"/>
            <a:ext cx="5181600" cy="74613"/>
          </a:xfrm>
          <a:prstGeom prst="rect">
            <a:avLst/>
          </a:prstGeom>
          <a:noFill/>
        </p:spPr>
      </p:pic>
      <p:pic>
        <p:nvPicPr>
          <p:cNvPr id="10" name="Picture 8" descr="BJ2040"/>
          <p:cNvPicPr>
            <a:picLocks noChangeAspect="1" noChangeArrowheads="1"/>
          </p:cNvPicPr>
          <p:nvPr/>
        </p:nvPicPr>
        <p:blipFill>
          <a:blip r:embed="rId14"/>
          <a:srcRect/>
          <a:stretch>
            <a:fillRect/>
          </a:stretch>
        </p:blipFill>
        <p:spPr bwMode="auto">
          <a:xfrm>
            <a:off x="0" y="6096000"/>
            <a:ext cx="5410200" cy="762000"/>
          </a:xfrm>
          <a:prstGeom prst="rect">
            <a:avLst/>
          </a:prstGeom>
          <a:noFill/>
        </p:spPr>
      </p:pic>
      <p:pic>
        <p:nvPicPr>
          <p:cNvPr id="11" name="Picture 9" descr="BJ2040"/>
          <p:cNvPicPr>
            <a:picLocks noChangeAspect="1" noChangeArrowheads="1"/>
          </p:cNvPicPr>
          <p:nvPr/>
        </p:nvPicPr>
        <p:blipFill>
          <a:blip r:embed="rId14"/>
          <a:srcRect/>
          <a:stretch>
            <a:fillRect/>
          </a:stretch>
        </p:blipFill>
        <p:spPr bwMode="auto">
          <a:xfrm flipV="1">
            <a:off x="4572000" y="6248400"/>
            <a:ext cx="4572000" cy="609600"/>
          </a:xfrm>
          <a:prstGeom prst="rect">
            <a:avLst/>
          </a:prstGeom>
          <a:noFill/>
        </p:spPr>
      </p:pic>
      <p:pic>
        <p:nvPicPr>
          <p:cNvPr id="12" name="Picture 10" descr="BJ2044"/>
          <p:cNvPicPr>
            <a:picLocks noChangeAspect="1" noChangeArrowheads="1"/>
          </p:cNvPicPr>
          <p:nvPr/>
        </p:nvPicPr>
        <p:blipFill>
          <a:blip r:embed="rId15" cstate="print"/>
          <a:srcRect/>
          <a:stretch>
            <a:fillRect/>
          </a:stretch>
        </p:blipFill>
        <p:spPr bwMode="auto">
          <a:xfrm flipH="1">
            <a:off x="8001000" y="0"/>
            <a:ext cx="1143000" cy="762000"/>
          </a:xfrm>
          <a:prstGeom prst="rect">
            <a:avLst/>
          </a:prstGeom>
          <a:noFill/>
        </p:spPr>
      </p:pic>
      <p:pic>
        <p:nvPicPr>
          <p:cNvPr id="13" name="Picture 11" descr="GIF100"/>
          <p:cNvPicPr>
            <a:picLocks noChangeAspect="1" noChangeArrowheads="1" noCrop="1"/>
          </p:cNvPicPr>
          <p:nvPr/>
        </p:nvPicPr>
        <p:blipFill>
          <a:blip r:embed="rId16"/>
          <a:srcRect/>
          <a:stretch>
            <a:fillRect/>
          </a:stretch>
        </p:blipFill>
        <p:spPr bwMode="auto">
          <a:xfrm>
            <a:off x="0" y="0"/>
            <a:ext cx="457200" cy="452438"/>
          </a:xfrm>
          <a:prstGeom prst="rect">
            <a:avLst/>
          </a:prstGeom>
          <a:noFill/>
        </p:spPr>
      </p:pic>
      <p:sp>
        <p:nvSpPr>
          <p:cNvPr id="14" name="Text Box 15"/>
          <p:cNvSpPr txBox="1">
            <a:spLocks noChangeArrowheads="1"/>
          </p:cNvSpPr>
          <p:nvPr/>
        </p:nvSpPr>
        <p:spPr bwMode="auto">
          <a:xfrm>
            <a:off x="762000" y="30163"/>
            <a:ext cx="3686175" cy="457200"/>
          </a:xfrm>
          <a:prstGeom prst="rect">
            <a:avLst/>
          </a:prstGeom>
          <a:noFill/>
          <a:ln w="9525">
            <a:noFill/>
            <a:miter lim="800000"/>
            <a:headEnd/>
            <a:tailEnd/>
          </a:ln>
          <a:effectLst/>
        </p:spPr>
        <p:txBody>
          <a:bodyPr wrap="none">
            <a:spAutoFit/>
          </a:bodyPr>
          <a:lstStyle/>
          <a:p>
            <a:r>
              <a:rPr lang="zh-CN" altLang="en-US">
                <a:solidFill>
                  <a:prstClr val="black"/>
                </a:solidFill>
                <a:latin typeface="华文行楷" pitchFamily="2" charset="-122"/>
                <a:ea typeface="华文行楷" pitchFamily="2" charset="-122"/>
              </a:rPr>
              <a:t>第 </a:t>
            </a:r>
            <a:r>
              <a:rPr lang="en-US" altLang="zh-CN">
                <a:solidFill>
                  <a:prstClr val="black"/>
                </a:solidFill>
                <a:latin typeface="华文行楷" pitchFamily="2" charset="-122"/>
                <a:ea typeface="华文行楷" pitchFamily="2" charset="-122"/>
              </a:rPr>
              <a:t>3 </a:t>
            </a:r>
            <a:r>
              <a:rPr lang="zh-CN" altLang="en-US">
                <a:solidFill>
                  <a:prstClr val="black"/>
                </a:solidFill>
                <a:latin typeface="华文行楷" pitchFamily="2" charset="-122"/>
                <a:ea typeface="华文行楷" pitchFamily="2" charset="-122"/>
              </a:rPr>
              <a:t>章 图搜索与问题求解 </a:t>
            </a:r>
          </a:p>
        </p:txBody>
      </p:sp>
    </p:spTree>
    <p:extLst>
      <p:ext uri="{BB962C8B-B14F-4D97-AF65-F5344CB8AC3E}">
        <p14:creationId xmlns:p14="http://schemas.microsoft.com/office/powerpoint/2010/main" val="61938316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p:checker/>
  </p:transition>
  <p:timing>
    <p:tnLst>
      <p:par>
        <p:cTn id="1" dur="indefinite" restart="never" nodeType="tmRoot"/>
      </p:par>
    </p:tnLst>
  </p:timing>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228600"/>
            <a:ext cx="9144000" cy="838200"/>
          </a:xfrm>
          <a:prstGeom prst="rect">
            <a:avLst/>
          </a:prstGeom>
          <a:gradFill rotWithShape="1">
            <a:gsLst>
              <a:gs pos="0">
                <a:srgbClr val="132132"/>
              </a:gs>
              <a:gs pos="100000">
                <a:schemeClr val="tx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27" name="Rectangle 4"/>
          <p:cNvSpPr>
            <a:spLocks noGrp="1" noChangeArrowheads="1"/>
          </p:cNvSpPr>
          <p:nvPr>
            <p:ph type="dt" sz="half" idx="2"/>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8" name="Rectangle 5"/>
          <p:cNvSpPr>
            <a:spLocks noGrp="1" noChangeArrowheads="1"/>
          </p:cNvSpPr>
          <p:nvPr>
            <p:ph type="ftr" sz="quarter" idx="3"/>
          </p:nvPr>
        </p:nvSpPr>
        <p:spPr bwMode="auto">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9" name="Rectangle 6"/>
          <p:cNvSpPr>
            <a:spLocks noGrp="1" noChangeArrowheads="1"/>
          </p:cNvSpPr>
          <p:nvPr>
            <p:ph type="sldNum" sz="quarter" idx="4"/>
          </p:nvPr>
        </p:nvSpPr>
        <p:spPr bwMode="auto">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mn-lt"/>
              </a:defRPr>
            </a:lvl1pPr>
          </a:lstStyle>
          <a:p>
            <a:pPr>
              <a:defRPr/>
            </a:pPr>
            <a:fld id="{AF2A2A6B-2BBC-4D0C-9ECC-463035C08157}" type="slidenum">
              <a:rPr kumimoji="0" lang="en-US">
                <a:solidFill>
                  <a:srgbClr val="000000"/>
                </a:solidFill>
                <a:ea typeface="宋体" pitchFamily="2" charset="-122"/>
              </a:rPr>
              <a:pPr>
                <a:defRPr/>
              </a:pPr>
              <a:t>‹#›</a:t>
            </a:fld>
            <a:endParaRPr kumimoji="0" lang="en-US">
              <a:solidFill>
                <a:srgbClr val="000000"/>
              </a:solidFill>
              <a:ea typeface="宋体" pitchFamily="2" charset="-122"/>
            </a:endParaRPr>
          </a:p>
        </p:txBody>
      </p:sp>
      <p:sp>
        <p:nvSpPr>
          <p:cNvPr id="1030" name="Rectangle 152"/>
          <p:cNvSpPr>
            <a:spLocks noChangeArrowheads="1"/>
          </p:cNvSpPr>
          <p:nvPr/>
        </p:nvSpPr>
        <p:spPr bwMode="auto">
          <a:xfrm>
            <a:off x="6613525"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1" name="Rectangle 153"/>
          <p:cNvSpPr>
            <a:spLocks noChangeArrowheads="1"/>
          </p:cNvSpPr>
          <p:nvPr/>
        </p:nvSpPr>
        <p:spPr bwMode="auto">
          <a:xfrm>
            <a:off x="762952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2" name="Rectangle 154"/>
          <p:cNvSpPr>
            <a:spLocks noChangeArrowheads="1"/>
          </p:cNvSpPr>
          <p:nvPr/>
        </p:nvSpPr>
        <p:spPr bwMode="auto">
          <a:xfrm>
            <a:off x="7113588"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3" name="Rectangle 155"/>
          <p:cNvSpPr>
            <a:spLocks noChangeArrowheads="1"/>
          </p:cNvSpPr>
          <p:nvPr/>
        </p:nvSpPr>
        <p:spPr bwMode="auto">
          <a:xfrm>
            <a:off x="86264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4" name="Rectangle 156"/>
          <p:cNvSpPr>
            <a:spLocks noChangeArrowheads="1"/>
          </p:cNvSpPr>
          <p:nvPr/>
        </p:nvSpPr>
        <p:spPr bwMode="auto">
          <a:xfrm>
            <a:off x="4575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5" name="Rectangle 157"/>
          <p:cNvSpPr>
            <a:spLocks noChangeArrowheads="1"/>
          </p:cNvSpPr>
          <p:nvPr/>
        </p:nvSpPr>
        <p:spPr bwMode="auto">
          <a:xfrm>
            <a:off x="56007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6" name="Rectangle 158"/>
          <p:cNvSpPr>
            <a:spLocks noChangeArrowheads="1"/>
          </p:cNvSpPr>
          <p:nvPr/>
        </p:nvSpPr>
        <p:spPr bwMode="auto">
          <a:xfrm>
            <a:off x="5083175"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7" name="Rectangle 159"/>
          <p:cNvSpPr>
            <a:spLocks noChangeArrowheads="1"/>
          </p:cNvSpPr>
          <p:nvPr/>
        </p:nvSpPr>
        <p:spPr bwMode="auto">
          <a:xfrm>
            <a:off x="6097588" y="5440363"/>
            <a:ext cx="509587"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8" name="Rectangle 160"/>
          <p:cNvSpPr>
            <a:spLocks noChangeArrowheads="1"/>
          </p:cNvSpPr>
          <p:nvPr/>
        </p:nvSpPr>
        <p:spPr bwMode="auto">
          <a:xfrm>
            <a:off x="4068763" y="5440363"/>
            <a:ext cx="509587" cy="473075"/>
          </a:xfrm>
          <a:prstGeom prst="rect">
            <a:avLst/>
          </a:prstGeom>
          <a:solidFill>
            <a:schemeClr val="accent2">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9" name="Rectangle 161"/>
          <p:cNvSpPr>
            <a:spLocks noChangeArrowheads="1"/>
          </p:cNvSpPr>
          <p:nvPr/>
        </p:nvSpPr>
        <p:spPr bwMode="auto">
          <a:xfrm>
            <a:off x="6605588" y="4972050"/>
            <a:ext cx="506412"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0" name="Rectangle 162"/>
          <p:cNvSpPr>
            <a:spLocks noChangeArrowheads="1"/>
          </p:cNvSpPr>
          <p:nvPr/>
        </p:nvSpPr>
        <p:spPr bwMode="auto">
          <a:xfrm>
            <a:off x="7623175" y="4972050"/>
            <a:ext cx="506413" cy="473075"/>
          </a:xfrm>
          <a:prstGeom prst="rect">
            <a:avLst/>
          </a:prstGeom>
          <a:solidFill>
            <a:schemeClr val="accent2">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1" name="Rectangle 163"/>
          <p:cNvSpPr>
            <a:spLocks noChangeArrowheads="1"/>
          </p:cNvSpPr>
          <p:nvPr/>
        </p:nvSpPr>
        <p:spPr bwMode="auto">
          <a:xfrm>
            <a:off x="8628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2" name="Rectangle 164"/>
          <p:cNvSpPr>
            <a:spLocks noChangeArrowheads="1"/>
          </p:cNvSpPr>
          <p:nvPr/>
        </p:nvSpPr>
        <p:spPr bwMode="auto">
          <a:xfrm>
            <a:off x="56007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3" name="Rectangle 165"/>
          <p:cNvSpPr>
            <a:spLocks noChangeArrowheads="1"/>
          </p:cNvSpPr>
          <p:nvPr/>
        </p:nvSpPr>
        <p:spPr bwMode="auto">
          <a:xfrm>
            <a:off x="8128000" y="6386513"/>
            <a:ext cx="506413"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4" name="Rectangle 166"/>
          <p:cNvSpPr>
            <a:spLocks noChangeArrowheads="1"/>
          </p:cNvSpPr>
          <p:nvPr/>
        </p:nvSpPr>
        <p:spPr bwMode="auto">
          <a:xfrm>
            <a:off x="5091113"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5" name="Rectangle 167"/>
          <p:cNvSpPr>
            <a:spLocks noChangeArrowheads="1"/>
          </p:cNvSpPr>
          <p:nvPr/>
        </p:nvSpPr>
        <p:spPr bwMode="auto">
          <a:xfrm>
            <a:off x="6105525"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6" name="Rectangle 168"/>
          <p:cNvSpPr>
            <a:spLocks noChangeArrowheads="1"/>
          </p:cNvSpPr>
          <p:nvPr/>
        </p:nvSpPr>
        <p:spPr bwMode="auto">
          <a:xfrm>
            <a:off x="4068763" y="6386513"/>
            <a:ext cx="509587"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7" name="Rectangle 169"/>
          <p:cNvSpPr>
            <a:spLocks noChangeArrowheads="1"/>
          </p:cNvSpPr>
          <p:nvPr/>
        </p:nvSpPr>
        <p:spPr bwMode="auto">
          <a:xfrm>
            <a:off x="8113713" y="5440363"/>
            <a:ext cx="506412" cy="473075"/>
          </a:xfrm>
          <a:prstGeom prst="rect">
            <a:avLst/>
          </a:prstGeom>
          <a:solidFill>
            <a:schemeClr val="folHlink">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8" name="Rectangle 170"/>
          <p:cNvSpPr>
            <a:spLocks noChangeArrowheads="1"/>
          </p:cNvSpPr>
          <p:nvPr/>
        </p:nvSpPr>
        <p:spPr bwMode="auto">
          <a:xfrm>
            <a:off x="4575175" y="4965700"/>
            <a:ext cx="506413" cy="469900"/>
          </a:xfrm>
          <a:prstGeom prst="rect">
            <a:avLst/>
          </a:prstGeom>
          <a:solidFill>
            <a:srgbClr val="DDDDDD">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9" name="Rectangle 171"/>
          <p:cNvSpPr>
            <a:spLocks noChangeArrowheads="1"/>
          </p:cNvSpPr>
          <p:nvPr/>
        </p:nvSpPr>
        <p:spPr bwMode="auto">
          <a:xfrm>
            <a:off x="7113588" y="6384925"/>
            <a:ext cx="508000"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0" name="Rectangle 173"/>
          <p:cNvSpPr>
            <a:spLocks noChangeArrowheads="1"/>
          </p:cNvSpPr>
          <p:nvPr/>
        </p:nvSpPr>
        <p:spPr bwMode="auto">
          <a:xfrm>
            <a:off x="3556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1" name="Rectangle 174"/>
          <p:cNvSpPr>
            <a:spLocks noChangeArrowheads="1"/>
          </p:cNvSpPr>
          <p:nvPr/>
        </p:nvSpPr>
        <p:spPr bwMode="auto">
          <a:xfrm>
            <a:off x="3038475" y="5440363"/>
            <a:ext cx="506413"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2" name="Rectangle 176"/>
          <p:cNvSpPr>
            <a:spLocks noChangeArrowheads="1"/>
          </p:cNvSpPr>
          <p:nvPr/>
        </p:nvSpPr>
        <p:spPr bwMode="auto">
          <a:xfrm>
            <a:off x="35560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3" name="Rectangle 177"/>
          <p:cNvSpPr>
            <a:spLocks noChangeArrowheads="1"/>
          </p:cNvSpPr>
          <p:nvPr/>
        </p:nvSpPr>
        <p:spPr bwMode="auto">
          <a:xfrm>
            <a:off x="3046413"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4" name="Rectangle 181"/>
          <p:cNvSpPr>
            <a:spLocks noChangeArrowheads="1"/>
          </p:cNvSpPr>
          <p:nvPr/>
        </p:nvSpPr>
        <p:spPr bwMode="auto">
          <a:xfrm>
            <a:off x="1524000"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5" name="Rectangle 182"/>
          <p:cNvSpPr>
            <a:spLocks noChangeArrowheads="1"/>
          </p:cNvSpPr>
          <p:nvPr/>
        </p:nvSpPr>
        <p:spPr bwMode="auto">
          <a:xfrm>
            <a:off x="2540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6" name="Rectangle 183"/>
          <p:cNvSpPr>
            <a:spLocks noChangeArrowheads="1"/>
          </p:cNvSpPr>
          <p:nvPr/>
        </p:nvSpPr>
        <p:spPr bwMode="auto">
          <a:xfrm>
            <a:off x="20240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7" name="Rectangle 184"/>
          <p:cNvSpPr>
            <a:spLocks noChangeArrowheads="1"/>
          </p:cNvSpPr>
          <p:nvPr/>
        </p:nvSpPr>
        <p:spPr bwMode="auto">
          <a:xfrm>
            <a:off x="511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8" name="Rectangle 185"/>
          <p:cNvSpPr>
            <a:spLocks noChangeArrowheads="1"/>
          </p:cNvSpPr>
          <p:nvPr/>
        </p:nvSpPr>
        <p:spPr bwMode="auto">
          <a:xfrm>
            <a:off x="47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9" name="Rectangle 186"/>
          <p:cNvSpPr>
            <a:spLocks noChangeArrowheads="1"/>
          </p:cNvSpPr>
          <p:nvPr/>
        </p:nvSpPr>
        <p:spPr bwMode="auto">
          <a:xfrm>
            <a:off x="1008063"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0" name="Rectangle 187"/>
          <p:cNvSpPr>
            <a:spLocks noChangeArrowheads="1"/>
          </p:cNvSpPr>
          <p:nvPr/>
        </p:nvSpPr>
        <p:spPr bwMode="auto">
          <a:xfrm>
            <a:off x="1514475"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1" name="Rectangle 188"/>
          <p:cNvSpPr>
            <a:spLocks noChangeArrowheads="1"/>
          </p:cNvSpPr>
          <p:nvPr/>
        </p:nvSpPr>
        <p:spPr bwMode="auto">
          <a:xfrm>
            <a:off x="2532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2" name="Rectangle 189"/>
          <p:cNvSpPr>
            <a:spLocks noChangeArrowheads="1"/>
          </p:cNvSpPr>
          <p:nvPr/>
        </p:nvSpPr>
        <p:spPr bwMode="auto">
          <a:xfrm>
            <a:off x="511175"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3" name="Rectangle 190"/>
          <p:cNvSpPr>
            <a:spLocks noChangeArrowheads="1"/>
          </p:cNvSpPr>
          <p:nvPr/>
        </p:nvSpPr>
        <p:spPr bwMode="auto">
          <a:xfrm>
            <a:off x="127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4" name="Rectangle 191"/>
          <p:cNvSpPr>
            <a:spLocks noChangeArrowheads="1"/>
          </p:cNvSpPr>
          <p:nvPr/>
        </p:nvSpPr>
        <p:spPr bwMode="auto">
          <a:xfrm>
            <a:off x="10160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5" name="Rectangle 192"/>
          <p:cNvSpPr>
            <a:spLocks noChangeArrowheads="1"/>
          </p:cNvSpPr>
          <p:nvPr/>
        </p:nvSpPr>
        <p:spPr bwMode="auto">
          <a:xfrm>
            <a:off x="2024063" y="6384925"/>
            <a:ext cx="506412"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6" name="Rectangle 194"/>
          <p:cNvSpPr>
            <a:spLocks noChangeArrowheads="1"/>
          </p:cNvSpPr>
          <p:nvPr/>
        </p:nvSpPr>
        <p:spPr bwMode="auto">
          <a:xfrm>
            <a:off x="0" y="4908550"/>
            <a:ext cx="9144000" cy="1477963"/>
          </a:xfrm>
          <a:prstGeom prst="rect">
            <a:avLst/>
          </a:prstGeom>
          <a:gradFill rotWithShape="1">
            <a:gsLst>
              <a:gs pos="0">
                <a:schemeClr val="bg1">
                  <a:alpha val="89998"/>
                </a:scheme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7" name="Rectangle 3"/>
          <p:cNvSpPr>
            <a:spLocks noGrp="1" noChangeArrowheads="1"/>
          </p:cNvSpPr>
          <p:nvPr>
            <p:ph type="body" idx="1"/>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grpSp>
        <p:nvGrpSpPr>
          <p:cNvPr id="1068" name="Group 195"/>
          <p:cNvGrpSpPr>
            <a:grpSpLocks/>
          </p:cNvGrpSpPr>
          <p:nvPr/>
        </p:nvGrpSpPr>
        <p:grpSpPr bwMode="auto">
          <a:xfrm>
            <a:off x="0" y="357188"/>
            <a:ext cx="1157288" cy="1123950"/>
            <a:chOff x="0" y="0"/>
            <a:chExt cx="2985" cy="2898"/>
          </a:xfrm>
        </p:grpSpPr>
        <p:pic>
          <p:nvPicPr>
            <p:cNvPr id="1076" name="Picture 196" descr="pan01"/>
            <p:cNvPicPr>
              <a:picLocks noChangeAspect="1" noChangeArrowheads="1"/>
            </p:cNvPicPr>
            <p:nvPr/>
          </p:nvPicPr>
          <p:blipFill>
            <a:blip r:embed="rId13">
              <a:extLst>
                <a:ext uri="{28A0092B-C50C-407E-A947-70E740481C1C}">
                  <a14:useLocalDpi xmlns:a14="http://schemas.microsoft.com/office/drawing/2010/main" val="0"/>
                </a:ext>
              </a:extLst>
            </a:blip>
            <a:srcRect l="46681" r="2339"/>
            <a:stretch>
              <a:fillRect/>
            </a:stretch>
          </p:blipFill>
          <p:spPr bwMode="auto">
            <a:xfrm>
              <a:off x="9" y="0"/>
              <a:ext cx="2976"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7" name="Freeform 197"/>
            <p:cNvGrpSpPr>
              <a:grpSpLocks/>
            </p:cNvGrpSpPr>
            <p:nvPr/>
          </p:nvGrpSpPr>
          <p:grpSpPr bwMode="auto">
            <a:xfrm>
              <a:off x="0" y="101"/>
              <a:ext cx="2846" cy="2593"/>
              <a:chOff x="0" y="0"/>
              <a:chExt cx="1103376" cy="1005840"/>
            </a:xfrm>
          </p:grpSpPr>
          <p:pic>
            <p:nvPicPr>
              <p:cNvPr id="1078" name="Freeform 19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3376"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8"/>
              <p:cNvSpPr txBox="1">
                <a:spLocks noChangeArrowheads="1"/>
              </p:cNvSpPr>
              <p:nvPr/>
            </p:nvSpPr>
            <p:spPr bwMode="auto">
              <a:xfrm>
                <a:off x="0" y="-1071"/>
                <a:ext cx="1101703" cy="1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buFont typeface="Arial" pitchFamily="34" charset="0"/>
                  <a:buNone/>
                  <a:defRPr/>
                </a:pPr>
                <a:endParaRPr kumimoji="0" lang="zh-CN" altLang="en-US" sz="1800" smtClean="0">
                  <a:solidFill>
                    <a:srgbClr val="000000"/>
                  </a:solidFill>
                </a:endParaRPr>
              </a:p>
            </p:txBody>
          </p:sp>
        </p:grpSp>
      </p:grpSp>
      <p:grpSp>
        <p:nvGrpSpPr>
          <p:cNvPr id="1069" name="Group 198"/>
          <p:cNvGrpSpPr>
            <a:grpSpLocks/>
          </p:cNvGrpSpPr>
          <p:nvPr/>
        </p:nvGrpSpPr>
        <p:grpSpPr bwMode="auto">
          <a:xfrm>
            <a:off x="-6350" y="195263"/>
            <a:ext cx="1057275" cy="1143000"/>
            <a:chOff x="0" y="0"/>
            <a:chExt cx="2681" cy="2897"/>
          </a:xfrm>
        </p:grpSpPr>
        <p:pic>
          <p:nvPicPr>
            <p:cNvPr id="1074" name="Picture 199" descr="pan01"/>
            <p:cNvPicPr>
              <a:picLocks noChangeAspect="1" noChangeArrowheads="1"/>
            </p:cNvPicPr>
            <p:nvPr userDrawn="1"/>
          </p:nvPicPr>
          <p:blipFill>
            <a:blip r:embed="rId15">
              <a:extLst>
                <a:ext uri="{28A0092B-C50C-407E-A947-70E740481C1C}">
                  <a14:useLocalDpi xmlns:a14="http://schemas.microsoft.com/office/drawing/2010/main" val="0"/>
                </a:ext>
              </a:extLst>
            </a:blip>
            <a:srcRect l="51730" r="2339"/>
            <a:stretch>
              <a:fillRect/>
            </a:stretch>
          </p:blipFill>
          <p:spPr bwMode="auto">
            <a:xfrm>
              <a:off x="0" y="0"/>
              <a:ext cx="2681" cy="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 name="Freeform 200" descr="wiz_gold04"/>
            <p:cNvSpPr>
              <a:spLocks/>
            </p:cNvSpPr>
            <p:nvPr userDrawn="1"/>
          </p:nvSpPr>
          <p:spPr bwMode="auto">
            <a:xfrm>
              <a:off x="0" y="98"/>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7" h="2600">
                  <a:moveTo>
                    <a:pt x="0" y="0"/>
                  </a:moveTo>
                  <a:lnTo>
                    <a:pt x="2537" y="1"/>
                  </a:lnTo>
                  <a:lnTo>
                    <a:pt x="991" y="2597"/>
                  </a:lnTo>
                  <a:lnTo>
                    <a:pt x="0" y="2600"/>
                  </a:lnTo>
                  <a:lnTo>
                    <a:pt x="0" y="0"/>
                  </a:lnTo>
                  <a:close/>
                </a:path>
              </a:pathLst>
            </a:custGeom>
            <a:blipFill dpi="0" rotWithShape="1">
              <a:blip r:embed="rId1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1070" name="Group 201"/>
          <p:cNvGrpSpPr>
            <a:grpSpLocks/>
          </p:cNvGrpSpPr>
          <p:nvPr/>
        </p:nvGrpSpPr>
        <p:grpSpPr bwMode="auto">
          <a:xfrm>
            <a:off x="0" y="0"/>
            <a:ext cx="933450" cy="1239838"/>
            <a:chOff x="0" y="0"/>
            <a:chExt cx="2407" cy="3199"/>
          </a:xfrm>
        </p:grpSpPr>
        <p:pic>
          <p:nvPicPr>
            <p:cNvPr id="1072" name="Picture 202" descr="pan01"/>
            <p:cNvPicPr>
              <a:picLocks noChangeAspect="1" noChangeArrowheads="1"/>
            </p:cNvPicPr>
            <p:nvPr userDrawn="1"/>
          </p:nvPicPr>
          <p:blipFill>
            <a:blip r:embed="rId17">
              <a:extLst>
                <a:ext uri="{28A0092B-C50C-407E-A947-70E740481C1C}">
                  <a14:useLocalDpi xmlns:a14="http://schemas.microsoft.com/office/drawing/2010/main" val="0"/>
                </a:ext>
              </a:extLst>
            </a:blip>
            <a:srcRect l="60431" r="2339"/>
            <a:stretch>
              <a:fillRect/>
            </a:stretch>
          </p:blipFill>
          <p:spPr bwMode="auto">
            <a:xfrm>
              <a:off x="7" y="0"/>
              <a:ext cx="2400" cy="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Freeform 203" descr="wiz_gold01"/>
            <p:cNvSpPr>
              <a:spLocks/>
            </p:cNvSpPr>
            <p:nvPr userDrawn="1"/>
          </p:nvSpPr>
          <p:spPr bwMode="auto">
            <a:xfrm>
              <a:off x="0" y="10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7" h="2874">
                  <a:moveTo>
                    <a:pt x="7" y="0"/>
                  </a:moveTo>
                  <a:lnTo>
                    <a:pt x="2247" y="0"/>
                  </a:lnTo>
                  <a:lnTo>
                    <a:pt x="540" y="2868"/>
                  </a:lnTo>
                  <a:lnTo>
                    <a:pt x="0" y="2874"/>
                  </a:lnTo>
                  <a:lnTo>
                    <a:pt x="7" y="0"/>
                  </a:lnTo>
                  <a:close/>
                </a:path>
              </a:pathLst>
            </a:custGeom>
            <a:blipFill dpi="0" rotWithShape="1">
              <a:blip r:embed="rId18"/>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1071" name="Rectangle 2"/>
          <p:cNvSpPr>
            <a:spLocks noGrp="1" noChangeArrowheads="1"/>
          </p:cNvSpPr>
          <p:nvPr>
            <p:ph type="title"/>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extLst>
      <p:ext uri="{BB962C8B-B14F-4D97-AF65-F5344CB8AC3E}">
        <p14:creationId xmlns:p14="http://schemas.microsoft.com/office/powerpoint/2010/main" val="345817531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228600"/>
            <a:ext cx="9144000" cy="838200"/>
          </a:xfrm>
          <a:prstGeom prst="rect">
            <a:avLst/>
          </a:prstGeom>
          <a:gradFill rotWithShape="1">
            <a:gsLst>
              <a:gs pos="0">
                <a:srgbClr val="132132"/>
              </a:gs>
              <a:gs pos="100000">
                <a:schemeClr val="tx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27" name="Rectangle 4"/>
          <p:cNvSpPr>
            <a:spLocks noGrp="1" noChangeArrowheads="1"/>
          </p:cNvSpPr>
          <p:nvPr>
            <p:ph type="dt" sz="half" idx="2"/>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8" name="Rectangle 5"/>
          <p:cNvSpPr>
            <a:spLocks noGrp="1" noChangeArrowheads="1"/>
          </p:cNvSpPr>
          <p:nvPr>
            <p:ph type="ftr" sz="quarter" idx="3"/>
          </p:nvPr>
        </p:nvSpPr>
        <p:spPr bwMode="auto">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9" name="Rectangle 6"/>
          <p:cNvSpPr>
            <a:spLocks noGrp="1" noChangeArrowheads="1"/>
          </p:cNvSpPr>
          <p:nvPr>
            <p:ph type="sldNum" sz="quarter" idx="4"/>
          </p:nvPr>
        </p:nvSpPr>
        <p:spPr bwMode="auto">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mn-lt"/>
              </a:defRPr>
            </a:lvl1pPr>
          </a:lstStyle>
          <a:p>
            <a:pPr>
              <a:defRPr/>
            </a:pPr>
            <a:fld id="{AF2A2A6B-2BBC-4D0C-9ECC-463035C08157}" type="slidenum">
              <a:rPr kumimoji="0" lang="en-US">
                <a:solidFill>
                  <a:srgbClr val="000000"/>
                </a:solidFill>
                <a:ea typeface="宋体" pitchFamily="2" charset="-122"/>
              </a:rPr>
              <a:pPr>
                <a:defRPr/>
              </a:pPr>
              <a:t>‹#›</a:t>
            </a:fld>
            <a:endParaRPr kumimoji="0" lang="en-US">
              <a:solidFill>
                <a:srgbClr val="000000"/>
              </a:solidFill>
              <a:ea typeface="宋体" pitchFamily="2" charset="-122"/>
            </a:endParaRPr>
          </a:p>
        </p:txBody>
      </p:sp>
      <p:sp>
        <p:nvSpPr>
          <p:cNvPr id="1030" name="Rectangle 152"/>
          <p:cNvSpPr>
            <a:spLocks noChangeArrowheads="1"/>
          </p:cNvSpPr>
          <p:nvPr/>
        </p:nvSpPr>
        <p:spPr bwMode="auto">
          <a:xfrm>
            <a:off x="6613525"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1" name="Rectangle 153"/>
          <p:cNvSpPr>
            <a:spLocks noChangeArrowheads="1"/>
          </p:cNvSpPr>
          <p:nvPr/>
        </p:nvSpPr>
        <p:spPr bwMode="auto">
          <a:xfrm>
            <a:off x="762952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2" name="Rectangle 154"/>
          <p:cNvSpPr>
            <a:spLocks noChangeArrowheads="1"/>
          </p:cNvSpPr>
          <p:nvPr/>
        </p:nvSpPr>
        <p:spPr bwMode="auto">
          <a:xfrm>
            <a:off x="7113588"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3" name="Rectangle 155"/>
          <p:cNvSpPr>
            <a:spLocks noChangeArrowheads="1"/>
          </p:cNvSpPr>
          <p:nvPr/>
        </p:nvSpPr>
        <p:spPr bwMode="auto">
          <a:xfrm>
            <a:off x="86264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4" name="Rectangle 156"/>
          <p:cNvSpPr>
            <a:spLocks noChangeArrowheads="1"/>
          </p:cNvSpPr>
          <p:nvPr/>
        </p:nvSpPr>
        <p:spPr bwMode="auto">
          <a:xfrm>
            <a:off x="4575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5" name="Rectangle 157"/>
          <p:cNvSpPr>
            <a:spLocks noChangeArrowheads="1"/>
          </p:cNvSpPr>
          <p:nvPr/>
        </p:nvSpPr>
        <p:spPr bwMode="auto">
          <a:xfrm>
            <a:off x="56007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6" name="Rectangle 158"/>
          <p:cNvSpPr>
            <a:spLocks noChangeArrowheads="1"/>
          </p:cNvSpPr>
          <p:nvPr/>
        </p:nvSpPr>
        <p:spPr bwMode="auto">
          <a:xfrm>
            <a:off x="5083175"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7" name="Rectangle 159"/>
          <p:cNvSpPr>
            <a:spLocks noChangeArrowheads="1"/>
          </p:cNvSpPr>
          <p:nvPr/>
        </p:nvSpPr>
        <p:spPr bwMode="auto">
          <a:xfrm>
            <a:off x="6097588" y="5440363"/>
            <a:ext cx="509587"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8" name="Rectangle 160"/>
          <p:cNvSpPr>
            <a:spLocks noChangeArrowheads="1"/>
          </p:cNvSpPr>
          <p:nvPr/>
        </p:nvSpPr>
        <p:spPr bwMode="auto">
          <a:xfrm>
            <a:off x="4068763" y="5440363"/>
            <a:ext cx="509587" cy="473075"/>
          </a:xfrm>
          <a:prstGeom prst="rect">
            <a:avLst/>
          </a:prstGeom>
          <a:solidFill>
            <a:schemeClr val="accent2">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9" name="Rectangle 161"/>
          <p:cNvSpPr>
            <a:spLocks noChangeArrowheads="1"/>
          </p:cNvSpPr>
          <p:nvPr/>
        </p:nvSpPr>
        <p:spPr bwMode="auto">
          <a:xfrm>
            <a:off x="6605588" y="4972050"/>
            <a:ext cx="506412"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0" name="Rectangle 162"/>
          <p:cNvSpPr>
            <a:spLocks noChangeArrowheads="1"/>
          </p:cNvSpPr>
          <p:nvPr/>
        </p:nvSpPr>
        <p:spPr bwMode="auto">
          <a:xfrm>
            <a:off x="7623175" y="4972050"/>
            <a:ext cx="506413" cy="473075"/>
          </a:xfrm>
          <a:prstGeom prst="rect">
            <a:avLst/>
          </a:prstGeom>
          <a:solidFill>
            <a:schemeClr val="accent2">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1" name="Rectangle 163"/>
          <p:cNvSpPr>
            <a:spLocks noChangeArrowheads="1"/>
          </p:cNvSpPr>
          <p:nvPr/>
        </p:nvSpPr>
        <p:spPr bwMode="auto">
          <a:xfrm>
            <a:off x="8628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2" name="Rectangle 164"/>
          <p:cNvSpPr>
            <a:spLocks noChangeArrowheads="1"/>
          </p:cNvSpPr>
          <p:nvPr/>
        </p:nvSpPr>
        <p:spPr bwMode="auto">
          <a:xfrm>
            <a:off x="56007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3" name="Rectangle 165"/>
          <p:cNvSpPr>
            <a:spLocks noChangeArrowheads="1"/>
          </p:cNvSpPr>
          <p:nvPr/>
        </p:nvSpPr>
        <p:spPr bwMode="auto">
          <a:xfrm>
            <a:off x="8128000" y="6386513"/>
            <a:ext cx="506413"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4" name="Rectangle 166"/>
          <p:cNvSpPr>
            <a:spLocks noChangeArrowheads="1"/>
          </p:cNvSpPr>
          <p:nvPr/>
        </p:nvSpPr>
        <p:spPr bwMode="auto">
          <a:xfrm>
            <a:off x="5091113"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5" name="Rectangle 167"/>
          <p:cNvSpPr>
            <a:spLocks noChangeArrowheads="1"/>
          </p:cNvSpPr>
          <p:nvPr/>
        </p:nvSpPr>
        <p:spPr bwMode="auto">
          <a:xfrm>
            <a:off x="6105525"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6" name="Rectangle 168"/>
          <p:cNvSpPr>
            <a:spLocks noChangeArrowheads="1"/>
          </p:cNvSpPr>
          <p:nvPr/>
        </p:nvSpPr>
        <p:spPr bwMode="auto">
          <a:xfrm>
            <a:off x="4068763" y="6386513"/>
            <a:ext cx="509587"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7" name="Rectangle 169"/>
          <p:cNvSpPr>
            <a:spLocks noChangeArrowheads="1"/>
          </p:cNvSpPr>
          <p:nvPr/>
        </p:nvSpPr>
        <p:spPr bwMode="auto">
          <a:xfrm>
            <a:off x="8113713" y="5440363"/>
            <a:ext cx="506412" cy="473075"/>
          </a:xfrm>
          <a:prstGeom prst="rect">
            <a:avLst/>
          </a:prstGeom>
          <a:solidFill>
            <a:schemeClr val="folHlink">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8" name="Rectangle 170"/>
          <p:cNvSpPr>
            <a:spLocks noChangeArrowheads="1"/>
          </p:cNvSpPr>
          <p:nvPr/>
        </p:nvSpPr>
        <p:spPr bwMode="auto">
          <a:xfrm>
            <a:off x="4575175" y="4965700"/>
            <a:ext cx="506413" cy="469900"/>
          </a:xfrm>
          <a:prstGeom prst="rect">
            <a:avLst/>
          </a:prstGeom>
          <a:solidFill>
            <a:srgbClr val="DDDDDD">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9" name="Rectangle 171"/>
          <p:cNvSpPr>
            <a:spLocks noChangeArrowheads="1"/>
          </p:cNvSpPr>
          <p:nvPr/>
        </p:nvSpPr>
        <p:spPr bwMode="auto">
          <a:xfrm>
            <a:off x="7113588" y="6384925"/>
            <a:ext cx="508000"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0" name="Rectangle 173"/>
          <p:cNvSpPr>
            <a:spLocks noChangeArrowheads="1"/>
          </p:cNvSpPr>
          <p:nvPr/>
        </p:nvSpPr>
        <p:spPr bwMode="auto">
          <a:xfrm>
            <a:off x="3556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1" name="Rectangle 174"/>
          <p:cNvSpPr>
            <a:spLocks noChangeArrowheads="1"/>
          </p:cNvSpPr>
          <p:nvPr/>
        </p:nvSpPr>
        <p:spPr bwMode="auto">
          <a:xfrm>
            <a:off x="3038475" y="5440363"/>
            <a:ext cx="506413"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2" name="Rectangle 176"/>
          <p:cNvSpPr>
            <a:spLocks noChangeArrowheads="1"/>
          </p:cNvSpPr>
          <p:nvPr/>
        </p:nvSpPr>
        <p:spPr bwMode="auto">
          <a:xfrm>
            <a:off x="35560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3" name="Rectangle 177"/>
          <p:cNvSpPr>
            <a:spLocks noChangeArrowheads="1"/>
          </p:cNvSpPr>
          <p:nvPr/>
        </p:nvSpPr>
        <p:spPr bwMode="auto">
          <a:xfrm>
            <a:off x="3046413"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4" name="Rectangle 181"/>
          <p:cNvSpPr>
            <a:spLocks noChangeArrowheads="1"/>
          </p:cNvSpPr>
          <p:nvPr/>
        </p:nvSpPr>
        <p:spPr bwMode="auto">
          <a:xfrm>
            <a:off x="1524000"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5" name="Rectangle 182"/>
          <p:cNvSpPr>
            <a:spLocks noChangeArrowheads="1"/>
          </p:cNvSpPr>
          <p:nvPr/>
        </p:nvSpPr>
        <p:spPr bwMode="auto">
          <a:xfrm>
            <a:off x="2540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6" name="Rectangle 183"/>
          <p:cNvSpPr>
            <a:spLocks noChangeArrowheads="1"/>
          </p:cNvSpPr>
          <p:nvPr/>
        </p:nvSpPr>
        <p:spPr bwMode="auto">
          <a:xfrm>
            <a:off x="20240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7" name="Rectangle 184"/>
          <p:cNvSpPr>
            <a:spLocks noChangeArrowheads="1"/>
          </p:cNvSpPr>
          <p:nvPr/>
        </p:nvSpPr>
        <p:spPr bwMode="auto">
          <a:xfrm>
            <a:off x="511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8" name="Rectangle 185"/>
          <p:cNvSpPr>
            <a:spLocks noChangeArrowheads="1"/>
          </p:cNvSpPr>
          <p:nvPr/>
        </p:nvSpPr>
        <p:spPr bwMode="auto">
          <a:xfrm>
            <a:off x="47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9" name="Rectangle 186"/>
          <p:cNvSpPr>
            <a:spLocks noChangeArrowheads="1"/>
          </p:cNvSpPr>
          <p:nvPr/>
        </p:nvSpPr>
        <p:spPr bwMode="auto">
          <a:xfrm>
            <a:off x="1008063"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0" name="Rectangle 187"/>
          <p:cNvSpPr>
            <a:spLocks noChangeArrowheads="1"/>
          </p:cNvSpPr>
          <p:nvPr/>
        </p:nvSpPr>
        <p:spPr bwMode="auto">
          <a:xfrm>
            <a:off x="1514475"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1" name="Rectangle 188"/>
          <p:cNvSpPr>
            <a:spLocks noChangeArrowheads="1"/>
          </p:cNvSpPr>
          <p:nvPr/>
        </p:nvSpPr>
        <p:spPr bwMode="auto">
          <a:xfrm>
            <a:off x="2532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2" name="Rectangle 189"/>
          <p:cNvSpPr>
            <a:spLocks noChangeArrowheads="1"/>
          </p:cNvSpPr>
          <p:nvPr/>
        </p:nvSpPr>
        <p:spPr bwMode="auto">
          <a:xfrm>
            <a:off x="511175"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3" name="Rectangle 190"/>
          <p:cNvSpPr>
            <a:spLocks noChangeArrowheads="1"/>
          </p:cNvSpPr>
          <p:nvPr/>
        </p:nvSpPr>
        <p:spPr bwMode="auto">
          <a:xfrm>
            <a:off x="127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4" name="Rectangle 191"/>
          <p:cNvSpPr>
            <a:spLocks noChangeArrowheads="1"/>
          </p:cNvSpPr>
          <p:nvPr/>
        </p:nvSpPr>
        <p:spPr bwMode="auto">
          <a:xfrm>
            <a:off x="10160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5" name="Rectangle 192"/>
          <p:cNvSpPr>
            <a:spLocks noChangeArrowheads="1"/>
          </p:cNvSpPr>
          <p:nvPr/>
        </p:nvSpPr>
        <p:spPr bwMode="auto">
          <a:xfrm>
            <a:off x="2024063" y="6384925"/>
            <a:ext cx="506412"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6" name="Rectangle 194"/>
          <p:cNvSpPr>
            <a:spLocks noChangeArrowheads="1"/>
          </p:cNvSpPr>
          <p:nvPr/>
        </p:nvSpPr>
        <p:spPr bwMode="auto">
          <a:xfrm>
            <a:off x="0" y="4908550"/>
            <a:ext cx="9144000" cy="1477963"/>
          </a:xfrm>
          <a:prstGeom prst="rect">
            <a:avLst/>
          </a:prstGeom>
          <a:gradFill rotWithShape="1">
            <a:gsLst>
              <a:gs pos="0">
                <a:schemeClr val="bg1">
                  <a:alpha val="89998"/>
                </a:scheme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7" name="Rectangle 3"/>
          <p:cNvSpPr>
            <a:spLocks noGrp="1" noChangeArrowheads="1"/>
          </p:cNvSpPr>
          <p:nvPr>
            <p:ph type="body" idx="1"/>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grpSp>
        <p:nvGrpSpPr>
          <p:cNvPr id="1068" name="Group 195"/>
          <p:cNvGrpSpPr>
            <a:grpSpLocks/>
          </p:cNvGrpSpPr>
          <p:nvPr/>
        </p:nvGrpSpPr>
        <p:grpSpPr bwMode="auto">
          <a:xfrm>
            <a:off x="0" y="357188"/>
            <a:ext cx="1157288" cy="1123950"/>
            <a:chOff x="0" y="0"/>
            <a:chExt cx="2985" cy="2898"/>
          </a:xfrm>
        </p:grpSpPr>
        <p:pic>
          <p:nvPicPr>
            <p:cNvPr id="1076" name="Picture 196" descr="pan01"/>
            <p:cNvPicPr>
              <a:picLocks noChangeAspect="1" noChangeArrowheads="1"/>
            </p:cNvPicPr>
            <p:nvPr/>
          </p:nvPicPr>
          <p:blipFill>
            <a:blip r:embed="rId13">
              <a:extLst>
                <a:ext uri="{28A0092B-C50C-407E-A947-70E740481C1C}">
                  <a14:useLocalDpi xmlns:a14="http://schemas.microsoft.com/office/drawing/2010/main" val="0"/>
                </a:ext>
              </a:extLst>
            </a:blip>
            <a:srcRect l="46681" r="2339"/>
            <a:stretch>
              <a:fillRect/>
            </a:stretch>
          </p:blipFill>
          <p:spPr bwMode="auto">
            <a:xfrm>
              <a:off x="9" y="0"/>
              <a:ext cx="2976"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7" name="Freeform 197"/>
            <p:cNvGrpSpPr>
              <a:grpSpLocks/>
            </p:cNvGrpSpPr>
            <p:nvPr/>
          </p:nvGrpSpPr>
          <p:grpSpPr bwMode="auto">
            <a:xfrm>
              <a:off x="0" y="101"/>
              <a:ext cx="2846" cy="2593"/>
              <a:chOff x="0" y="0"/>
              <a:chExt cx="1103376" cy="1005840"/>
            </a:xfrm>
          </p:grpSpPr>
          <p:pic>
            <p:nvPicPr>
              <p:cNvPr id="1078" name="Freeform 19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3376"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8"/>
              <p:cNvSpPr txBox="1">
                <a:spLocks noChangeArrowheads="1"/>
              </p:cNvSpPr>
              <p:nvPr/>
            </p:nvSpPr>
            <p:spPr bwMode="auto">
              <a:xfrm>
                <a:off x="0" y="-1071"/>
                <a:ext cx="1101703" cy="1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buFont typeface="Arial" pitchFamily="34" charset="0"/>
                  <a:buNone/>
                  <a:defRPr/>
                </a:pPr>
                <a:endParaRPr kumimoji="0" lang="zh-CN" altLang="en-US" sz="1800" smtClean="0">
                  <a:solidFill>
                    <a:srgbClr val="000000"/>
                  </a:solidFill>
                </a:endParaRPr>
              </a:p>
            </p:txBody>
          </p:sp>
        </p:grpSp>
      </p:grpSp>
      <p:grpSp>
        <p:nvGrpSpPr>
          <p:cNvPr id="1069" name="Group 198"/>
          <p:cNvGrpSpPr>
            <a:grpSpLocks/>
          </p:cNvGrpSpPr>
          <p:nvPr/>
        </p:nvGrpSpPr>
        <p:grpSpPr bwMode="auto">
          <a:xfrm>
            <a:off x="-6350" y="195263"/>
            <a:ext cx="1057275" cy="1143000"/>
            <a:chOff x="0" y="0"/>
            <a:chExt cx="2681" cy="2897"/>
          </a:xfrm>
        </p:grpSpPr>
        <p:pic>
          <p:nvPicPr>
            <p:cNvPr id="1074" name="Picture 199" descr="pan01"/>
            <p:cNvPicPr>
              <a:picLocks noChangeAspect="1" noChangeArrowheads="1"/>
            </p:cNvPicPr>
            <p:nvPr userDrawn="1"/>
          </p:nvPicPr>
          <p:blipFill>
            <a:blip r:embed="rId15">
              <a:extLst>
                <a:ext uri="{28A0092B-C50C-407E-A947-70E740481C1C}">
                  <a14:useLocalDpi xmlns:a14="http://schemas.microsoft.com/office/drawing/2010/main" val="0"/>
                </a:ext>
              </a:extLst>
            </a:blip>
            <a:srcRect l="51730" r="2339"/>
            <a:stretch>
              <a:fillRect/>
            </a:stretch>
          </p:blipFill>
          <p:spPr bwMode="auto">
            <a:xfrm>
              <a:off x="0" y="0"/>
              <a:ext cx="2681" cy="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 name="Freeform 200" descr="wiz_gold04"/>
            <p:cNvSpPr>
              <a:spLocks/>
            </p:cNvSpPr>
            <p:nvPr userDrawn="1"/>
          </p:nvSpPr>
          <p:spPr bwMode="auto">
            <a:xfrm>
              <a:off x="0" y="98"/>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7" h="2600">
                  <a:moveTo>
                    <a:pt x="0" y="0"/>
                  </a:moveTo>
                  <a:lnTo>
                    <a:pt x="2537" y="1"/>
                  </a:lnTo>
                  <a:lnTo>
                    <a:pt x="991" y="2597"/>
                  </a:lnTo>
                  <a:lnTo>
                    <a:pt x="0" y="2600"/>
                  </a:lnTo>
                  <a:lnTo>
                    <a:pt x="0" y="0"/>
                  </a:lnTo>
                  <a:close/>
                </a:path>
              </a:pathLst>
            </a:custGeom>
            <a:blipFill dpi="0" rotWithShape="1">
              <a:blip r:embed="rId1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1070" name="Group 201"/>
          <p:cNvGrpSpPr>
            <a:grpSpLocks/>
          </p:cNvGrpSpPr>
          <p:nvPr/>
        </p:nvGrpSpPr>
        <p:grpSpPr bwMode="auto">
          <a:xfrm>
            <a:off x="0" y="0"/>
            <a:ext cx="933450" cy="1239838"/>
            <a:chOff x="0" y="0"/>
            <a:chExt cx="2407" cy="3199"/>
          </a:xfrm>
        </p:grpSpPr>
        <p:pic>
          <p:nvPicPr>
            <p:cNvPr id="1072" name="Picture 202" descr="pan01"/>
            <p:cNvPicPr>
              <a:picLocks noChangeAspect="1" noChangeArrowheads="1"/>
            </p:cNvPicPr>
            <p:nvPr userDrawn="1"/>
          </p:nvPicPr>
          <p:blipFill>
            <a:blip r:embed="rId17">
              <a:extLst>
                <a:ext uri="{28A0092B-C50C-407E-A947-70E740481C1C}">
                  <a14:useLocalDpi xmlns:a14="http://schemas.microsoft.com/office/drawing/2010/main" val="0"/>
                </a:ext>
              </a:extLst>
            </a:blip>
            <a:srcRect l="60431" r="2339"/>
            <a:stretch>
              <a:fillRect/>
            </a:stretch>
          </p:blipFill>
          <p:spPr bwMode="auto">
            <a:xfrm>
              <a:off x="7" y="0"/>
              <a:ext cx="2400" cy="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Freeform 203" descr="wiz_gold01"/>
            <p:cNvSpPr>
              <a:spLocks/>
            </p:cNvSpPr>
            <p:nvPr userDrawn="1"/>
          </p:nvSpPr>
          <p:spPr bwMode="auto">
            <a:xfrm>
              <a:off x="0" y="10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7" h="2874">
                  <a:moveTo>
                    <a:pt x="7" y="0"/>
                  </a:moveTo>
                  <a:lnTo>
                    <a:pt x="2247" y="0"/>
                  </a:lnTo>
                  <a:lnTo>
                    <a:pt x="540" y="2868"/>
                  </a:lnTo>
                  <a:lnTo>
                    <a:pt x="0" y="2874"/>
                  </a:lnTo>
                  <a:lnTo>
                    <a:pt x="7" y="0"/>
                  </a:lnTo>
                  <a:close/>
                </a:path>
              </a:pathLst>
            </a:custGeom>
            <a:blipFill dpi="0" rotWithShape="1">
              <a:blip r:embed="rId18"/>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1071" name="Rectangle 2"/>
          <p:cNvSpPr>
            <a:spLocks noGrp="1" noChangeArrowheads="1"/>
          </p:cNvSpPr>
          <p:nvPr>
            <p:ph type="title"/>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extLst>
      <p:ext uri="{BB962C8B-B14F-4D97-AF65-F5344CB8AC3E}">
        <p14:creationId xmlns:p14="http://schemas.microsoft.com/office/powerpoint/2010/main" val="142962236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228600"/>
            <a:ext cx="9144000" cy="838200"/>
          </a:xfrm>
          <a:prstGeom prst="rect">
            <a:avLst/>
          </a:prstGeom>
          <a:gradFill rotWithShape="1">
            <a:gsLst>
              <a:gs pos="0">
                <a:srgbClr val="132132"/>
              </a:gs>
              <a:gs pos="100000">
                <a:schemeClr val="tx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27" name="Rectangle 4"/>
          <p:cNvSpPr>
            <a:spLocks noGrp="1" noChangeArrowheads="1"/>
          </p:cNvSpPr>
          <p:nvPr>
            <p:ph type="dt" sz="half" idx="2"/>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8" name="Rectangle 5"/>
          <p:cNvSpPr>
            <a:spLocks noGrp="1" noChangeArrowheads="1"/>
          </p:cNvSpPr>
          <p:nvPr>
            <p:ph type="ftr" sz="quarter" idx="3"/>
          </p:nvPr>
        </p:nvSpPr>
        <p:spPr bwMode="auto">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9" name="Rectangle 6"/>
          <p:cNvSpPr>
            <a:spLocks noGrp="1" noChangeArrowheads="1"/>
          </p:cNvSpPr>
          <p:nvPr>
            <p:ph type="sldNum" sz="quarter" idx="4"/>
          </p:nvPr>
        </p:nvSpPr>
        <p:spPr bwMode="auto">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mn-lt"/>
              </a:defRPr>
            </a:lvl1pPr>
          </a:lstStyle>
          <a:p>
            <a:pPr>
              <a:defRPr/>
            </a:pPr>
            <a:fld id="{AF2A2A6B-2BBC-4D0C-9ECC-463035C08157}" type="slidenum">
              <a:rPr kumimoji="0" lang="en-US">
                <a:solidFill>
                  <a:srgbClr val="000000"/>
                </a:solidFill>
                <a:ea typeface="宋体" pitchFamily="2" charset="-122"/>
              </a:rPr>
              <a:pPr>
                <a:defRPr/>
              </a:pPr>
              <a:t>‹#›</a:t>
            </a:fld>
            <a:endParaRPr kumimoji="0" lang="en-US">
              <a:solidFill>
                <a:srgbClr val="000000"/>
              </a:solidFill>
              <a:ea typeface="宋体" pitchFamily="2" charset="-122"/>
            </a:endParaRPr>
          </a:p>
        </p:txBody>
      </p:sp>
      <p:sp>
        <p:nvSpPr>
          <p:cNvPr id="1030" name="Rectangle 152"/>
          <p:cNvSpPr>
            <a:spLocks noChangeArrowheads="1"/>
          </p:cNvSpPr>
          <p:nvPr/>
        </p:nvSpPr>
        <p:spPr bwMode="auto">
          <a:xfrm>
            <a:off x="6613525"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1" name="Rectangle 153"/>
          <p:cNvSpPr>
            <a:spLocks noChangeArrowheads="1"/>
          </p:cNvSpPr>
          <p:nvPr/>
        </p:nvSpPr>
        <p:spPr bwMode="auto">
          <a:xfrm>
            <a:off x="762952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2" name="Rectangle 154"/>
          <p:cNvSpPr>
            <a:spLocks noChangeArrowheads="1"/>
          </p:cNvSpPr>
          <p:nvPr/>
        </p:nvSpPr>
        <p:spPr bwMode="auto">
          <a:xfrm>
            <a:off x="7113588"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3" name="Rectangle 155"/>
          <p:cNvSpPr>
            <a:spLocks noChangeArrowheads="1"/>
          </p:cNvSpPr>
          <p:nvPr/>
        </p:nvSpPr>
        <p:spPr bwMode="auto">
          <a:xfrm>
            <a:off x="86264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4" name="Rectangle 156"/>
          <p:cNvSpPr>
            <a:spLocks noChangeArrowheads="1"/>
          </p:cNvSpPr>
          <p:nvPr/>
        </p:nvSpPr>
        <p:spPr bwMode="auto">
          <a:xfrm>
            <a:off x="4575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5" name="Rectangle 157"/>
          <p:cNvSpPr>
            <a:spLocks noChangeArrowheads="1"/>
          </p:cNvSpPr>
          <p:nvPr/>
        </p:nvSpPr>
        <p:spPr bwMode="auto">
          <a:xfrm>
            <a:off x="56007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6" name="Rectangle 158"/>
          <p:cNvSpPr>
            <a:spLocks noChangeArrowheads="1"/>
          </p:cNvSpPr>
          <p:nvPr/>
        </p:nvSpPr>
        <p:spPr bwMode="auto">
          <a:xfrm>
            <a:off x="5083175"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7" name="Rectangle 159"/>
          <p:cNvSpPr>
            <a:spLocks noChangeArrowheads="1"/>
          </p:cNvSpPr>
          <p:nvPr/>
        </p:nvSpPr>
        <p:spPr bwMode="auto">
          <a:xfrm>
            <a:off x="6097588" y="5440363"/>
            <a:ext cx="509587"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8" name="Rectangle 160"/>
          <p:cNvSpPr>
            <a:spLocks noChangeArrowheads="1"/>
          </p:cNvSpPr>
          <p:nvPr/>
        </p:nvSpPr>
        <p:spPr bwMode="auto">
          <a:xfrm>
            <a:off x="4068763" y="5440363"/>
            <a:ext cx="509587" cy="473075"/>
          </a:xfrm>
          <a:prstGeom prst="rect">
            <a:avLst/>
          </a:prstGeom>
          <a:solidFill>
            <a:schemeClr val="accent2">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9" name="Rectangle 161"/>
          <p:cNvSpPr>
            <a:spLocks noChangeArrowheads="1"/>
          </p:cNvSpPr>
          <p:nvPr/>
        </p:nvSpPr>
        <p:spPr bwMode="auto">
          <a:xfrm>
            <a:off x="6605588" y="4972050"/>
            <a:ext cx="506412"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0" name="Rectangle 162"/>
          <p:cNvSpPr>
            <a:spLocks noChangeArrowheads="1"/>
          </p:cNvSpPr>
          <p:nvPr/>
        </p:nvSpPr>
        <p:spPr bwMode="auto">
          <a:xfrm>
            <a:off x="7623175" y="4972050"/>
            <a:ext cx="506413" cy="473075"/>
          </a:xfrm>
          <a:prstGeom prst="rect">
            <a:avLst/>
          </a:prstGeom>
          <a:solidFill>
            <a:schemeClr val="accent2">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1" name="Rectangle 163"/>
          <p:cNvSpPr>
            <a:spLocks noChangeArrowheads="1"/>
          </p:cNvSpPr>
          <p:nvPr/>
        </p:nvSpPr>
        <p:spPr bwMode="auto">
          <a:xfrm>
            <a:off x="8628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2" name="Rectangle 164"/>
          <p:cNvSpPr>
            <a:spLocks noChangeArrowheads="1"/>
          </p:cNvSpPr>
          <p:nvPr/>
        </p:nvSpPr>
        <p:spPr bwMode="auto">
          <a:xfrm>
            <a:off x="56007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3" name="Rectangle 165"/>
          <p:cNvSpPr>
            <a:spLocks noChangeArrowheads="1"/>
          </p:cNvSpPr>
          <p:nvPr/>
        </p:nvSpPr>
        <p:spPr bwMode="auto">
          <a:xfrm>
            <a:off x="8128000" y="6386513"/>
            <a:ext cx="506413"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4" name="Rectangle 166"/>
          <p:cNvSpPr>
            <a:spLocks noChangeArrowheads="1"/>
          </p:cNvSpPr>
          <p:nvPr/>
        </p:nvSpPr>
        <p:spPr bwMode="auto">
          <a:xfrm>
            <a:off x="5091113"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5" name="Rectangle 167"/>
          <p:cNvSpPr>
            <a:spLocks noChangeArrowheads="1"/>
          </p:cNvSpPr>
          <p:nvPr/>
        </p:nvSpPr>
        <p:spPr bwMode="auto">
          <a:xfrm>
            <a:off x="6105525"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6" name="Rectangle 168"/>
          <p:cNvSpPr>
            <a:spLocks noChangeArrowheads="1"/>
          </p:cNvSpPr>
          <p:nvPr/>
        </p:nvSpPr>
        <p:spPr bwMode="auto">
          <a:xfrm>
            <a:off x="4068763" y="6386513"/>
            <a:ext cx="509587"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7" name="Rectangle 169"/>
          <p:cNvSpPr>
            <a:spLocks noChangeArrowheads="1"/>
          </p:cNvSpPr>
          <p:nvPr/>
        </p:nvSpPr>
        <p:spPr bwMode="auto">
          <a:xfrm>
            <a:off x="8113713" y="5440363"/>
            <a:ext cx="506412" cy="473075"/>
          </a:xfrm>
          <a:prstGeom prst="rect">
            <a:avLst/>
          </a:prstGeom>
          <a:solidFill>
            <a:schemeClr val="folHlink">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8" name="Rectangle 170"/>
          <p:cNvSpPr>
            <a:spLocks noChangeArrowheads="1"/>
          </p:cNvSpPr>
          <p:nvPr/>
        </p:nvSpPr>
        <p:spPr bwMode="auto">
          <a:xfrm>
            <a:off x="4575175" y="4965700"/>
            <a:ext cx="506413" cy="469900"/>
          </a:xfrm>
          <a:prstGeom prst="rect">
            <a:avLst/>
          </a:prstGeom>
          <a:solidFill>
            <a:srgbClr val="DDDDDD">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9" name="Rectangle 171"/>
          <p:cNvSpPr>
            <a:spLocks noChangeArrowheads="1"/>
          </p:cNvSpPr>
          <p:nvPr/>
        </p:nvSpPr>
        <p:spPr bwMode="auto">
          <a:xfrm>
            <a:off x="7113588" y="6384925"/>
            <a:ext cx="508000"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0" name="Rectangle 173"/>
          <p:cNvSpPr>
            <a:spLocks noChangeArrowheads="1"/>
          </p:cNvSpPr>
          <p:nvPr/>
        </p:nvSpPr>
        <p:spPr bwMode="auto">
          <a:xfrm>
            <a:off x="3556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1" name="Rectangle 174"/>
          <p:cNvSpPr>
            <a:spLocks noChangeArrowheads="1"/>
          </p:cNvSpPr>
          <p:nvPr/>
        </p:nvSpPr>
        <p:spPr bwMode="auto">
          <a:xfrm>
            <a:off x="3038475" y="5440363"/>
            <a:ext cx="506413"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2" name="Rectangle 176"/>
          <p:cNvSpPr>
            <a:spLocks noChangeArrowheads="1"/>
          </p:cNvSpPr>
          <p:nvPr/>
        </p:nvSpPr>
        <p:spPr bwMode="auto">
          <a:xfrm>
            <a:off x="35560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3" name="Rectangle 177"/>
          <p:cNvSpPr>
            <a:spLocks noChangeArrowheads="1"/>
          </p:cNvSpPr>
          <p:nvPr/>
        </p:nvSpPr>
        <p:spPr bwMode="auto">
          <a:xfrm>
            <a:off x="3046413"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4" name="Rectangle 181"/>
          <p:cNvSpPr>
            <a:spLocks noChangeArrowheads="1"/>
          </p:cNvSpPr>
          <p:nvPr/>
        </p:nvSpPr>
        <p:spPr bwMode="auto">
          <a:xfrm>
            <a:off x="1524000"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5" name="Rectangle 182"/>
          <p:cNvSpPr>
            <a:spLocks noChangeArrowheads="1"/>
          </p:cNvSpPr>
          <p:nvPr/>
        </p:nvSpPr>
        <p:spPr bwMode="auto">
          <a:xfrm>
            <a:off x="2540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6" name="Rectangle 183"/>
          <p:cNvSpPr>
            <a:spLocks noChangeArrowheads="1"/>
          </p:cNvSpPr>
          <p:nvPr/>
        </p:nvSpPr>
        <p:spPr bwMode="auto">
          <a:xfrm>
            <a:off x="20240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7" name="Rectangle 184"/>
          <p:cNvSpPr>
            <a:spLocks noChangeArrowheads="1"/>
          </p:cNvSpPr>
          <p:nvPr/>
        </p:nvSpPr>
        <p:spPr bwMode="auto">
          <a:xfrm>
            <a:off x="511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8" name="Rectangle 185"/>
          <p:cNvSpPr>
            <a:spLocks noChangeArrowheads="1"/>
          </p:cNvSpPr>
          <p:nvPr/>
        </p:nvSpPr>
        <p:spPr bwMode="auto">
          <a:xfrm>
            <a:off x="47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9" name="Rectangle 186"/>
          <p:cNvSpPr>
            <a:spLocks noChangeArrowheads="1"/>
          </p:cNvSpPr>
          <p:nvPr/>
        </p:nvSpPr>
        <p:spPr bwMode="auto">
          <a:xfrm>
            <a:off x="1008063"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0" name="Rectangle 187"/>
          <p:cNvSpPr>
            <a:spLocks noChangeArrowheads="1"/>
          </p:cNvSpPr>
          <p:nvPr/>
        </p:nvSpPr>
        <p:spPr bwMode="auto">
          <a:xfrm>
            <a:off x="1514475"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1" name="Rectangle 188"/>
          <p:cNvSpPr>
            <a:spLocks noChangeArrowheads="1"/>
          </p:cNvSpPr>
          <p:nvPr/>
        </p:nvSpPr>
        <p:spPr bwMode="auto">
          <a:xfrm>
            <a:off x="2532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2" name="Rectangle 189"/>
          <p:cNvSpPr>
            <a:spLocks noChangeArrowheads="1"/>
          </p:cNvSpPr>
          <p:nvPr/>
        </p:nvSpPr>
        <p:spPr bwMode="auto">
          <a:xfrm>
            <a:off x="511175"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3" name="Rectangle 190"/>
          <p:cNvSpPr>
            <a:spLocks noChangeArrowheads="1"/>
          </p:cNvSpPr>
          <p:nvPr/>
        </p:nvSpPr>
        <p:spPr bwMode="auto">
          <a:xfrm>
            <a:off x="127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4" name="Rectangle 191"/>
          <p:cNvSpPr>
            <a:spLocks noChangeArrowheads="1"/>
          </p:cNvSpPr>
          <p:nvPr/>
        </p:nvSpPr>
        <p:spPr bwMode="auto">
          <a:xfrm>
            <a:off x="10160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5" name="Rectangle 192"/>
          <p:cNvSpPr>
            <a:spLocks noChangeArrowheads="1"/>
          </p:cNvSpPr>
          <p:nvPr/>
        </p:nvSpPr>
        <p:spPr bwMode="auto">
          <a:xfrm>
            <a:off x="2024063" y="6384925"/>
            <a:ext cx="506412"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6" name="Rectangle 194"/>
          <p:cNvSpPr>
            <a:spLocks noChangeArrowheads="1"/>
          </p:cNvSpPr>
          <p:nvPr/>
        </p:nvSpPr>
        <p:spPr bwMode="auto">
          <a:xfrm>
            <a:off x="0" y="4908550"/>
            <a:ext cx="9144000" cy="1477963"/>
          </a:xfrm>
          <a:prstGeom prst="rect">
            <a:avLst/>
          </a:prstGeom>
          <a:gradFill rotWithShape="1">
            <a:gsLst>
              <a:gs pos="0">
                <a:schemeClr val="bg1">
                  <a:alpha val="89998"/>
                </a:scheme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7" name="Rectangle 3"/>
          <p:cNvSpPr>
            <a:spLocks noGrp="1" noChangeArrowheads="1"/>
          </p:cNvSpPr>
          <p:nvPr>
            <p:ph type="body" idx="1"/>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grpSp>
        <p:nvGrpSpPr>
          <p:cNvPr id="1068" name="Group 195"/>
          <p:cNvGrpSpPr>
            <a:grpSpLocks/>
          </p:cNvGrpSpPr>
          <p:nvPr/>
        </p:nvGrpSpPr>
        <p:grpSpPr bwMode="auto">
          <a:xfrm>
            <a:off x="0" y="357188"/>
            <a:ext cx="1157288" cy="1123950"/>
            <a:chOff x="0" y="0"/>
            <a:chExt cx="2985" cy="2898"/>
          </a:xfrm>
        </p:grpSpPr>
        <p:pic>
          <p:nvPicPr>
            <p:cNvPr id="1076" name="Picture 196" descr="pan01"/>
            <p:cNvPicPr>
              <a:picLocks noChangeAspect="1" noChangeArrowheads="1"/>
            </p:cNvPicPr>
            <p:nvPr/>
          </p:nvPicPr>
          <p:blipFill>
            <a:blip r:embed="rId13">
              <a:extLst>
                <a:ext uri="{28A0092B-C50C-407E-A947-70E740481C1C}">
                  <a14:useLocalDpi xmlns:a14="http://schemas.microsoft.com/office/drawing/2010/main" val="0"/>
                </a:ext>
              </a:extLst>
            </a:blip>
            <a:srcRect l="46681" r="2339"/>
            <a:stretch>
              <a:fillRect/>
            </a:stretch>
          </p:blipFill>
          <p:spPr bwMode="auto">
            <a:xfrm>
              <a:off x="9" y="0"/>
              <a:ext cx="2976"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7" name="Freeform 197"/>
            <p:cNvGrpSpPr>
              <a:grpSpLocks/>
            </p:cNvGrpSpPr>
            <p:nvPr/>
          </p:nvGrpSpPr>
          <p:grpSpPr bwMode="auto">
            <a:xfrm>
              <a:off x="0" y="101"/>
              <a:ext cx="2846" cy="2593"/>
              <a:chOff x="0" y="0"/>
              <a:chExt cx="1103376" cy="1005840"/>
            </a:xfrm>
          </p:grpSpPr>
          <p:pic>
            <p:nvPicPr>
              <p:cNvPr id="1078" name="Freeform 19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3376"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8"/>
              <p:cNvSpPr txBox="1">
                <a:spLocks noChangeArrowheads="1"/>
              </p:cNvSpPr>
              <p:nvPr/>
            </p:nvSpPr>
            <p:spPr bwMode="auto">
              <a:xfrm>
                <a:off x="0" y="-1071"/>
                <a:ext cx="1101703" cy="1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buFont typeface="Arial" pitchFamily="34" charset="0"/>
                  <a:buNone/>
                  <a:defRPr/>
                </a:pPr>
                <a:endParaRPr kumimoji="0" lang="zh-CN" altLang="en-US" sz="1800" smtClean="0">
                  <a:solidFill>
                    <a:srgbClr val="000000"/>
                  </a:solidFill>
                </a:endParaRPr>
              </a:p>
            </p:txBody>
          </p:sp>
        </p:grpSp>
      </p:grpSp>
      <p:grpSp>
        <p:nvGrpSpPr>
          <p:cNvPr id="1069" name="Group 198"/>
          <p:cNvGrpSpPr>
            <a:grpSpLocks/>
          </p:cNvGrpSpPr>
          <p:nvPr/>
        </p:nvGrpSpPr>
        <p:grpSpPr bwMode="auto">
          <a:xfrm>
            <a:off x="-6350" y="195263"/>
            <a:ext cx="1057275" cy="1143000"/>
            <a:chOff x="0" y="0"/>
            <a:chExt cx="2681" cy="2897"/>
          </a:xfrm>
        </p:grpSpPr>
        <p:pic>
          <p:nvPicPr>
            <p:cNvPr id="1074" name="Picture 199" descr="pan01"/>
            <p:cNvPicPr>
              <a:picLocks noChangeAspect="1" noChangeArrowheads="1"/>
            </p:cNvPicPr>
            <p:nvPr userDrawn="1"/>
          </p:nvPicPr>
          <p:blipFill>
            <a:blip r:embed="rId15">
              <a:extLst>
                <a:ext uri="{28A0092B-C50C-407E-A947-70E740481C1C}">
                  <a14:useLocalDpi xmlns:a14="http://schemas.microsoft.com/office/drawing/2010/main" val="0"/>
                </a:ext>
              </a:extLst>
            </a:blip>
            <a:srcRect l="51730" r="2339"/>
            <a:stretch>
              <a:fillRect/>
            </a:stretch>
          </p:blipFill>
          <p:spPr bwMode="auto">
            <a:xfrm>
              <a:off x="0" y="0"/>
              <a:ext cx="2681" cy="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 name="Freeform 200" descr="wiz_gold04"/>
            <p:cNvSpPr>
              <a:spLocks/>
            </p:cNvSpPr>
            <p:nvPr userDrawn="1"/>
          </p:nvSpPr>
          <p:spPr bwMode="auto">
            <a:xfrm>
              <a:off x="0" y="98"/>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7" h="2600">
                  <a:moveTo>
                    <a:pt x="0" y="0"/>
                  </a:moveTo>
                  <a:lnTo>
                    <a:pt x="2537" y="1"/>
                  </a:lnTo>
                  <a:lnTo>
                    <a:pt x="991" y="2597"/>
                  </a:lnTo>
                  <a:lnTo>
                    <a:pt x="0" y="2600"/>
                  </a:lnTo>
                  <a:lnTo>
                    <a:pt x="0" y="0"/>
                  </a:lnTo>
                  <a:close/>
                </a:path>
              </a:pathLst>
            </a:custGeom>
            <a:blipFill dpi="0" rotWithShape="1">
              <a:blip r:embed="rId1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1070" name="Group 201"/>
          <p:cNvGrpSpPr>
            <a:grpSpLocks/>
          </p:cNvGrpSpPr>
          <p:nvPr/>
        </p:nvGrpSpPr>
        <p:grpSpPr bwMode="auto">
          <a:xfrm>
            <a:off x="0" y="0"/>
            <a:ext cx="933450" cy="1239838"/>
            <a:chOff x="0" y="0"/>
            <a:chExt cx="2407" cy="3199"/>
          </a:xfrm>
        </p:grpSpPr>
        <p:pic>
          <p:nvPicPr>
            <p:cNvPr id="1072" name="Picture 202" descr="pan01"/>
            <p:cNvPicPr>
              <a:picLocks noChangeAspect="1" noChangeArrowheads="1"/>
            </p:cNvPicPr>
            <p:nvPr userDrawn="1"/>
          </p:nvPicPr>
          <p:blipFill>
            <a:blip r:embed="rId17">
              <a:extLst>
                <a:ext uri="{28A0092B-C50C-407E-A947-70E740481C1C}">
                  <a14:useLocalDpi xmlns:a14="http://schemas.microsoft.com/office/drawing/2010/main" val="0"/>
                </a:ext>
              </a:extLst>
            </a:blip>
            <a:srcRect l="60431" r="2339"/>
            <a:stretch>
              <a:fillRect/>
            </a:stretch>
          </p:blipFill>
          <p:spPr bwMode="auto">
            <a:xfrm>
              <a:off x="7" y="0"/>
              <a:ext cx="2400" cy="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Freeform 203" descr="wiz_gold01"/>
            <p:cNvSpPr>
              <a:spLocks/>
            </p:cNvSpPr>
            <p:nvPr userDrawn="1"/>
          </p:nvSpPr>
          <p:spPr bwMode="auto">
            <a:xfrm>
              <a:off x="0" y="10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7" h="2874">
                  <a:moveTo>
                    <a:pt x="7" y="0"/>
                  </a:moveTo>
                  <a:lnTo>
                    <a:pt x="2247" y="0"/>
                  </a:lnTo>
                  <a:lnTo>
                    <a:pt x="540" y="2868"/>
                  </a:lnTo>
                  <a:lnTo>
                    <a:pt x="0" y="2874"/>
                  </a:lnTo>
                  <a:lnTo>
                    <a:pt x="7" y="0"/>
                  </a:lnTo>
                  <a:close/>
                </a:path>
              </a:pathLst>
            </a:custGeom>
            <a:blipFill dpi="0" rotWithShape="1">
              <a:blip r:embed="rId18"/>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1071" name="Rectangle 2"/>
          <p:cNvSpPr>
            <a:spLocks noGrp="1" noChangeArrowheads="1"/>
          </p:cNvSpPr>
          <p:nvPr>
            <p:ph type="title"/>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extLst>
      <p:ext uri="{BB962C8B-B14F-4D97-AF65-F5344CB8AC3E}">
        <p14:creationId xmlns:p14="http://schemas.microsoft.com/office/powerpoint/2010/main" val="410715744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228600"/>
            <a:ext cx="9144000" cy="838200"/>
          </a:xfrm>
          <a:prstGeom prst="rect">
            <a:avLst/>
          </a:prstGeom>
          <a:gradFill rotWithShape="1">
            <a:gsLst>
              <a:gs pos="0">
                <a:srgbClr val="132132"/>
              </a:gs>
              <a:gs pos="100000">
                <a:schemeClr val="tx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27" name="Rectangle 4"/>
          <p:cNvSpPr>
            <a:spLocks noGrp="1" noChangeArrowheads="1"/>
          </p:cNvSpPr>
          <p:nvPr>
            <p:ph type="dt" sz="half" idx="2"/>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8" name="Rectangle 5"/>
          <p:cNvSpPr>
            <a:spLocks noGrp="1" noChangeArrowheads="1"/>
          </p:cNvSpPr>
          <p:nvPr>
            <p:ph type="ftr" sz="quarter" idx="3"/>
          </p:nvPr>
        </p:nvSpPr>
        <p:spPr bwMode="auto">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9" name="Rectangle 6"/>
          <p:cNvSpPr>
            <a:spLocks noGrp="1" noChangeArrowheads="1"/>
          </p:cNvSpPr>
          <p:nvPr>
            <p:ph type="sldNum" sz="quarter" idx="4"/>
          </p:nvPr>
        </p:nvSpPr>
        <p:spPr bwMode="auto">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mn-lt"/>
              </a:defRPr>
            </a:lvl1pPr>
          </a:lstStyle>
          <a:p>
            <a:pPr>
              <a:defRPr/>
            </a:pPr>
            <a:fld id="{AF2A2A6B-2BBC-4D0C-9ECC-463035C08157}" type="slidenum">
              <a:rPr kumimoji="0" lang="en-US">
                <a:solidFill>
                  <a:srgbClr val="000000"/>
                </a:solidFill>
                <a:ea typeface="宋体" pitchFamily="2" charset="-122"/>
              </a:rPr>
              <a:pPr>
                <a:defRPr/>
              </a:pPr>
              <a:t>‹#›</a:t>
            </a:fld>
            <a:endParaRPr kumimoji="0" lang="en-US">
              <a:solidFill>
                <a:srgbClr val="000000"/>
              </a:solidFill>
              <a:ea typeface="宋体" pitchFamily="2" charset="-122"/>
            </a:endParaRPr>
          </a:p>
        </p:txBody>
      </p:sp>
      <p:sp>
        <p:nvSpPr>
          <p:cNvPr id="1030" name="Rectangle 152"/>
          <p:cNvSpPr>
            <a:spLocks noChangeArrowheads="1"/>
          </p:cNvSpPr>
          <p:nvPr/>
        </p:nvSpPr>
        <p:spPr bwMode="auto">
          <a:xfrm>
            <a:off x="6613525"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1" name="Rectangle 153"/>
          <p:cNvSpPr>
            <a:spLocks noChangeArrowheads="1"/>
          </p:cNvSpPr>
          <p:nvPr/>
        </p:nvSpPr>
        <p:spPr bwMode="auto">
          <a:xfrm>
            <a:off x="762952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2" name="Rectangle 154"/>
          <p:cNvSpPr>
            <a:spLocks noChangeArrowheads="1"/>
          </p:cNvSpPr>
          <p:nvPr/>
        </p:nvSpPr>
        <p:spPr bwMode="auto">
          <a:xfrm>
            <a:off x="7113588"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3" name="Rectangle 155"/>
          <p:cNvSpPr>
            <a:spLocks noChangeArrowheads="1"/>
          </p:cNvSpPr>
          <p:nvPr/>
        </p:nvSpPr>
        <p:spPr bwMode="auto">
          <a:xfrm>
            <a:off x="86264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4" name="Rectangle 156"/>
          <p:cNvSpPr>
            <a:spLocks noChangeArrowheads="1"/>
          </p:cNvSpPr>
          <p:nvPr/>
        </p:nvSpPr>
        <p:spPr bwMode="auto">
          <a:xfrm>
            <a:off x="4575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5" name="Rectangle 157"/>
          <p:cNvSpPr>
            <a:spLocks noChangeArrowheads="1"/>
          </p:cNvSpPr>
          <p:nvPr/>
        </p:nvSpPr>
        <p:spPr bwMode="auto">
          <a:xfrm>
            <a:off x="56007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6" name="Rectangle 158"/>
          <p:cNvSpPr>
            <a:spLocks noChangeArrowheads="1"/>
          </p:cNvSpPr>
          <p:nvPr/>
        </p:nvSpPr>
        <p:spPr bwMode="auto">
          <a:xfrm>
            <a:off x="5083175"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7" name="Rectangle 159"/>
          <p:cNvSpPr>
            <a:spLocks noChangeArrowheads="1"/>
          </p:cNvSpPr>
          <p:nvPr/>
        </p:nvSpPr>
        <p:spPr bwMode="auto">
          <a:xfrm>
            <a:off x="6097588" y="5440363"/>
            <a:ext cx="509587"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8" name="Rectangle 160"/>
          <p:cNvSpPr>
            <a:spLocks noChangeArrowheads="1"/>
          </p:cNvSpPr>
          <p:nvPr/>
        </p:nvSpPr>
        <p:spPr bwMode="auto">
          <a:xfrm>
            <a:off x="4068763" y="5440363"/>
            <a:ext cx="509587" cy="473075"/>
          </a:xfrm>
          <a:prstGeom prst="rect">
            <a:avLst/>
          </a:prstGeom>
          <a:solidFill>
            <a:schemeClr val="accent2">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9" name="Rectangle 161"/>
          <p:cNvSpPr>
            <a:spLocks noChangeArrowheads="1"/>
          </p:cNvSpPr>
          <p:nvPr/>
        </p:nvSpPr>
        <p:spPr bwMode="auto">
          <a:xfrm>
            <a:off x="6605588" y="4972050"/>
            <a:ext cx="506412"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0" name="Rectangle 162"/>
          <p:cNvSpPr>
            <a:spLocks noChangeArrowheads="1"/>
          </p:cNvSpPr>
          <p:nvPr/>
        </p:nvSpPr>
        <p:spPr bwMode="auto">
          <a:xfrm>
            <a:off x="7623175" y="4972050"/>
            <a:ext cx="506413" cy="473075"/>
          </a:xfrm>
          <a:prstGeom prst="rect">
            <a:avLst/>
          </a:prstGeom>
          <a:solidFill>
            <a:schemeClr val="accent2">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1" name="Rectangle 163"/>
          <p:cNvSpPr>
            <a:spLocks noChangeArrowheads="1"/>
          </p:cNvSpPr>
          <p:nvPr/>
        </p:nvSpPr>
        <p:spPr bwMode="auto">
          <a:xfrm>
            <a:off x="8628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2" name="Rectangle 164"/>
          <p:cNvSpPr>
            <a:spLocks noChangeArrowheads="1"/>
          </p:cNvSpPr>
          <p:nvPr/>
        </p:nvSpPr>
        <p:spPr bwMode="auto">
          <a:xfrm>
            <a:off x="56007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3" name="Rectangle 165"/>
          <p:cNvSpPr>
            <a:spLocks noChangeArrowheads="1"/>
          </p:cNvSpPr>
          <p:nvPr/>
        </p:nvSpPr>
        <p:spPr bwMode="auto">
          <a:xfrm>
            <a:off x="8128000" y="6386513"/>
            <a:ext cx="506413"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4" name="Rectangle 166"/>
          <p:cNvSpPr>
            <a:spLocks noChangeArrowheads="1"/>
          </p:cNvSpPr>
          <p:nvPr/>
        </p:nvSpPr>
        <p:spPr bwMode="auto">
          <a:xfrm>
            <a:off x="5091113"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5" name="Rectangle 167"/>
          <p:cNvSpPr>
            <a:spLocks noChangeArrowheads="1"/>
          </p:cNvSpPr>
          <p:nvPr/>
        </p:nvSpPr>
        <p:spPr bwMode="auto">
          <a:xfrm>
            <a:off x="6105525"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6" name="Rectangle 168"/>
          <p:cNvSpPr>
            <a:spLocks noChangeArrowheads="1"/>
          </p:cNvSpPr>
          <p:nvPr/>
        </p:nvSpPr>
        <p:spPr bwMode="auto">
          <a:xfrm>
            <a:off x="4068763" y="6386513"/>
            <a:ext cx="509587"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7" name="Rectangle 169"/>
          <p:cNvSpPr>
            <a:spLocks noChangeArrowheads="1"/>
          </p:cNvSpPr>
          <p:nvPr/>
        </p:nvSpPr>
        <p:spPr bwMode="auto">
          <a:xfrm>
            <a:off x="8113713" y="5440363"/>
            <a:ext cx="506412" cy="473075"/>
          </a:xfrm>
          <a:prstGeom prst="rect">
            <a:avLst/>
          </a:prstGeom>
          <a:solidFill>
            <a:schemeClr val="folHlink">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8" name="Rectangle 170"/>
          <p:cNvSpPr>
            <a:spLocks noChangeArrowheads="1"/>
          </p:cNvSpPr>
          <p:nvPr/>
        </p:nvSpPr>
        <p:spPr bwMode="auto">
          <a:xfrm>
            <a:off x="4575175" y="4965700"/>
            <a:ext cx="506413" cy="469900"/>
          </a:xfrm>
          <a:prstGeom prst="rect">
            <a:avLst/>
          </a:prstGeom>
          <a:solidFill>
            <a:srgbClr val="DDDDDD">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9" name="Rectangle 171"/>
          <p:cNvSpPr>
            <a:spLocks noChangeArrowheads="1"/>
          </p:cNvSpPr>
          <p:nvPr/>
        </p:nvSpPr>
        <p:spPr bwMode="auto">
          <a:xfrm>
            <a:off x="7113588" y="6384925"/>
            <a:ext cx="508000"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0" name="Rectangle 173"/>
          <p:cNvSpPr>
            <a:spLocks noChangeArrowheads="1"/>
          </p:cNvSpPr>
          <p:nvPr/>
        </p:nvSpPr>
        <p:spPr bwMode="auto">
          <a:xfrm>
            <a:off x="3556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1" name="Rectangle 174"/>
          <p:cNvSpPr>
            <a:spLocks noChangeArrowheads="1"/>
          </p:cNvSpPr>
          <p:nvPr/>
        </p:nvSpPr>
        <p:spPr bwMode="auto">
          <a:xfrm>
            <a:off x="3038475" y="5440363"/>
            <a:ext cx="506413"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2" name="Rectangle 176"/>
          <p:cNvSpPr>
            <a:spLocks noChangeArrowheads="1"/>
          </p:cNvSpPr>
          <p:nvPr/>
        </p:nvSpPr>
        <p:spPr bwMode="auto">
          <a:xfrm>
            <a:off x="35560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3" name="Rectangle 177"/>
          <p:cNvSpPr>
            <a:spLocks noChangeArrowheads="1"/>
          </p:cNvSpPr>
          <p:nvPr/>
        </p:nvSpPr>
        <p:spPr bwMode="auto">
          <a:xfrm>
            <a:off x="3046413"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4" name="Rectangle 181"/>
          <p:cNvSpPr>
            <a:spLocks noChangeArrowheads="1"/>
          </p:cNvSpPr>
          <p:nvPr/>
        </p:nvSpPr>
        <p:spPr bwMode="auto">
          <a:xfrm>
            <a:off x="1524000"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5" name="Rectangle 182"/>
          <p:cNvSpPr>
            <a:spLocks noChangeArrowheads="1"/>
          </p:cNvSpPr>
          <p:nvPr/>
        </p:nvSpPr>
        <p:spPr bwMode="auto">
          <a:xfrm>
            <a:off x="2540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6" name="Rectangle 183"/>
          <p:cNvSpPr>
            <a:spLocks noChangeArrowheads="1"/>
          </p:cNvSpPr>
          <p:nvPr/>
        </p:nvSpPr>
        <p:spPr bwMode="auto">
          <a:xfrm>
            <a:off x="20240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7" name="Rectangle 184"/>
          <p:cNvSpPr>
            <a:spLocks noChangeArrowheads="1"/>
          </p:cNvSpPr>
          <p:nvPr/>
        </p:nvSpPr>
        <p:spPr bwMode="auto">
          <a:xfrm>
            <a:off x="511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8" name="Rectangle 185"/>
          <p:cNvSpPr>
            <a:spLocks noChangeArrowheads="1"/>
          </p:cNvSpPr>
          <p:nvPr/>
        </p:nvSpPr>
        <p:spPr bwMode="auto">
          <a:xfrm>
            <a:off x="47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9" name="Rectangle 186"/>
          <p:cNvSpPr>
            <a:spLocks noChangeArrowheads="1"/>
          </p:cNvSpPr>
          <p:nvPr/>
        </p:nvSpPr>
        <p:spPr bwMode="auto">
          <a:xfrm>
            <a:off x="1008063"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0" name="Rectangle 187"/>
          <p:cNvSpPr>
            <a:spLocks noChangeArrowheads="1"/>
          </p:cNvSpPr>
          <p:nvPr/>
        </p:nvSpPr>
        <p:spPr bwMode="auto">
          <a:xfrm>
            <a:off x="1514475"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1" name="Rectangle 188"/>
          <p:cNvSpPr>
            <a:spLocks noChangeArrowheads="1"/>
          </p:cNvSpPr>
          <p:nvPr/>
        </p:nvSpPr>
        <p:spPr bwMode="auto">
          <a:xfrm>
            <a:off x="2532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2" name="Rectangle 189"/>
          <p:cNvSpPr>
            <a:spLocks noChangeArrowheads="1"/>
          </p:cNvSpPr>
          <p:nvPr/>
        </p:nvSpPr>
        <p:spPr bwMode="auto">
          <a:xfrm>
            <a:off x="511175"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3" name="Rectangle 190"/>
          <p:cNvSpPr>
            <a:spLocks noChangeArrowheads="1"/>
          </p:cNvSpPr>
          <p:nvPr/>
        </p:nvSpPr>
        <p:spPr bwMode="auto">
          <a:xfrm>
            <a:off x="127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4" name="Rectangle 191"/>
          <p:cNvSpPr>
            <a:spLocks noChangeArrowheads="1"/>
          </p:cNvSpPr>
          <p:nvPr/>
        </p:nvSpPr>
        <p:spPr bwMode="auto">
          <a:xfrm>
            <a:off x="10160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5" name="Rectangle 192"/>
          <p:cNvSpPr>
            <a:spLocks noChangeArrowheads="1"/>
          </p:cNvSpPr>
          <p:nvPr/>
        </p:nvSpPr>
        <p:spPr bwMode="auto">
          <a:xfrm>
            <a:off x="2024063" y="6384925"/>
            <a:ext cx="506412"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6" name="Rectangle 194"/>
          <p:cNvSpPr>
            <a:spLocks noChangeArrowheads="1"/>
          </p:cNvSpPr>
          <p:nvPr/>
        </p:nvSpPr>
        <p:spPr bwMode="auto">
          <a:xfrm>
            <a:off x="0" y="4908550"/>
            <a:ext cx="9144000" cy="1477963"/>
          </a:xfrm>
          <a:prstGeom prst="rect">
            <a:avLst/>
          </a:prstGeom>
          <a:gradFill rotWithShape="1">
            <a:gsLst>
              <a:gs pos="0">
                <a:schemeClr val="bg1">
                  <a:alpha val="89998"/>
                </a:scheme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7" name="Rectangle 3"/>
          <p:cNvSpPr>
            <a:spLocks noGrp="1" noChangeArrowheads="1"/>
          </p:cNvSpPr>
          <p:nvPr>
            <p:ph type="body" idx="1"/>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grpSp>
        <p:nvGrpSpPr>
          <p:cNvPr id="1068" name="Group 195"/>
          <p:cNvGrpSpPr>
            <a:grpSpLocks/>
          </p:cNvGrpSpPr>
          <p:nvPr/>
        </p:nvGrpSpPr>
        <p:grpSpPr bwMode="auto">
          <a:xfrm>
            <a:off x="0" y="357188"/>
            <a:ext cx="1157288" cy="1123950"/>
            <a:chOff x="0" y="0"/>
            <a:chExt cx="2985" cy="2898"/>
          </a:xfrm>
        </p:grpSpPr>
        <p:pic>
          <p:nvPicPr>
            <p:cNvPr id="1076" name="Picture 196" descr="pan01"/>
            <p:cNvPicPr>
              <a:picLocks noChangeAspect="1" noChangeArrowheads="1"/>
            </p:cNvPicPr>
            <p:nvPr/>
          </p:nvPicPr>
          <p:blipFill>
            <a:blip r:embed="rId13">
              <a:extLst>
                <a:ext uri="{28A0092B-C50C-407E-A947-70E740481C1C}">
                  <a14:useLocalDpi xmlns:a14="http://schemas.microsoft.com/office/drawing/2010/main" val="0"/>
                </a:ext>
              </a:extLst>
            </a:blip>
            <a:srcRect l="46681" r="2339"/>
            <a:stretch>
              <a:fillRect/>
            </a:stretch>
          </p:blipFill>
          <p:spPr bwMode="auto">
            <a:xfrm>
              <a:off x="9" y="0"/>
              <a:ext cx="2976"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7" name="Freeform 197"/>
            <p:cNvGrpSpPr>
              <a:grpSpLocks/>
            </p:cNvGrpSpPr>
            <p:nvPr/>
          </p:nvGrpSpPr>
          <p:grpSpPr bwMode="auto">
            <a:xfrm>
              <a:off x="0" y="101"/>
              <a:ext cx="2846" cy="2593"/>
              <a:chOff x="0" y="0"/>
              <a:chExt cx="1103376" cy="1005840"/>
            </a:xfrm>
          </p:grpSpPr>
          <p:pic>
            <p:nvPicPr>
              <p:cNvPr id="1078" name="Freeform 19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3376"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8"/>
              <p:cNvSpPr txBox="1">
                <a:spLocks noChangeArrowheads="1"/>
              </p:cNvSpPr>
              <p:nvPr/>
            </p:nvSpPr>
            <p:spPr bwMode="auto">
              <a:xfrm>
                <a:off x="0" y="-1071"/>
                <a:ext cx="1101703" cy="1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buFont typeface="Arial" pitchFamily="34" charset="0"/>
                  <a:buNone/>
                  <a:defRPr/>
                </a:pPr>
                <a:endParaRPr kumimoji="0" lang="zh-CN" altLang="en-US" sz="1800" smtClean="0">
                  <a:solidFill>
                    <a:srgbClr val="000000"/>
                  </a:solidFill>
                </a:endParaRPr>
              </a:p>
            </p:txBody>
          </p:sp>
        </p:grpSp>
      </p:grpSp>
      <p:grpSp>
        <p:nvGrpSpPr>
          <p:cNvPr id="1069" name="Group 198"/>
          <p:cNvGrpSpPr>
            <a:grpSpLocks/>
          </p:cNvGrpSpPr>
          <p:nvPr/>
        </p:nvGrpSpPr>
        <p:grpSpPr bwMode="auto">
          <a:xfrm>
            <a:off x="-6350" y="195263"/>
            <a:ext cx="1057275" cy="1143000"/>
            <a:chOff x="0" y="0"/>
            <a:chExt cx="2681" cy="2897"/>
          </a:xfrm>
        </p:grpSpPr>
        <p:pic>
          <p:nvPicPr>
            <p:cNvPr id="1074" name="Picture 199" descr="pan01"/>
            <p:cNvPicPr>
              <a:picLocks noChangeAspect="1" noChangeArrowheads="1"/>
            </p:cNvPicPr>
            <p:nvPr userDrawn="1"/>
          </p:nvPicPr>
          <p:blipFill>
            <a:blip r:embed="rId15">
              <a:extLst>
                <a:ext uri="{28A0092B-C50C-407E-A947-70E740481C1C}">
                  <a14:useLocalDpi xmlns:a14="http://schemas.microsoft.com/office/drawing/2010/main" val="0"/>
                </a:ext>
              </a:extLst>
            </a:blip>
            <a:srcRect l="51730" r="2339"/>
            <a:stretch>
              <a:fillRect/>
            </a:stretch>
          </p:blipFill>
          <p:spPr bwMode="auto">
            <a:xfrm>
              <a:off x="0" y="0"/>
              <a:ext cx="2681" cy="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 name="Freeform 200" descr="wiz_gold04"/>
            <p:cNvSpPr>
              <a:spLocks/>
            </p:cNvSpPr>
            <p:nvPr userDrawn="1"/>
          </p:nvSpPr>
          <p:spPr bwMode="auto">
            <a:xfrm>
              <a:off x="0" y="98"/>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7" h="2600">
                  <a:moveTo>
                    <a:pt x="0" y="0"/>
                  </a:moveTo>
                  <a:lnTo>
                    <a:pt x="2537" y="1"/>
                  </a:lnTo>
                  <a:lnTo>
                    <a:pt x="991" y="2597"/>
                  </a:lnTo>
                  <a:lnTo>
                    <a:pt x="0" y="2600"/>
                  </a:lnTo>
                  <a:lnTo>
                    <a:pt x="0" y="0"/>
                  </a:lnTo>
                  <a:close/>
                </a:path>
              </a:pathLst>
            </a:custGeom>
            <a:blipFill dpi="0" rotWithShape="1">
              <a:blip r:embed="rId1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1070" name="Group 201"/>
          <p:cNvGrpSpPr>
            <a:grpSpLocks/>
          </p:cNvGrpSpPr>
          <p:nvPr/>
        </p:nvGrpSpPr>
        <p:grpSpPr bwMode="auto">
          <a:xfrm>
            <a:off x="0" y="0"/>
            <a:ext cx="933450" cy="1239838"/>
            <a:chOff x="0" y="0"/>
            <a:chExt cx="2407" cy="3199"/>
          </a:xfrm>
        </p:grpSpPr>
        <p:pic>
          <p:nvPicPr>
            <p:cNvPr id="1072" name="Picture 202" descr="pan01"/>
            <p:cNvPicPr>
              <a:picLocks noChangeAspect="1" noChangeArrowheads="1"/>
            </p:cNvPicPr>
            <p:nvPr userDrawn="1"/>
          </p:nvPicPr>
          <p:blipFill>
            <a:blip r:embed="rId17">
              <a:extLst>
                <a:ext uri="{28A0092B-C50C-407E-A947-70E740481C1C}">
                  <a14:useLocalDpi xmlns:a14="http://schemas.microsoft.com/office/drawing/2010/main" val="0"/>
                </a:ext>
              </a:extLst>
            </a:blip>
            <a:srcRect l="60431" r="2339"/>
            <a:stretch>
              <a:fillRect/>
            </a:stretch>
          </p:blipFill>
          <p:spPr bwMode="auto">
            <a:xfrm>
              <a:off x="7" y="0"/>
              <a:ext cx="2400" cy="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Freeform 203" descr="wiz_gold01"/>
            <p:cNvSpPr>
              <a:spLocks/>
            </p:cNvSpPr>
            <p:nvPr userDrawn="1"/>
          </p:nvSpPr>
          <p:spPr bwMode="auto">
            <a:xfrm>
              <a:off x="0" y="10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7" h="2874">
                  <a:moveTo>
                    <a:pt x="7" y="0"/>
                  </a:moveTo>
                  <a:lnTo>
                    <a:pt x="2247" y="0"/>
                  </a:lnTo>
                  <a:lnTo>
                    <a:pt x="540" y="2868"/>
                  </a:lnTo>
                  <a:lnTo>
                    <a:pt x="0" y="2874"/>
                  </a:lnTo>
                  <a:lnTo>
                    <a:pt x="7" y="0"/>
                  </a:lnTo>
                  <a:close/>
                </a:path>
              </a:pathLst>
            </a:custGeom>
            <a:blipFill dpi="0" rotWithShape="1">
              <a:blip r:embed="rId18"/>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1071" name="Rectangle 2"/>
          <p:cNvSpPr>
            <a:spLocks noGrp="1" noChangeArrowheads="1"/>
          </p:cNvSpPr>
          <p:nvPr>
            <p:ph type="title"/>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extLst>
      <p:ext uri="{BB962C8B-B14F-4D97-AF65-F5344CB8AC3E}">
        <p14:creationId xmlns:p14="http://schemas.microsoft.com/office/powerpoint/2010/main" val="92741112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228600"/>
            <a:ext cx="9144000" cy="838200"/>
          </a:xfrm>
          <a:prstGeom prst="rect">
            <a:avLst/>
          </a:prstGeom>
          <a:gradFill rotWithShape="1">
            <a:gsLst>
              <a:gs pos="0">
                <a:srgbClr val="132132"/>
              </a:gs>
              <a:gs pos="100000">
                <a:schemeClr val="tx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27" name="Rectangle 4"/>
          <p:cNvSpPr>
            <a:spLocks noGrp="1" noChangeArrowheads="1"/>
          </p:cNvSpPr>
          <p:nvPr>
            <p:ph type="dt" sz="half" idx="2"/>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8" name="Rectangle 5"/>
          <p:cNvSpPr>
            <a:spLocks noGrp="1" noChangeArrowheads="1"/>
          </p:cNvSpPr>
          <p:nvPr>
            <p:ph type="ftr" sz="quarter" idx="3"/>
          </p:nvPr>
        </p:nvSpPr>
        <p:spPr bwMode="auto">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 typeface="Arial" pitchFamily="34" charset="0"/>
              <a:buNone/>
              <a:defRPr sz="1200">
                <a:latin typeface="+mn-lt"/>
              </a:defRPr>
            </a:lvl1pPr>
          </a:lstStyle>
          <a:p>
            <a:pPr>
              <a:defRPr/>
            </a:pPr>
            <a:endParaRPr kumimoji="0" lang="en-US">
              <a:solidFill>
                <a:srgbClr val="000000"/>
              </a:solidFill>
              <a:ea typeface="宋体" pitchFamily="2" charset="-122"/>
            </a:endParaRPr>
          </a:p>
        </p:txBody>
      </p:sp>
      <p:sp>
        <p:nvSpPr>
          <p:cNvPr id="1029" name="Rectangle 6"/>
          <p:cNvSpPr>
            <a:spLocks noGrp="1" noChangeArrowheads="1"/>
          </p:cNvSpPr>
          <p:nvPr>
            <p:ph type="sldNum" sz="quarter" idx="4"/>
          </p:nvPr>
        </p:nvSpPr>
        <p:spPr bwMode="auto">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mn-lt"/>
              </a:defRPr>
            </a:lvl1pPr>
          </a:lstStyle>
          <a:p>
            <a:pPr>
              <a:defRPr/>
            </a:pPr>
            <a:fld id="{AF2A2A6B-2BBC-4D0C-9ECC-463035C08157}" type="slidenum">
              <a:rPr kumimoji="0" lang="en-US">
                <a:solidFill>
                  <a:srgbClr val="000000"/>
                </a:solidFill>
                <a:ea typeface="宋体" pitchFamily="2" charset="-122"/>
              </a:rPr>
              <a:pPr>
                <a:defRPr/>
              </a:pPr>
              <a:t>‹#›</a:t>
            </a:fld>
            <a:endParaRPr kumimoji="0" lang="en-US">
              <a:solidFill>
                <a:srgbClr val="000000"/>
              </a:solidFill>
              <a:ea typeface="宋体" pitchFamily="2" charset="-122"/>
            </a:endParaRPr>
          </a:p>
        </p:txBody>
      </p:sp>
      <p:sp>
        <p:nvSpPr>
          <p:cNvPr id="1030" name="Rectangle 152"/>
          <p:cNvSpPr>
            <a:spLocks noChangeArrowheads="1"/>
          </p:cNvSpPr>
          <p:nvPr/>
        </p:nvSpPr>
        <p:spPr bwMode="auto">
          <a:xfrm>
            <a:off x="6613525"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1" name="Rectangle 153"/>
          <p:cNvSpPr>
            <a:spLocks noChangeArrowheads="1"/>
          </p:cNvSpPr>
          <p:nvPr/>
        </p:nvSpPr>
        <p:spPr bwMode="auto">
          <a:xfrm>
            <a:off x="762952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2" name="Rectangle 154"/>
          <p:cNvSpPr>
            <a:spLocks noChangeArrowheads="1"/>
          </p:cNvSpPr>
          <p:nvPr/>
        </p:nvSpPr>
        <p:spPr bwMode="auto">
          <a:xfrm>
            <a:off x="7113588"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3" name="Rectangle 155"/>
          <p:cNvSpPr>
            <a:spLocks noChangeArrowheads="1"/>
          </p:cNvSpPr>
          <p:nvPr/>
        </p:nvSpPr>
        <p:spPr bwMode="auto">
          <a:xfrm>
            <a:off x="86264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4" name="Rectangle 156"/>
          <p:cNvSpPr>
            <a:spLocks noChangeArrowheads="1"/>
          </p:cNvSpPr>
          <p:nvPr/>
        </p:nvSpPr>
        <p:spPr bwMode="auto">
          <a:xfrm>
            <a:off x="4575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5" name="Rectangle 157"/>
          <p:cNvSpPr>
            <a:spLocks noChangeArrowheads="1"/>
          </p:cNvSpPr>
          <p:nvPr/>
        </p:nvSpPr>
        <p:spPr bwMode="auto">
          <a:xfrm>
            <a:off x="56007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6" name="Rectangle 158"/>
          <p:cNvSpPr>
            <a:spLocks noChangeArrowheads="1"/>
          </p:cNvSpPr>
          <p:nvPr/>
        </p:nvSpPr>
        <p:spPr bwMode="auto">
          <a:xfrm>
            <a:off x="5083175"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7" name="Rectangle 159"/>
          <p:cNvSpPr>
            <a:spLocks noChangeArrowheads="1"/>
          </p:cNvSpPr>
          <p:nvPr/>
        </p:nvSpPr>
        <p:spPr bwMode="auto">
          <a:xfrm>
            <a:off x="6097588" y="5440363"/>
            <a:ext cx="509587"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8" name="Rectangle 160"/>
          <p:cNvSpPr>
            <a:spLocks noChangeArrowheads="1"/>
          </p:cNvSpPr>
          <p:nvPr/>
        </p:nvSpPr>
        <p:spPr bwMode="auto">
          <a:xfrm>
            <a:off x="4068763" y="5440363"/>
            <a:ext cx="509587" cy="473075"/>
          </a:xfrm>
          <a:prstGeom prst="rect">
            <a:avLst/>
          </a:prstGeom>
          <a:solidFill>
            <a:schemeClr val="accent2">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39" name="Rectangle 161"/>
          <p:cNvSpPr>
            <a:spLocks noChangeArrowheads="1"/>
          </p:cNvSpPr>
          <p:nvPr/>
        </p:nvSpPr>
        <p:spPr bwMode="auto">
          <a:xfrm>
            <a:off x="6605588" y="4972050"/>
            <a:ext cx="506412"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0" name="Rectangle 162"/>
          <p:cNvSpPr>
            <a:spLocks noChangeArrowheads="1"/>
          </p:cNvSpPr>
          <p:nvPr/>
        </p:nvSpPr>
        <p:spPr bwMode="auto">
          <a:xfrm>
            <a:off x="7623175" y="4972050"/>
            <a:ext cx="506413" cy="473075"/>
          </a:xfrm>
          <a:prstGeom prst="rect">
            <a:avLst/>
          </a:prstGeom>
          <a:solidFill>
            <a:schemeClr val="accent2">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1" name="Rectangle 163"/>
          <p:cNvSpPr>
            <a:spLocks noChangeArrowheads="1"/>
          </p:cNvSpPr>
          <p:nvPr/>
        </p:nvSpPr>
        <p:spPr bwMode="auto">
          <a:xfrm>
            <a:off x="8628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2" name="Rectangle 164"/>
          <p:cNvSpPr>
            <a:spLocks noChangeArrowheads="1"/>
          </p:cNvSpPr>
          <p:nvPr/>
        </p:nvSpPr>
        <p:spPr bwMode="auto">
          <a:xfrm>
            <a:off x="56007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3" name="Rectangle 165"/>
          <p:cNvSpPr>
            <a:spLocks noChangeArrowheads="1"/>
          </p:cNvSpPr>
          <p:nvPr/>
        </p:nvSpPr>
        <p:spPr bwMode="auto">
          <a:xfrm>
            <a:off x="8128000" y="6386513"/>
            <a:ext cx="506413"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4" name="Rectangle 166"/>
          <p:cNvSpPr>
            <a:spLocks noChangeArrowheads="1"/>
          </p:cNvSpPr>
          <p:nvPr/>
        </p:nvSpPr>
        <p:spPr bwMode="auto">
          <a:xfrm>
            <a:off x="5091113"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5" name="Rectangle 167"/>
          <p:cNvSpPr>
            <a:spLocks noChangeArrowheads="1"/>
          </p:cNvSpPr>
          <p:nvPr/>
        </p:nvSpPr>
        <p:spPr bwMode="auto">
          <a:xfrm>
            <a:off x="6105525"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6" name="Rectangle 168"/>
          <p:cNvSpPr>
            <a:spLocks noChangeArrowheads="1"/>
          </p:cNvSpPr>
          <p:nvPr/>
        </p:nvSpPr>
        <p:spPr bwMode="auto">
          <a:xfrm>
            <a:off x="4068763" y="6386513"/>
            <a:ext cx="509587"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7" name="Rectangle 169"/>
          <p:cNvSpPr>
            <a:spLocks noChangeArrowheads="1"/>
          </p:cNvSpPr>
          <p:nvPr/>
        </p:nvSpPr>
        <p:spPr bwMode="auto">
          <a:xfrm>
            <a:off x="8113713" y="5440363"/>
            <a:ext cx="506412" cy="473075"/>
          </a:xfrm>
          <a:prstGeom prst="rect">
            <a:avLst/>
          </a:prstGeom>
          <a:solidFill>
            <a:schemeClr val="folHlink">
              <a:alpha val="9804"/>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8" name="Rectangle 170"/>
          <p:cNvSpPr>
            <a:spLocks noChangeArrowheads="1"/>
          </p:cNvSpPr>
          <p:nvPr/>
        </p:nvSpPr>
        <p:spPr bwMode="auto">
          <a:xfrm>
            <a:off x="4575175" y="4965700"/>
            <a:ext cx="506413" cy="469900"/>
          </a:xfrm>
          <a:prstGeom prst="rect">
            <a:avLst/>
          </a:prstGeom>
          <a:solidFill>
            <a:srgbClr val="DDDDDD">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49" name="Rectangle 171"/>
          <p:cNvSpPr>
            <a:spLocks noChangeArrowheads="1"/>
          </p:cNvSpPr>
          <p:nvPr/>
        </p:nvSpPr>
        <p:spPr bwMode="auto">
          <a:xfrm>
            <a:off x="7113588" y="6384925"/>
            <a:ext cx="508000"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0" name="Rectangle 173"/>
          <p:cNvSpPr>
            <a:spLocks noChangeArrowheads="1"/>
          </p:cNvSpPr>
          <p:nvPr/>
        </p:nvSpPr>
        <p:spPr bwMode="auto">
          <a:xfrm>
            <a:off x="3556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1" name="Rectangle 174"/>
          <p:cNvSpPr>
            <a:spLocks noChangeArrowheads="1"/>
          </p:cNvSpPr>
          <p:nvPr/>
        </p:nvSpPr>
        <p:spPr bwMode="auto">
          <a:xfrm>
            <a:off x="3038475" y="5440363"/>
            <a:ext cx="506413"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2" name="Rectangle 176"/>
          <p:cNvSpPr>
            <a:spLocks noChangeArrowheads="1"/>
          </p:cNvSpPr>
          <p:nvPr/>
        </p:nvSpPr>
        <p:spPr bwMode="auto">
          <a:xfrm>
            <a:off x="3556000"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3" name="Rectangle 177"/>
          <p:cNvSpPr>
            <a:spLocks noChangeArrowheads="1"/>
          </p:cNvSpPr>
          <p:nvPr/>
        </p:nvSpPr>
        <p:spPr bwMode="auto">
          <a:xfrm>
            <a:off x="3046413" y="6386513"/>
            <a:ext cx="508000" cy="471487"/>
          </a:xfrm>
          <a:prstGeom prst="rect">
            <a:avLst/>
          </a:prstGeom>
          <a:solidFill>
            <a:schemeClr val="folHlink">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4" name="Rectangle 181"/>
          <p:cNvSpPr>
            <a:spLocks noChangeArrowheads="1"/>
          </p:cNvSpPr>
          <p:nvPr/>
        </p:nvSpPr>
        <p:spPr bwMode="auto">
          <a:xfrm>
            <a:off x="1524000" y="5918200"/>
            <a:ext cx="506413" cy="469900"/>
          </a:xfrm>
          <a:prstGeom prst="rect">
            <a:avLst/>
          </a:prstGeom>
          <a:solidFill>
            <a:schemeClr val="accent2">
              <a:alpha val="20000"/>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5" name="Rectangle 182"/>
          <p:cNvSpPr>
            <a:spLocks noChangeArrowheads="1"/>
          </p:cNvSpPr>
          <p:nvPr/>
        </p:nvSpPr>
        <p:spPr bwMode="auto">
          <a:xfrm>
            <a:off x="2540000"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6" name="Rectangle 183"/>
          <p:cNvSpPr>
            <a:spLocks noChangeArrowheads="1"/>
          </p:cNvSpPr>
          <p:nvPr/>
        </p:nvSpPr>
        <p:spPr bwMode="auto">
          <a:xfrm>
            <a:off x="20240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7" name="Rectangle 184"/>
          <p:cNvSpPr>
            <a:spLocks noChangeArrowheads="1"/>
          </p:cNvSpPr>
          <p:nvPr/>
        </p:nvSpPr>
        <p:spPr bwMode="auto">
          <a:xfrm>
            <a:off x="511175" y="5918200"/>
            <a:ext cx="506413" cy="469900"/>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8" name="Rectangle 185"/>
          <p:cNvSpPr>
            <a:spLocks noChangeArrowheads="1"/>
          </p:cNvSpPr>
          <p:nvPr/>
        </p:nvSpPr>
        <p:spPr bwMode="auto">
          <a:xfrm>
            <a:off x="4763" y="5440363"/>
            <a:ext cx="506412"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59" name="Rectangle 186"/>
          <p:cNvSpPr>
            <a:spLocks noChangeArrowheads="1"/>
          </p:cNvSpPr>
          <p:nvPr/>
        </p:nvSpPr>
        <p:spPr bwMode="auto">
          <a:xfrm>
            <a:off x="1008063" y="5440363"/>
            <a:ext cx="508000" cy="473075"/>
          </a:xfrm>
          <a:prstGeom prst="rect">
            <a:avLst/>
          </a:prstGeom>
          <a:solidFill>
            <a:srgbClr val="DDDDDD">
              <a:alpha val="9804"/>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0" name="Rectangle 187"/>
          <p:cNvSpPr>
            <a:spLocks noChangeArrowheads="1"/>
          </p:cNvSpPr>
          <p:nvPr/>
        </p:nvSpPr>
        <p:spPr bwMode="auto">
          <a:xfrm>
            <a:off x="1514475"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1" name="Rectangle 188"/>
          <p:cNvSpPr>
            <a:spLocks noChangeArrowheads="1"/>
          </p:cNvSpPr>
          <p:nvPr/>
        </p:nvSpPr>
        <p:spPr bwMode="auto">
          <a:xfrm>
            <a:off x="2532063" y="4972050"/>
            <a:ext cx="508000" cy="473075"/>
          </a:xfrm>
          <a:prstGeom prst="rect">
            <a:avLst/>
          </a:prstGeom>
          <a:solidFill>
            <a:srgbClr val="EAEAEA">
              <a:alpha val="5098"/>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2" name="Rectangle 189"/>
          <p:cNvSpPr>
            <a:spLocks noChangeArrowheads="1"/>
          </p:cNvSpPr>
          <p:nvPr/>
        </p:nvSpPr>
        <p:spPr bwMode="auto">
          <a:xfrm>
            <a:off x="511175" y="4972050"/>
            <a:ext cx="506413" cy="473075"/>
          </a:xfrm>
          <a:prstGeom prst="rect">
            <a:avLst/>
          </a:prstGeom>
          <a:solidFill>
            <a:schemeClr val="folHlink">
              <a:alpha val="5098"/>
            </a:scheme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3" name="Rectangle 190"/>
          <p:cNvSpPr>
            <a:spLocks noChangeArrowheads="1"/>
          </p:cNvSpPr>
          <p:nvPr/>
        </p:nvSpPr>
        <p:spPr bwMode="auto">
          <a:xfrm>
            <a:off x="127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4" name="Rectangle 191"/>
          <p:cNvSpPr>
            <a:spLocks noChangeArrowheads="1"/>
          </p:cNvSpPr>
          <p:nvPr/>
        </p:nvSpPr>
        <p:spPr bwMode="auto">
          <a:xfrm>
            <a:off x="1016000" y="6386513"/>
            <a:ext cx="508000" cy="471487"/>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5" name="Rectangle 192"/>
          <p:cNvSpPr>
            <a:spLocks noChangeArrowheads="1"/>
          </p:cNvSpPr>
          <p:nvPr/>
        </p:nvSpPr>
        <p:spPr bwMode="auto">
          <a:xfrm>
            <a:off x="2024063" y="6384925"/>
            <a:ext cx="506412" cy="471488"/>
          </a:xfrm>
          <a:prstGeom prst="rect">
            <a:avLst/>
          </a:prstGeom>
          <a:solidFill>
            <a:srgbClr val="DDDDDD">
              <a:alpha val="20000"/>
            </a:srgbClr>
          </a:solidFill>
          <a:ln w="9525">
            <a:solidFill>
              <a:srgbClr val="DDDDDD">
                <a:alpha val="58823"/>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6" name="Rectangle 194"/>
          <p:cNvSpPr>
            <a:spLocks noChangeArrowheads="1"/>
          </p:cNvSpPr>
          <p:nvPr/>
        </p:nvSpPr>
        <p:spPr bwMode="auto">
          <a:xfrm>
            <a:off x="0" y="4908550"/>
            <a:ext cx="9144000" cy="1477963"/>
          </a:xfrm>
          <a:prstGeom prst="rect">
            <a:avLst/>
          </a:prstGeom>
          <a:gradFill rotWithShape="1">
            <a:gsLst>
              <a:gs pos="0">
                <a:schemeClr val="bg1">
                  <a:alpha val="89998"/>
                </a:scheme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1067" name="Rectangle 3"/>
          <p:cNvSpPr>
            <a:spLocks noGrp="1" noChangeArrowheads="1"/>
          </p:cNvSpPr>
          <p:nvPr>
            <p:ph type="body" idx="1"/>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grpSp>
        <p:nvGrpSpPr>
          <p:cNvPr id="1068" name="Group 195"/>
          <p:cNvGrpSpPr>
            <a:grpSpLocks/>
          </p:cNvGrpSpPr>
          <p:nvPr/>
        </p:nvGrpSpPr>
        <p:grpSpPr bwMode="auto">
          <a:xfrm>
            <a:off x="0" y="357188"/>
            <a:ext cx="1157288" cy="1123950"/>
            <a:chOff x="0" y="0"/>
            <a:chExt cx="2985" cy="2898"/>
          </a:xfrm>
        </p:grpSpPr>
        <p:pic>
          <p:nvPicPr>
            <p:cNvPr id="1076" name="Picture 196" descr="pan01"/>
            <p:cNvPicPr>
              <a:picLocks noChangeAspect="1" noChangeArrowheads="1"/>
            </p:cNvPicPr>
            <p:nvPr/>
          </p:nvPicPr>
          <p:blipFill>
            <a:blip r:embed="rId13">
              <a:extLst>
                <a:ext uri="{28A0092B-C50C-407E-A947-70E740481C1C}">
                  <a14:useLocalDpi xmlns:a14="http://schemas.microsoft.com/office/drawing/2010/main" val="0"/>
                </a:ext>
              </a:extLst>
            </a:blip>
            <a:srcRect l="46681" r="2339"/>
            <a:stretch>
              <a:fillRect/>
            </a:stretch>
          </p:blipFill>
          <p:spPr bwMode="auto">
            <a:xfrm>
              <a:off x="9" y="0"/>
              <a:ext cx="2976"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7" name="Freeform 197"/>
            <p:cNvGrpSpPr>
              <a:grpSpLocks/>
            </p:cNvGrpSpPr>
            <p:nvPr/>
          </p:nvGrpSpPr>
          <p:grpSpPr bwMode="auto">
            <a:xfrm>
              <a:off x="0" y="101"/>
              <a:ext cx="2846" cy="2593"/>
              <a:chOff x="0" y="0"/>
              <a:chExt cx="1103376" cy="1005840"/>
            </a:xfrm>
          </p:grpSpPr>
          <p:pic>
            <p:nvPicPr>
              <p:cNvPr id="1078" name="Freeform 19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3376"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8"/>
              <p:cNvSpPr txBox="1">
                <a:spLocks noChangeArrowheads="1"/>
              </p:cNvSpPr>
              <p:nvPr/>
            </p:nvSpPr>
            <p:spPr bwMode="auto">
              <a:xfrm>
                <a:off x="0" y="-1071"/>
                <a:ext cx="1101703" cy="1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buFont typeface="Arial" pitchFamily="34" charset="0"/>
                  <a:buNone/>
                  <a:defRPr/>
                </a:pPr>
                <a:endParaRPr kumimoji="0" lang="zh-CN" altLang="en-US" sz="1800" smtClean="0">
                  <a:solidFill>
                    <a:srgbClr val="000000"/>
                  </a:solidFill>
                </a:endParaRPr>
              </a:p>
            </p:txBody>
          </p:sp>
        </p:grpSp>
      </p:grpSp>
      <p:grpSp>
        <p:nvGrpSpPr>
          <p:cNvPr id="1069" name="Group 198"/>
          <p:cNvGrpSpPr>
            <a:grpSpLocks/>
          </p:cNvGrpSpPr>
          <p:nvPr/>
        </p:nvGrpSpPr>
        <p:grpSpPr bwMode="auto">
          <a:xfrm>
            <a:off x="-6350" y="195263"/>
            <a:ext cx="1057275" cy="1143000"/>
            <a:chOff x="0" y="0"/>
            <a:chExt cx="2681" cy="2897"/>
          </a:xfrm>
        </p:grpSpPr>
        <p:pic>
          <p:nvPicPr>
            <p:cNvPr id="1074" name="Picture 199" descr="pan01"/>
            <p:cNvPicPr>
              <a:picLocks noChangeAspect="1" noChangeArrowheads="1"/>
            </p:cNvPicPr>
            <p:nvPr userDrawn="1"/>
          </p:nvPicPr>
          <p:blipFill>
            <a:blip r:embed="rId15">
              <a:extLst>
                <a:ext uri="{28A0092B-C50C-407E-A947-70E740481C1C}">
                  <a14:useLocalDpi xmlns:a14="http://schemas.microsoft.com/office/drawing/2010/main" val="0"/>
                </a:ext>
              </a:extLst>
            </a:blip>
            <a:srcRect l="51730" r="2339"/>
            <a:stretch>
              <a:fillRect/>
            </a:stretch>
          </p:blipFill>
          <p:spPr bwMode="auto">
            <a:xfrm>
              <a:off x="0" y="0"/>
              <a:ext cx="2681" cy="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 name="Freeform 200" descr="wiz_gold04"/>
            <p:cNvSpPr>
              <a:spLocks/>
            </p:cNvSpPr>
            <p:nvPr userDrawn="1"/>
          </p:nvSpPr>
          <p:spPr bwMode="auto">
            <a:xfrm>
              <a:off x="0" y="98"/>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7" h="2600">
                  <a:moveTo>
                    <a:pt x="0" y="0"/>
                  </a:moveTo>
                  <a:lnTo>
                    <a:pt x="2537" y="1"/>
                  </a:lnTo>
                  <a:lnTo>
                    <a:pt x="991" y="2597"/>
                  </a:lnTo>
                  <a:lnTo>
                    <a:pt x="0" y="2600"/>
                  </a:lnTo>
                  <a:lnTo>
                    <a:pt x="0" y="0"/>
                  </a:lnTo>
                  <a:close/>
                </a:path>
              </a:pathLst>
            </a:custGeom>
            <a:blipFill dpi="0" rotWithShape="1">
              <a:blip r:embed="rId1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1070" name="Group 201"/>
          <p:cNvGrpSpPr>
            <a:grpSpLocks/>
          </p:cNvGrpSpPr>
          <p:nvPr/>
        </p:nvGrpSpPr>
        <p:grpSpPr bwMode="auto">
          <a:xfrm>
            <a:off x="0" y="0"/>
            <a:ext cx="933450" cy="1239838"/>
            <a:chOff x="0" y="0"/>
            <a:chExt cx="2407" cy="3199"/>
          </a:xfrm>
        </p:grpSpPr>
        <p:pic>
          <p:nvPicPr>
            <p:cNvPr id="1072" name="Picture 202" descr="pan01"/>
            <p:cNvPicPr>
              <a:picLocks noChangeAspect="1" noChangeArrowheads="1"/>
            </p:cNvPicPr>
            <p:nvPr userDrawn="1"/>
          </p:nvPicPr>
          <p:blipFill>
            <a:blip r:embed="rId17">
              <a:extLst>
                <a:ext uri="{28A0092B-C50C-407E-A947-70E740481C1C}">
                  <a14:useLocalDpi xmlns:a14="http://schemas.microsoft.com/office/drawing/2010/main" val="0"/>
                </a:ext>
              </a:extLst>
            </a:blip>
            <a:srcRect l="60431" r="2339"/>
            <a:stretch>
              <a:fillRect/>
            </a:stretch>
          </p:blipFill>
          <p:spPr bwMode="auto">
            <a:xfrm>
              <a:off x="7" y="0"/>
              <a:ext cx="2400" cy="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Freeform 203" descr="wiz_gold01"/>
            <p:cNvSpPr>
              <a:spLocks/>
            </p:cNvSpPr>
            <p:nvPr userDrawn="1"/>
          </p:nvSpPr>
          <p:spPr bwMode="auto">
            <a:xfrm>
              <a:off x="0" y="10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7" h="2874">
                  <a:moveTo>
                    <a:pt x="7" y="0"/>
                  </a:moveTo>
                  <a:lnTo>
                    <a:pt x="2247" y="0"/>
                  </a:lnTo>
                  <a:lnTo>
                    <a:pt x="540" y="2868"/>
                  </a:lnTo>
                  <a:lnTo>
                    <a:pt x="0" y="2874"/>
                  </a:lnTo>
                  <a:lnTo>
                    <a:pt x="7" y="0"/>
                  </a:lnTo>
                  <a:close/>
                </a:path>
              </a:pathLst>
            </a:custGeom>
            <a:blipFill dpi="0" rotWithShape="1">
              <a:blip r:embed="rId18"/>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1071" name="Rectangle 2"/>
          <p:cNvSpPr>
            <a:spLocks noGrp="1" noChangeArrowheads="1"/>
          </p:cNvSpPr>
          <p:nvPr>
            <p:ph type="title"/>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extLst>
      <p:ext uri="{BB962C8B-B14F-4D97-AF65-F5344CB8AC3E}">
        <p14:creationId xmlns:p14="http://schemas.microsoft.com/office/powerpoint/2010/main" val="151419546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6858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Rot="1" noChangeArrowheads="1"/>
          </p:cNvSpPr>
          <p:nvPr>
            <p:ph type="body" idx="1"/>
          </p:nvPr>
        </p:nvSpPr>
        <p:spPr bwMode="auto">
          <a:xfrm>
            <a:off x="304800" y="1981200"/>
            <a:ext cx="85407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6564" name="Rectangle 4"/>
          <p:cNvSpPr>
            <a:spLocks noGrp="1" noChangeArrowheads="1"/>
          </p:cNvSpPr>
          <p:nvPr>
            <p:ph type="dt" sz="half" idx="2"/>
          </p:nvPr>
        </p:nvSpPr>
        <p:spPr bwMode="auto">
          <a:xfrm>
            <a:off x="301625" y="60198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kumimoji="0" lang="en-US" altLang="zh-CN">
              <a:solidFill>
                <a:srgbClr val="0033CC"/>
              </a:solidFill>
            </a:endParaRPr>
          </a:p>
        </p:txBody>
      </p:sp>
      <p:sp>
        <p:nvSpPr>
          <p:cNvPr id="66565" name="Rectangle 5"/>
          <p:cNvSpPr>
            <a:spLocks noGrp="1" noChangeArrowheads="1"/>
          </p:cNvSpPr>
          <p:nvPr>
            <p:ph type="ftr" sz="quarter" idx="3"/>
          </p:nvPr>
        </p:nvSpPr>
        <p:spPr bwMode="auto">
          <a:xfrm>
            <a:off x="3124200" y="60198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kumimoji="0" lang="en-US" altLang="zh-CN">
              <a:solidFill>
                <a:srgbClr val="0033CC"/>
              </a:solidFill>
            </a:endParaRPr>
          </a:p>
        </p:txBody>
      </p:sp>
      <p:sp>
        <p:nvSpPr>
          <p:cNvPr id="66566" name="Rectangle 6"/>
          <p:cNvSpPr>
            <a:spLocks noGrp="1" noChangeArrowheads="1"/>
          </p:cNvSpPr>
          <p:nvPr>
            <p:ph type="sldNum" sz="quarter" idx="4"/>
          </p:nvPr>
        </p:nvSpPr>
        <p:spPr bwMode="auto">
          <a:xfrm>
            <a:off x="6553200" y="60198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a:defRPr/>
            </a:pPr>
            <a:fld id="{7A068E97-90C7-42AE-A3F0-CD637774BB1E}" type="slidenum">
              <a:rPr kumimoji="0" lang="en-US" altLang="zh-CN">
                <a:solidFill>
                  <a:srgbClr val="0033CC"/>
                </a:solidFill>
                <a:ea typeface="宋体" pitchFamily="2" charset="-122"/>
              </a:rPr>
              <a:pPr>
                <a:defRPr/>
              </a:pPr>
              <a:t>‹#›</a:t>
            </a:fld>
            <a:endParaRPr kumimoji="0" lang="en-US" altLang="zh-CN">
              <a:solidFill>
                <a:srgbClr val="0033CC"/>
              </a:solidFill>
              <a:ea typeface="宋体" pitchFamily="2" charset="-122"/>
            </a:endParaRPr>
          </a:p>
        </p:txBody>
      </p:sp>
    </p:spTree>
    <p:extLst>
      <p:ext uri="{BB962C8B-B14F-4D97-AF65-F5344CB8AC3E}">
        <p14:creationId xmlns:p14="http://schemas.microsoft.com/office/powerpoint/2010/main" val="119987860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itchFamily="34" charset="0"/>
                <a:ea typeface="PMingLiU" pitchFamily="18" charset="-120"/>
              </a:defRPr>
            </a:lvl1pPr>
          </a:lstStyle>
          <a:p>
            <a:pPr>
              <a:defRPr/>
            </a:pPr>
            <a:fld id="{BFB135BA-C6A0-40AC-9454-60146E2BF894}" type="slidenum">
              <a:rPr kumimoji="0" lang="zh-TW" altLang="en-US">
                <a:solidFill>
                  <a:srgbClr val="000000"/>
                </a:solidFill>
              </a:rPr>
              <a:pPr>
                <a:defRPr/>
              </a:pPr>
              <a:t>‹#›</a:t>
            </a:fld>
            <a:endParaRPr kumimoji="0" lang="zh-TW" altLang="en-US">
              <a:solidFill>
                <a:srgbClr val="000000"/>
              </a:solidFill>
            </a:endParaRPr>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nSpc>
                  <a:spcPct val="100000"/>
                </a:lnSpc>
                <a:spcBef>
                  <a:spcPct val="0"/>
                </a:spcBef>
                <a:defRPr/>
              </a:pPr>
              <a:r>
                <a:rPr kumimoji="0" lang="en-US" altLang="zh-CN" sz="900">
                  <a:solidFill>
                    <a:srgbClr val="000000"/>
                  </a:solidFill>
                  <a:ea typeface="宋体" panose="02010600030101010101" pitchFamily="2" charset="-122"/>
                </a:rPr>
                <a:t>  </a:t>
              </a:r>
              <a:r>
                <a:rPr kumimoji="0" lang="en-US" altLang="zh-CN" sz="5900">
                  <a:solidFill>
                    <a:srgbClr val="000000"/>
                  </a:solidFill>
                  <a:ea typeface="宋体" panose="02010600030101010101" pitchFamily="2" charset="-122"/>
                </a:rPr>
                <a:t> </a:t>
              </a:r>
              <a:r>
                <a:rPr kumimoji="0" lang="en-US" altLang="zh-CN" sz="900">
                  <a:solidFill>
                    <a:srgbClr val="000000"/>
                  </a:solidFill>
                  <a:ea typeface="宋体" panose="02010600030101010101" pitchFamily="2" charset="-122"/>
                </a:rPr>
                <a:t>                                                                                                                                                                                                                                                                                                                       </a:t>
              </a:r>
            </a:p>
          </p:txBody>
        </p:sp>
      </p:grpSp>
    </p:spTree>
    <p:extLst>
      <p:ext uri="{BB962C8B-B14F-4D97-AF65-F5344CB8AC3E}">
        <p14:creationId xmlns:p14="http://schemas.microsoft.com/office/powerpoint/2010/main" val="3162398408"/>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4B07CF25-A38B-4D1B-96BD-35E35CD00897}"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97883001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itchFamily="34" charset="0"/>
                <a:ea typeface="PMingLiU" pitchFamily="18" charset="-120"/>
              </a:defRPr>
            </a:lvl1pPr>
          </a:lstStyle>
          <a:p>
            <a:pPr>
              <a:defRPr/>
            </a:pPr>
            <a:fld id="{535BCC87-4D4F-4694-A72E-D8111170471C}" type="slidenum">
              <a:rPr kumimoji="0" lang="zh-TW" altLang="en-US">
                <a:solidFill>
                  <a:srgbClr val="000000"/>
                </a:solidFill>
              </a:rPr>
              <a:pPr>
                <a:defRPr/>
              </a:pPr>
              <a:t>‹#›</a:t>
            </a:fld>
            <a:endParaRPr kumimoji="0" lang="zh-TW" altLang="en-US">
              <a:solidFill>
                <a:srgbClr val="000000"/>
              </a:solidFill>
            </a:endParaRPr>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nSpc>
                  <a:spcPct val="100000"/>
                </a:lnSpc>
                <a:spcBef>
                  <a:spcPct val="0"/>
                </a:spcBef>
                <a:defRPr/>
              </a:pPr>
              <a:r>
                <a:rPr kumimoji="0" lang="en-US" altLang="zh-CN" sz="900">
                  <a:solidFill>
                    <a:srgbClr val="000000"/>
                  </a:solidFill>
                  <a:ea typeface="宋体" panose="02010600030101010101" pitchFamily="2" charset="-122"/>
                </a:rPr>
                <a:t>  </a:t>
              </a:r>
              <a:r>
                <a:rPr kumimoji="0" lang="en-US" altLang="zh-CN" sz="5900">
                  <a:solidFill>
                    <a:srgbClr val="000000"/>
                  </a:solidFill>
                  <a:ea typeface="宋体" panose="02010600030101010101" pitchFamily="2" charset="-122"/>
                </a:rPr>
                <a:t> </a:t>
              </a:r>
              <a:r>
                <a:rPr kumimoji="0" lang="en-US" altLang="zh-CN" sz="900">
                  <a:solidFill>
                    <a:srgbClr val="000000"/>
                  </a:solidFill>
                  <a:ea typeface="宋体" panose="02010600030101010101" pitchFamily="2" charset="-122"/>
                </a:rPr>
                <a:t>                                                                                                                                                                                                                                                                                                                       </a:t>
              </a:r>
            </a:p>
          </p:txBody>
        </p:sp>
      </p:grpSp>
    </p:spTree>
    <p:extLst>
      <p:ext uri="{BB962C8B-B14F-4D97-AF65-F5344CB8AC3E}">
        <p14:creationId xmlns:p14="http://schemas.microsoft.com/office/powerpoint/2010/main" val="25140840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4B07CF25-A38B-4D1B-96BD-35E35CD00897}"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3070066527"/>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4B07CF25-A38B-4D1B-96BD-35E35CD00897}"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1668776306"/>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4B07CF25-A38B-4D1B-96BD-35E35CD00897}"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3615591184"/>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79" name="Rectangle 39"/>
          <p:cNvSpPr>
            <a:spLocks noGrp="1" noChangeArrowheads="1"/>
          </p:cNvSpPr>
          <p:nvPr>
            <p:ph type="body" idx="1"/>
          </p:nvPr>
        </p:nvSpPr>
        <p:spPr bwMode="auto">
          <a:xfrm>
            <a:off x="914400" y="1905000"/>
            <a:ext cx="75438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第二层</a:t>
            </a:r>
          </a:p>
          <a:p>
            <a:pPr lvl="2"/>
            <a:r>
              <a:rPr lang="zh-CN" altLang="en-US" smtClean="0"/>
              <a:t>第三层</a:t>
            </a:r>
          </a:p>
          <a:p>
            <a:pPr lvl="3"/>
            <a:r>
              <a:rPr lang="zh-CN" altLang="en-US" smtClean="0"/>
              <a:t>第四层</a:t>
            </a:r>
          </a:p>
          <a:p>
            <a:pPr lvl="4"/>
            <a:r>
              <a:rPr lang="zh-CN" altLang="en-US" smtClean="0"/>
              <a:t>第五层</a:t>
            </a:r>
          </a:p>
        </p:txBody>
      </p:sp>
      <p:sp>
        <p:nvSpPr>
          <p:cNvPr id="1027" name="Rectangle 40"/>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8" name="Rectangle 41"/>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9" name="Rectangle 42"/>
          <p:cNvSpPr>
            <a:spLocks noChangeArrowheads="1"/>
          </p:cNvSpPr>
          <p:nvPr userDrawn="1"/>
        </p:nvSpPr>
        <p:spPr bwMode="auto">
          <a:xfrm>
            <a:off x="0" y="755650"/>
            <a:ext cx="58674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0" name="Rectangle 43"/>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1" name="Rectangle 44"/>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2" name="Rectangle 45"/>
          <p:cNvSpPr>
            <a:spLocks noGrp="1" noChangeArrowheads="1"/>
          </p:cNvSpPr>
          <p:nvPr>
            <p:ph type="title"/>
          </p:nvPr>
        </p:nvSpPr>
        <p:spPr bwMode="auto">
          <a:xfrm>
            <a:off x="914400" y="990600"/>
            <a:ext cx="7086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6" name="Rectangle 46"/>
          <p:cNvSpPr>
            <a:spLocks noGrp="1" noChangeArrowheads="1"/>
          </p:cNvSpPr>
          <p:nvPr>
            <p:ph type="sldNum" sz="quarter" idx="4"/>
          </p:nvPr>
        </p:nvSpPr>
        <p:spPr bwMode="auto">
          <a:xfrm>
            <a:off x="8534400" y="6477000"/>
            <a:ext cx="381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lnSpc>
                <a:spcPct val="100000"/>
              </a:lnSpc>
              <a:spcBef>
                <a:spcPct val="0"/>
              </a:spcBef>
              <a:buFontTx/>
              <a:buNone/>
              <a:defRPr sz="1800">
                <a:solidFill>
                  <a:schemeClr val="bg1"/>
                </a:solidFill>
                <a:latin typeface="Tahoma" pitchFamily="34" charset="0"/>
                <a:ea typeface="宋体" pitchFamily="2" charset="-122"/>
              </a:defRPr>
            </a:lvl1pPr>
          </a:lstStyle>
          <a:p>
            <a:pPr>
              <a:defRPr/>
            </a:pPr>
            <a:fld id="{37A1490D-417F-4AB8-A40B-B6BC9826419B}" type="slidenum">
              <a:rPr lang="en-US" altLang="zh-CN" b="1">
                <a:solidFill>
                  <a:srgbClr val="000066"/>
                </a:solidFill>
              </a:rPr>
              <a:pPr>
                <a:defRPr/>
              </a:pPr>
              <a:t>‹#›</a:t>
            </a:fld>
            <a:endParaRPr lang="en-US" altLang="zh-CN" b="1">
              <a:solidFill>
                <a:srgbClr val="000066"/>
              </a:solidFill>
            </a:endParaRPr>
          </a:p>
        </p:txBody>
      </p:sp>
      <p:sp>
        <p:nvSpPr>
          <p:cNvPr id="1034" name="Rectangle 47"/>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035" name="Group 48"/>
          <p:cNvGrpSpPr>
            <a:grpSpLocks/>
          </p:cNvGrpSpPr>
          <p:nvPr userDrawn="1"/>
        </p:nvGrpSpPr>
        <p:grpSpPr bwMode="auto">
          <a:xfrm>
            <a:off x="304800" y="762000"/>
            <a:ext cx="762000" cy="762000"/>
            <a:chOff x="480" y="432"/>
            <a:chExt cx="480" cy="480"/>
          </a:xfrm>
        </p:grpSpPr>
        <p:sp>
          <p:nvSpPr>
            <p:cNvPr id="1037" name="Rectangle 49"/>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8" name="Rectangle 50"/>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9" name="Rectangle 51"/>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40" name="Rectangle 52"/>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036" name="Rectangle 53"/>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Tree>
    <p:extLst>
      <p:ext uri="{BB962C8B-B14F-4D97-AF65-F5344CB8AC3E}">
        <p14:creationId xmlns:p14="http://schemas.microsoft.com/office/powerpoint/2010/main" val="1902417341"/>
      </p:ext>
    </p:extLst>
  </p:cSld>
  <p:clrMap bg1="dk2" tx1="lt1" bg2="dk1"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10279">
                                            <p:txEl>
                                              <p:pRg st="0" end="0"/>
                                            </p:txEl>
                                          </p:spTgt>
                                        </p:tgtEl>
                                        <p:attrNameLst>
                                          <p:attrName>style.visibility</p:attrName>
                                        </p:attrNameLst>
                                      </p:cBhvr>
                                      <p:to>
                                        <p:strVal val="visible"/>
                                      </p:to>
                                    </p:set>
                                    <p:anim calcmode="lin" valueType="num">
                                      <p:cBhvr additive="base">
                                        <p:cTn id="7" dur="500"/>
                                        <p:tgtEl>
                                          <p:spTgt spid="102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79">
                                            <p:txEl>
                                              <p:pRg st="0" end="0"/>
                                            </p:txEl>
                                          </p:spTgt>
                                        </p:tgtEl>
                                      </p:cBhvr>
                                    </p:animEffect>
                                  </p:childTnLst>
                                </p:cTn>
                              </p:par>
                            </p:childTnLst>
                          </p:cTn>
                        </p:par>
                        <p:par>
                          <p:cTn id="9" fill="hold" nodeType="afterGroup">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10279">
                                            <p:txEl>
                                              <p:pRg st="1" end="1"/>
                                            </p:txEl>
                                          </p:spTgt>
                                        </p:tgtEl>
                                        <p:attrNameLst>
                                          <p:attrName>style.visibility</p:attrName>
                                        </p:attrNameLst>
                                      </p:cBhvr>
                                      <p:to>
                                        <p:strVal val="visible"/>
                                      </p:to>
                                    </p:set>
                                    <p:anim calcmode="lin" valueType="num">
                                      <p:cBhvr additive="base">
                                        <p:cTn id="12" dur="500"/>
                                        <p:tgtEl>
                                          <p:spTgt spid="10279">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279">
                                            <p:txEl>
                                              <p:pRg st="1" end="1"/>
                                            </p:txEl>
                                          </p:spTgt>
                                        </p:tgtEl>
                                      </p:cBhvr>
                                    </p:animEffect>
                                  </p:childTnLst>
                                </p:cTn>
                              </p:par>
                            </p:childTnLst>
                          </p:cTn>
                        </p:par>
                        <p:par>
                          <p:cTn id="14" fill="hold" nodeType="afterGroup">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10279">
                                            <p:txEl>
                                              <p:pRg st="2" end="2"/>
                                            </p:txEl>
                                          </p:spTgt>
                                        </p:tgtEl>
                                        <p:attrNameLst>
                                          <p:attrName>style.visibility</p:attrName>
                                        </p:attrNameLst>
                                      </p:cBhvr>
                                      <p:to>
                                        <p:strVal val="visible"/>
                                      </p:to>
                                    </p:set>
                                    <p:anim calcmode="lin" valueType="num">
                                      <p:cBhvr additive="base">
                                        <p:cTn id="17" dur="500"/>
                                        <p:tgtEl>
                                          <p:spTgt spid="1027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79">
                                            <p:txEl>
                                              <p:pRg st="2" end="2"/>
                                            </p:txEl>
                                          </p:spTgt>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10279">
                                            <p:txEl>
                                              <p:pRg st="3" end="3"/>
                                            </p:txEl>
                                          </p:spTgt>
                                        </p:tgtEl>
                                        <p:attrNameLst>
                                          <p:attrName>style.visibility</p:attrName>
                                        </p:attrNameLst>
                                      </p:cBhvr>
                                      <p:to>
                                        <p:strVal val="visible"/>
                                      </p:to>
                                    </p:set>
                                    <p:anim calcmode="lin" valueType="num">
                                      <p:cBhvr additive="base">
                                        <p:cTn id="21" dur="500"/>
                                        <p:tgtEl>
                                          <p:spTgt spid="1027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279">
                                            <p:txEl>
                                              <p:pRg st="3" end="3"/>
                                            </p:txEl>
                                          </p:spTgt>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10279">
                                            <p:txEl>
                                              <p:pRg st="4" end="4"/>
                                            </p:txEl>
                                          </p:spTgt>
                                        </p:tgtEl>
                                        <p:attrNameLst>
                                          <p:attrName>style.visibility</p:attrName>
                                        </p:attrNameLst>
                                      </p:cBhvr>
                                      <p:to>
                                        <p:strVal val="visible"/>
                                      </p:to>
                                    </p:set>
                                    <p:anim calcmode="lin" valueType="num">
                                      <p:cBhvr additive="base">
                                        <p:cTn id="25" dur="500"/>
                                        <p:tgtEl>
                                          <p:spTgt spid="1027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9" grpId="0" build="p" bldLvl="3" autoUpdateAnimBg="0" advAuto="1000">
        <p:tmplLst>
          <p:tmpl lvl="1">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2">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3">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4">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5">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Lst>
      </p:bldP>
    </p:bldLst>
  </p:timing>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79" name="Rectangle 39"/>
          <p:cNvSpPr>
            <a:spLocks noGrp="1" noChangeArrowheads="1"/>
          </p:cNvSpPr>
          <p:nvPr>
            <p:ph type="body" idx="1"/>
          </p:nvPr>
        </p:nvSpPr>
        <p:spPr bwMode="auto">
          <a:xfrm>
            <a:off x="914400" y="1905000"/>
            <a:ext cx="75438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第二层</a:t>
            </a:r>
          </a:p>
          <a:p>
            <a:pPr lvl="2"/>
            <a:r>
              <a:rPr lang="zh-CN" altLang="en-US" smtClean="0"/>
              <a:t>第三层</a:t>
            </a:r>
          </a:p>
          <a:p>
            <a:pPr lvl="3"/>
            <a:r>
              <a:rPr lang="zh-CN" altLang="en-US" smtClean="0"/>
              <a:t>第四层</a:t>
            </a:r>
          </a:p>
          <a:p>
            <a:pPr lvl="4"/>
            <a:r>
              <a:rPr lang="zh-CN" altLang="en-US" smtClean="0"/>
              <a:t>第五层</a:t>
            </a:r>
          </a:p>
        </p:txBody>
      </p:sp>
      <p:sp>
        <p:nvSpPr>
          <p:cNvPr id="1027" name="Rectangle 40"/>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8" name="Rectangle 41"/>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9" name="Rectangle 42"/>
          <p:cNvSpPr>
            <a:spLocks noChangeArrowheads="1"/>
          </p:cNvSpPr>
          <p:nvPr userDrawn="1"/>
        </p:nvSpPr>
        <p:spPr bwMode="auto">
          <a:xfrm>
            <a:off x="0" y="755650"/>
            <a:ext cx="58674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0" name="Rectangle 43"/>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1" name="Rectangle 44"/>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2" name="Rectangle 45"/>
          <p:cNvSpPr>
            <a:spLocks noGrp="1" noChangeArrowheads="1"/>
          </p:cNvSpPr>
          <p:nvPr>
            <p:ph type="title"/>
          </p:nvPr>
        </p:nvSpPr>
        <p:spPr bwMode="auto">
          <a:xfrm>
            <a:off x="914400" y="990600"/>
            <a:ext cx="7086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6" name="Rectangle 46"/>
          <p:cNvSpPr>
            <a:spLocks noGrp="1" noChangeArrowheads="1"/>
          </p:cNvSpPr>
          <p:nvPr>
            <p:ph type="sldNum" sz="quarter" idx="4"/>
          </p:nvPr>
        </p:nvSpPr>
        <p:spPr bwMode="auto">
          <a:xfrm>
            <a:off x="8534400" y="6477000"/>
            <a:ext cx="381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lnSpc>
                <a:spcPct val="100000"/>
              </a:lnSpc>
              <a:spcBef>
                <a:spcPct val="0"/>
              </a:spcBef>
              <a:buFontTx/>
              <a:buNone/>
              <a:defRPr sz="1800">
                <a:solidFill>
                  <a:schemeClr val="bg1"/>
                </a:solidFill>
                <a:latin typeface="Tahoma" pitchFamily="34" charset="0"/>
                <a:ea typeface="宋体" pitchFamily="2" charset="-122"/>
              </a:defRPr>
            </a:lvl1pPr>
          </a:lstStyle>
          <a:p>
            <a:pPr>
              <a:defRPr/>
            </a:pPr>
            <a:fld id="{37A1490D-417F-4AB8-A40B-B6BC9826419B}" type="slidenum">
              <a:rPr lang="en-US" altLang="zh-CN" b="1">
                <a:solidFill>
                  <a:srgbClr val="000066"/>
                </a:solidFill>
              </a:rPr>
              <a:pPr>
                <a:defRPr/>
              </a:pPr>
              <a:t>‹#›</a:t>
            </a:fld>
            <a:endParaRPr lang="en-US" altLang="zh-CN" b="1">
              <a:solidFill>
                <a:srgbClr val="000066"/>
              </a:solidFill>
            </a:endParaRPr>
          </a:p>
        </p:txBody>
      </p:sp>
      <p:sp>
        <p:nvSpPr>
          <p:cNvPr id="1034" name="Rectangle 47"/>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035" name="Group 48"/>
          <p:cNvGrpSpPr>
            <a:grpSpLocks/>
          </p:cNvGrpSpPr>
          <p:nvPr userDrawn="1"/>
        </p:nvGrpSpPr>
        <p:grpSpPr bwMode="auto">
          <a:xfrm>
            <a:off x="304800" y="762000"/>
            <a:ext cx="762000" cy="762000"/>
            <a:chOff x="480" y="432"/>
            <a:chExt cx="480" cy="480"/>
          </a:xfrm>
        </p:grpSpPr>
        <p:sp>
          <p:nvSpPr>
            <p:cNvPr id="1037" name="Rectangle 49"/>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8" name="Rectangle 50"/>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9" name="Rectangle 51"/>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40" name="Rectangle 52"/>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036" name="Rectangle 53"/>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Tree>
    <p:extLst>
      <p:ext uri="{BB962C8B-B14F-4D97-AF65-F5344CB8AC3E}">
        <p14:creationId xmlns:p14="http://schemas.microsoft.com/office/powerpoint/2010/main" val="4173210211"/>
      </p:ext>
    </p:extLst>
  </p:cSld>
  <p:clrMap bg1="dk2" tx1="lt1" bg2="dk1"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10279">
                                            <p:txEl>
                                              <p:pRg st="0" end="0"/>
                                            </p:txEl>
                                          </p:spTgt>
                                        </p:tgtEl>
                                        <p:attrNameLst>
                                          <p:attrName>style.visibility</p:attrName>
                                        </p:attrNameLst>
                                      </p:cBhvr>
                                      <p:to>
                                        <p:strVal val="visible"/>
                                      </p:to>
                                    </p:set>
                                    <p:anim calcmode="lin" valueType="num">
                                      <p:cBhvr additive="base">
                                        <p:cTn id="7" dur="500"/>
                                        <p:tgtEl>
                                          <p:spTgt spid="102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79">
                                            <p:txEl>
                                              <p:pRg st="0" end="0"/>
                                            </p:txEl>
                                          </p:spTgt>
                                        </p:tgtEl>
                                      </p:cBhvr>
                                    </p:animEffect>
                                  </p:childTnLst>
                                </p:cTn>
                              </p:par>
                            </p:childTnLst>
                          </p:cTn>
                        </p:par>
                        <p:par>
                          <p:cTn id="9" fill="hold" nodeType="afterGroup">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10279">
                                            <p:txEl>
                                              <p:pRg st="1" end="1"/>
                                            </p:txEl>
                                          </p:spTgt>
                                        </p:tgtEl>
                                        <p:attrNameLst>
                                          <p:attrName>style.visibility</p:attrName>
                                        </p:attrNameLst>
                                      </p:cBhvr>
                                      <p:to>
                                        <p:strVal val="visible"/>
                                      </p:to>
                                    </p:set>
                                    <p:anim calcmode="lin" valueType="num">
                                      <p:cBhvr additive="base">
                                        <p:cTn id="12" dur="500"/>
                                        <p:tgtEl>
                                          <p:spTgt spid="10279">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279">
                                            <p:txEl>
                                              <p:pRg st="1" end="1"/>
                                            </p:txEl>
                                          </p:spTgt>
                                        </p:tgtEl>
                                      </p:cBhvr>
                                    </p:animEffect>
                                  </p:childTnLst>
                                </p:cTn>
                              </p:par>
                            </p:childTnLst>
                          </p:cTn>
                        </p:par>
                        <p:par>
                          <p:cTn id="14" fill="hold" nodeType="afterGroup">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10279">
                                            <p:txEl>
                                              <p:pRg st="2" end="2"/>
                                            </p:txEl>
                                          </p:spTgt>
                                        </p:tgtEl>
                                        <p:attrNameLst>
                                          <p:attrName>style.visibility</p:attrName>
                                        </p:attrNameLst>
                                      </p:cBhvr>
                                      <p:to>
                                        <p:strVal val="visible"/>
                                      </p:to>
                                    </p:set>
                                    <p:anim calcmode="lin" valueType="num">
                                      <p:cBhvr additive="base">
                                        <p:cTn id="17" dur="500"/>
                                        <p:tgtEl>
                                          <p:spTgt spid="1027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79">
                                            <p:txEl>
                                              <p:pRg st="2" end="2"/>
                                            </p:txEl>
                                          </p:spTgt>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10279">
                                            <p:txEl>
                                              <p:pRg st="3" end="3"/>
                                            </p:txEl>
                                          </p:spTgt>
                                        </p:tgtEl>
                                        <p:attrNameLst>
                                          <p:attrName>style.visibility</p:attrName>
                                        </p:attrNameLst>
                                      </p:cBhvr>
                                      <p:to>
                                        <p:strVal val="visible"/>
                                      </p:to>
                                    </p:set>
                                    <p:anim calcmode="lin" valueType="num">
                                      <p:cBhvr additive="base">
                                        <p:cTn id="21" dur="500"/>
                                        <p:tgtEl>
                                          <p:spTgt spid="1027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279">
                                            <p:txEl>
                                              <p:pRg st="3" end="3"/>
                                            </p:txEl>
                                          </p:spTgt>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10279">
                                            <p:txEl>
                                              <p:pRg st="4" end="4"/>
                                            </p:txEl>
                                          </p:spTgt>
                                        </p:tgtEl>
                                        <p:attrNameLst>
                                          <p:attrName>style.visibility</p:attrName>
                                        </p:attrNameLst>
                                      </p:cBhvr>
                                      <p:to>
                                        <p:strVal val="visible"/>
                                      </p:to>
                                    </p:set>
                                    <p:anim calcmode="lin" valueType="num">
                                      <p:cBhvr additive="base">
                                        <p:cTn id="25" dur="500"/>
                                        <p:tgtEl>
                                          <p:spTgt spid="1027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9" grpId="0" build="p" bldLvl="3" autoUpdateAnimBg="0" advAuto="1000">
        <p:tmplLst>
          <p:tmpl lvl="1">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2">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3">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4">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5">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Lst>
      </p:bldP>
    </p:bldLst>
  </p:timing>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4B07CF25-A38B-4D1B-96BD-35E35CD00897}"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3501528337"/>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ltLang="zh-CN">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003A364-79A9-42CD-A55D-3D1730329A2F}" type="slidenum">
              <a:rPr lang="en-US" altLang="zh-CN" smtClean="0">
                <a:solidFill>
                  <a:srgbClr val="2F2F2F">
                    <a:lumMod val="75000"/>
                    <a:lumOff val="25000"/>
                  </a:srgbClr>
                </a:solidFill>
              </a:rPr>
              <a:pPr/>
              <a:t>‹#›</a:t>
            </a:fld>
            <a:endParaRPr lang="en-US" altLang="zh-CN">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ltLang="en-US">
              <a:solidFill>
                <a:prstClr val="white"/>
              </a:solidFill>
            </a:endParaRPr>
          </a:p>
        </p:txBody>
      </p:sp>
      <p:pic>
        <p:nvPicPr>
          <p:cNvPr id="9" name="Picture 7" descr="GIF-395"/>
          <p:cNvPicPr>
            <a:picLocks noChangeAspect="1" noChangeArrowheads="1" noCrop="1"/>
          </p:cNvPicPr>
          <p:nvPr/>
        </p:nvPicPr>
        <p:blipFill>
          <a:blip r:embed="rId13"/>
          <a:srcRect/>
          <a:stretch>
            <a:fillRect/>
          </a:stretch>
        </p:blipFill>
        <p:spPr bwMode="auto">
          <a:xfrm flipV="1">
            <a:off x="0" y="457200"/>
            <a:ext cx="5181600" cy="74613"/>
          </a:xfrm>
          <a:prstGeom prst="rect">
            <a:avLst/>
          </a:prstGeom>
          <a:noFill/>
        </p:spPr>
      </p:pic>
      <p:pic>
        <p:nvPicPr>
          <p:cNvPr id="10" name="Picture 8" descr="BJ2040"/>
          <p:cNvPicPr>
            <a:picLocks noChangeAspect="1" noChangeArrowheads="1"/>
          </p:cNvPicPr>
          <p:nvPr/>
        </p:nvPicPr>
        <p:blipFill>
          <a:blip r:embed="rId14"/>
          <a:srcRect/>
          <a:stretch>
            <a:fillRect/>
          </a:stretch>
        </p:blipFill>
        <p:spPr bwMode="auto">
          <a:xfrm>
            <a:off x="0" y="6096000"/>
            <a:ext cx="5410200" cy="762000"/>
          </a:xfrm>
          <a:prstGeom prst="rect">
            <a:avLst/>
          </a:prstGeom>
          <a:noFill/>
        </p:spPr>
      </p:pic>
      <p:pic>
        <p:nvPicPr>
          <p:cNvPr id="11" name="Picture 9" descr="BJ2040"/>
          <p:cNvPicPr>
            <a:picLocks noChangeAspect="1" noChangeArrowheads="1"/>
          </p:cNvPicPr>
          <p:nvPr/>
        </p:nvPicPr>
        <p:blipFill>
          <a:blip r:embed="rId14"/>
          <a:srcRect/>
          <a:stretch>
            <a:fillRect/>
          </a:stretch>
        </p:blipFill>
        <p:spPr bwMode="auto">
          <a:xfrm flipV="1">
            <a:off x="4572000" y="6248400"/>
            <a:ext cx="4572000" cy="609600"/>
          </a:xfrm>
          <a:prstGeom prst="rect">
            <a:avLst/>
          </a:prstGeom>
          <a:noFill/>
        </p:spPr>
      </p:pic>
      <p:pic>
        <p:nvPicPr>
          <p:cNvPr id="12" name="Picture 10" descr="BJ2044"/>
          <p:cNvPicPr>
            <a:picLocks noChangeAspect="1" noChangeArrowheads="1"/>
          </p:cNvPicPr>
          <p:nvPr/>
        </p:nvPicPr>
        <p:blipFill>
          <a:blip r:embed="rId15" cstate="print"/>
          <a:srcRect/>
          <a:stretch>
            <a:fillRect/>
          </a:stretch>
        </p:blipFill>
        <p:spPr bwMode="auto">
          <a:xfrm flipH="1">
            <a:off x="8001000" y="0"/>
            <a:ext cx="1143000" cy="762000"/>
          </a:xfrm>
          <a:prstGeom prst="rect">
            <a:avLst/>
          </a:prstGeom>
          <a:noFill/>
        </p:spPr>
      </p:pic>
      <p:pic>
        <p:nvPicPr>
          <p:cNvPr id="13" name="Picture 11" descr="GIF100"/>
          <p:cNvPicPr>
            <a:picLocks noChangeAspect="1" noChangeArrowheads="1" noCrop="1"/>
          </p:cNvPicPr>
          <p:nvPr/>
        </p:nvPicPr>
        <p:blipFill>
          <a:blip r:embed="rId16"/>
          <a:srcRect/>
          <a:stretch>
            <a:fillRect/>
          </a:stretch>
        </p:blipFill>
        <p:spPr bwMode="auto">
          <a:xfrm>
            <a:off x="0" y="0"/>
            <a:ext cx="457200" cy="452438"/>
          </a:xfrm>
          <a:prstGeom prst="rect">
            <a:avLst/>
          </a:prstGeom>
          <a:noFill/>
        </p:spPr>
      </p:pic>
      <p:sp>
        <p:nvSpPr>
          <p:cNvPr id="14" name="Text Box 15"/>
          <p:cNvSpPr txBox="1">
            <a:spLocks noChangeArrowheads="1"/>
          </p:cNvSpPr>
          <p:nvPr/>
        </p:nvSpPr>
        <p:spPr bwMode="auto">
          <a:xfrm>
            <a:off x="762000" y="30163"/>
            <a:ext cx="3686175" cy="457200"/>
          </a:xfrm>
          <a:prstGeom prst="rect">
            <a:avLst/>
          </a:prstGeom>
          <a:noFill/>
          <a:ln w="9525">
            <a:noFill/>
            <a:miter lim="800000"/>
            <a:headEnd/>
            <a:tailEnd/>
          </a:ln>
          <a:effectLst/>
        </p:spPr>
        <p:txBody>
          <a:bodyPr wrap="none">
            <a:spAutoFit/>
          </a:bodyPr>
          <a:lstStyle/>
          <a:p>
            <a:r>
              <a:rPr lang="zh-CN" altLang="en-US">
                <a:solidFill>
                  <a:prstClr val="black"/>
                </a:solidFill>
                <a:latin typeface="华文行楷" pitchFamily="2" charset="-122"/>
                <a:ea typeface="华文行楷" pitchFamily="2" charset="-122"/>
              </a:rPr>
              <a:t>第 </a:t>
            </a:r>
            <a:r>
              <a:rPr lang="en-US" altLang="zh-CN">
                <a:solidFill>
                  <a:prstClr val="black"/>
                </a:solidFill>
                <a:latin typeface="华文行楷" pitchFamily="2" charset="-122"/>
                <a:ea typeface="华文行楷" pitchFamily="2" charset="-122"/>
              </a:rPr>
              <a:t>3 </a:t>
            </a:r>
            <a:r>
              <a:rPr lang="zh-CN" altLang="en-US">
                <a:solidFill>
                  <a:prstClr val="black"/>
                </a:solidFill>
                <a:latin typeface="华文行楷" pitchFamily="2" charset="-122"/>
                <a:ea typeface="华文行楷" pitchFamily="2" charset="-122"/>
              </a:rPr>
              <a:t>章 图搜索与问题求解 </a:t>
            </a:r>
          </a:p>
        </p:txBody>
      </p:sp>
    </p:spTree>
    <p:extLst>
      <p:ext uri="{BB962C8B-B14F-4D97-AF65-F5344CB8AC3E}">
        <p14:creationId xmlns:p14="http://schemas.microsoft.com/office/powerpoint/2010/main" val="1113274634"/>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ransition>
    <p:checker/>
  </p:transition>
  <p:timing>
    <p:tnLst>
      <p:par>
        <p:cTn id="1" dur="indefinite" restart="never" nodeType="tmRoot"/>
      </p:par>
    </p:tnLst>
  </p:timing>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50000">
              <a:srgbClr val="003399"/>
            </a:gs>
            <a:gs pos="100000">
              <a:srgbClr val="000000"/>
            </a:gs>
          </a:gsLst>
          <a:lin ang="5400000" scaled="1"/>
        </a:gradFill>
        <a:effectLst/>
      </p:bgPr>
    </p:bg>
    <p:spTree>
      <p:nvGrpSpPr>
        <p:cNvPr id="1" name=""/>
        <p:cNvGrpSpPr/>
        <p:nvPr/>
      </p:nvGrpSpPr>
      <p:grpSpPr>
        <a:xfrm>
          <a:off x="0" y="0"/>
          <a:ext cx="0" cy="0"/>
          <a:chOff x="0" y="0"/>
          <a:chExt cx="0" cy="0"/>
        </a:xfrm>
      </p:grpSpPr>
      <p:sp>
        <p:nvSpPr>
          <p:cNvPr id="10279" name="Rectangle 39"/>
          <p:cNvSpPr>
            <a:spLocks noGrp="1" noChangeArrowheads="1"/>
          </p:cNvSpPr>
          <p:nvPr>
            <p:ph type="body" idx="1"/>
          </p:nvPr>
        </p:nvSpPr>
        <p:spPr bwMode="auto">
          <a:xfrm>
            <a:off x="914400" y="1905000"/>
            <a:ext cx="75438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第二层</a:t>
            </a:r>
          </a:p>
          <a:p>
            <a:pPr lvl="2"/>
            <a:r>
              <a:rPr lang="zh-CN" altLang="en-US" smtClean="0"/>
              <a:t>第三层</a:t>
            </a:r>
          </a:p>
          <a:p>
            <a:pPr lvl="3"/>
            <a:r>
              <a:rPr lang="zh-CN" altLang="en-US" smtClean="0"/>
              <a:t>第四层</a:t>
            </a:r>
          </a:p>
          <a:p>
            <a:pPr lvl="4"/>
            <a:r>
              <a:rPr lang="zh-CN" altLang="en-US" smtClean="0"/>
              <a:t>第五层</a:t>
            </a:r>
          </a:p>
        </p:txBody>
      </p:sp>
      <p:sp>
        <p:nvSpPr>
          <p:cNvPr id="1027" name="Rectangle 40"/>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8" name="Rectangle 41"/>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29" name="Rectangle 42"/>
          <p:cNvSpPr>
            <a:spLocks noChangeArrowheads="1"/>
          </p:cNvSpPr>
          <p:nvPr userDrawn="1"/>
        </p:nvSpPr>
        <p:spPr bwMode="auto">
          <a:xfrm>
            <a:off x="0" y="755650"/>
            <a:ext cx="5867400" cy="762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0" name="Rectangle 43"/>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1" name="Rectangle 44"/>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2" name="Rectangle 45"/>
          <p:cNvSpPr>
            <a:spLocks noGrp="1" noChangeArrowheads="1"/>
          </p:cNvSpPr>
          <p:nvPr>
            <p:ph type="title"/>
          </p:nvPr>
        </p:nvSpPr>
        <p:spPr bwMode="auto">
          <a:xfrm>
            <a:off x="914400" y="990600"/>
            <a:ext cx="7086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6" name="Rectangle 46"/>
          <p:cNvSpPr>
            <a:spLocks noGrp="1" noChangeArrowheads="1"/>
          </p:cNvSpPr>
          <p:nvPr>
            <p:ph type="sldNum" sz="quarter" idx="4"/>
          </p:nvPr>
        </p:nvSpPr>
        <p:spPr bwMode="auto">
          <a:xfrm>
            <a:off x="8534400" y="6477000"/>
            <a:ext cx="381000" cy="304800"/>
          </a:xfrm>
          <a:prstGeom prst="rect">
            <a:avLst/>
          </a:prstGeom>
          <a:solidFill>
            <a:schemeClr val="accent1"/>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lnSpc>
                <a:spcPct val="100000"/>
              </a:lnSpc>
              <a:spcBef>
                <a:spcPct val="0"/>
              </a:spcBef>
              <a:buFontTx/>
              <a:buNone/>
              <a:defRPr sz="1800">
                <a:solidFill>
                  <a:schemeClr val="bg1"/>
                </a:solidFill>
                <a:latin typeface="Tahoma" pitchFamily="34" charset="0"/>
                <a:ea typeface="宋体" pitchFamily="2" charset="-122"/>
              </a:defRPr>
            </a:lvl1pPr>
          </a:lstStyle>
          <a:p>
            <a:pPr>
              <a:defRPr/>
            </a:pPr>
            <a:fld id="{E158732D-2C34-4137-9193-20D8228061FD}" type="slidenum">
              <a:rPr lang="en-US" altLang="zh-CN" b="1">
                <a:solidFill>
                  <a:srgbClr val="000066"/>
                </a:solidFill>
              </a:rPr>
              <a:pPr>
                <a:defRPr/>
              </a:pPr>
              <a:t>‹#›</a:t>
            </a:fld>
            <a:endParaRPr lang="en-US" altLang="zh-CN" b="1">
              <a:solidFill>
                <a:srgbClr val="000066"/>
              </a:solidFill>
            </a:endParaRPr>
          </a:p>
        </p:txBody>
      </p:sp>
      <p:sp>
        <p:nvSpPr>
          <p:cNvPr id="1034" name="Rectangle 47"/>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nvGrpSpPr>
          <p:cNvPr id="1035" name="Group 48"/>
          <p:cNvGrpSpPr>
            <a:grpSpLocks/>
          </p:cNvGrpSpPr>
          <p:nvPr userDrawn="1"/>
        </p:nvGrpSpPr>
        <p:grpSpPr bwMode="auto">
          <a:xfrm>
            <a:off x="304800" y="762000"/>
            <a:ext cx="762000" cy="762000"/>
            <a:chOff x="480" y="432"/>
            <a:chExt cx="480" cy="480"/>
          </a:xfrm>
        </p:grpSpPr>
        <p:sp>
          <p:nvSpPr>
            <p:cNvPr id="1037" name="Rectangle 49"/>
            <p:cNvSpPr>
              <a:spLocks noChangeArrowheads="1"/>
            </p:cNvSpPr>
            <p:nvPr/>
          </p:nvSpPr>
          <p:spPr bwMode="auto">
            <a:xfrm>
              <a:off x="480" y="67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8" name="Rectangle 50"/>
            <p:cNvSpPr>
              <a:spLocks noChangeArrowheads="1"/>
            </p:cNvSpPr>
            <p:nvPr/>
          </p:nvSpPr>
          <p:spPr bwMode="auto">
            <a:xfrm>
              <a:off x="720" y="432"/>
              <a:ext cx="240" cy="24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algn="ctr" eaLnBrk="1" hangingPunct="1">
                <a:defRPr/>
              </a:pPr>
              <a:endParaRPr lang="zh-CN" altLang="zh-CN" b="0" smtClean="0">
                <a:solidFill>
                  <a:srgbClr val="FFFFFF"/>
                </a:solidFill>
                <a:latin typeface="Arial" charset="0"/>
                <a:ea typeface="宋体" pitchFamily="2" charset="-122"/>
              </a:endParaRPr>
            </a:p>
          </p:txBody>
        </p:sp>
        <p:sp>
          <p:nvSpPr>
            <p:cNvPr id="1039" name="Rectangle 51"/>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
          <p:nvSpPr>
            <p:cNvPr id="1040" name="Rectangle 52"/>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grpSp>
      <p:sp>
        <p:nvSpPr>
          <p:cNvPr id="1036" name="Rectangle 53"/>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imes New Roman" charset="0"/>
                <a:ea typeface="楷体_GB2312" pitchFamily="49" charset="-122"/>
              </a:defRPr>
            </a:lvl1pPr>
            <a:lvl2pPr marL="742950" indent="-285750" eaLnBrk="0" hangingPunct="0">
              <a:defRPr kumimoji="1" sz="2400" b="1">
                <a:solidFill>
                  <a:schemeClr val="tx1"/>
                </a:solidFill>
                <a:latin typeface="Times New Roman" charset="0"/>
                <a:ea typeface="楷体_GB2312" pitchFamily="49" charset="-122"/>
              </a:defRPr>
            </a:lvl2pPr>
            <a:lvl3pPr marL="1143000" indent="-228600" eaLnBrk="0" hangingPunct="0">
              <a:defRPr kumimoji="1" sz="2400" b="1">
                <a:solidFill>
                  <a:schemeClr val="tx1"/>
                </a:solidFill>
                <a:latin typeface="Times New Roman" charset="0"/>
                <a:ea typeface="楷体_GB2312" pitchFamily="49" charset="-122"/>
              </a:defRPr>
            </a:lvl3pPr>
            <a:lvl4pPr marL="1600200" indent="-228600" eaLnBrk="0" hangingPunct="0">
              <a:defRPr kumimoji="1" sz="2400" b="1">
                <a:solidFill>
                  <a:schemeClr val="tx1"/>
                </a:solidFill>
                <a:latin typeface="Times New Roman" charset="0"/>
                <a:ea typeface="楷体_GB2312" pitchFamily="49" charset="-122"/>
              </a:defRPr>
            </a:lvl4pPr>
            <a:lvl5pPr marL="2057400" indent="-228600" eaLnBrk="0" hangingPunct="0">
              <a:defRPr kumimoji="1" sz="2400" b="1">
                <a:solidFill>
                  <a:schemeClr val="tx1"/>
                </a:solidFill>
                <a:latin typeface="Times New Roman"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charset="0"/>
                <a:ea typeface="楷体_GB2312" pitchFamily="49" charset="-122"/>
              </a:defRPr>
            </a:lvl9pPr>
          </a:lstStyle>
          <a:p>
            <a:pPr eaLnBrk="1" hangingPunct="1">
              <a:lnSpc>
                <a:spcPct val="80000"/>
              </a:lnSpc>
              <a:spcBef>
                <a:spcPct val="50000"/>
              </a:spcBef>
              <a:buFontTx/>
              <a:buChar char="•"/>
              <a:defRPr/>
            </a:pPr>
            <a:endParaRPr lang="zh-CN" altLang="en-US" smtClean="0">
              <a:solidFill>
                <a:srgbClr val="FFFFFF"/>
              </a:solidFill>
            </a:endParaRPr>
          </a:p>
        </p:txBody>
      </p:sp>
    </p:spTree>
    <p:extLst>
      <p:ext uri="{BB962C8B-B14F-4D97-AF65-F5344CB8AC3E}">
        <p14:creationId xmlns:p14="http://schemas.microsoft.com/office/powerpoint/2010/main" val="619392877"/>
      </p:ext>
    </p:extLst>
  </p:cSld>
  <p:clrMap bg1="dk2" tx1="lt1" bg2="dk1"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10279">
                                            <p:txEl>
                                              <p:pRg st="0" end="0"/>
                                            </p:txEl>
                                          </p:spTgt>
                                        </p:tgtEl>
                                        <p:attrNameLst>
                                          <p:attrName>style.visibility</p:attrName>
                                        </p:attrNameLst>
                                      </p:cBhvr>
                                      <p:to>
                                        <p:strVal val="visible"/>
                                      </p:to>
                                    </p:set>
                                    <p:anim calcmode="lin" valueType="num">
                                      <p:cBhvr additive="base">
                                        <p:cTn id="7" dur="500"/>
                                        <p:tgtEl>
                                          <p:spTgt spid="102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79">
                                            <p:txEl>
                                              <p:pRg st="0" end="0"/>
                                            </p:txEl>
                                          </p:spTgt>
                                        </p:tgtEl>
                                      </p:cBhvr>
                                    </p:animEffect>
                                  </p:childTnLst>
                                </p:cTn>
                              </p:par>
                            </p:childTnLst>
                          </p:cTn>
                        </p:par>
                        <p:par>
                          <p:cTn id="9" fill="hold" nodeType="afterGroup">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10279">
                                            <p:txEl>
                                              <p:pRg st="1" end="1"/>
                                            </p:txEl>
                                          </p:spTgt>
                                        </p:tgtEl>
                                        <p:attrNameLst>
                                          <p:attrName>style.visibility</p:attrName>
                                        </p:attrNameLst>
                                      </p:cBhvr>
                                      <p:to>
                                        <p:strVal val="visible"/>
                                      </p:to>
                                    </p:set>
                                    <p:anim calcmode="lin" valueType="num">
                                      <p:cBhvr additive="base">
                                        <p:cTn id="12" dur="500"/>
                                        <p:tgtEl>
                                          <p:spTgt spid="10279">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279">
                                            <p:txEl>
                                              <p:pRg st="1" end="1"/>
                                            </p:txEl>
                                          </p:spTgt>
                                        </p:tgtEl>
                                      </p:cBhvr>
                                    </p:animEffect>
                                  </p:childTnLst>
                                </p:cTn>
                              </p:par>
                            </p:childTnLst>
                          </p:cTn>
                        </p:par>
                        <p:par>
                          <p:cTn id="14" fill="hold" nodeType="afterGroup">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10279">
                                            <p:txEl>
                                              <p:pRg st="2" end="2"/>
                                            </p:txEl>
                                          </p:spTgt>
                                        </p:tgtEl>
                                        <p:attrNameLst>
                                          <p:attrName>style.visibility</p:attrName>
                                        </p:attrNameLst>
                                      </p:cBhvr>
                                      <p:to>
                                        <p:strVal val="visible"/>
                                      </p:to>
                                    </p:set>
                                    <p:anim calcmode="lin" valueType="num">
                                      <p:cBhvr additive="base">
                                        <p:cTn id="17" dur="500"/>
                                        <p:tgtEl>
                                          <p:spTgt spid="1027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79">
                                            <p:txEl>
                                              <p:pRg st="2" end="2"/>
                                            </p:txEl>
                                          </p:spTgt>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10279">
                                            <p:txEl>
                                              <p:pRg st="3" end="3"/>
                                            </p:txEl>
                                          </p:spTgt>
                                        </p:tgtEl>
                                        <p:attrNameLst>
                                          <p:attrName>style.visibility</p:attrName>
                                        </p:attrNameLst>
                                      </p:cBhvr>
                                      <p:to>
                                        <p:strVal val="visible"/>
                                      </p:to>
                                    </p:set>
                                    <p:anim calcmode="lin" valueType="num">
                                      <p:cBhvr additive="base">
                                        <p:cTn id="21" dur="500"/>
                                        <p:tgtEl>
                                          <p:spTgt spid="1027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279">
                                            <p:txEl>
                                              <p:pRg st="3" end="3"/>
                                            </p:txEl>
                                          </p:spTgt>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10279">
                                            <p:txEl>
                                              <p:pRg st="4" end="4"/>
                                            </p:txEl>
                                          </p:spTgt>
                                        </p:tgtEl>
                                        <p:attrNameLst>
                                          <p:attrName>style.visibility</p:attrName>
                                        </p:attrNameLst>
                                      </p:cBhvr>
                                      <p:to>
                                        <p:strVal val="visible"/>
                                      </p:to>
                                    </p:set>
                                    <p:anim calcmode="lin" valueType="num">
                                      <p:cBhvr additive="base">
                                        <p:cTn id="25" dur="500"/>
                                        <p:tgtEl>
                                          <p:spTgt spid="1027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9" grpId="0" build="p" bldLvl="3" autoUpdateAnimBg="0" advAuto="1000">
        <p:tmplLst>
          <p:tmpl lvl="1">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2">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3">
            <p:tnLst>
              <p:par>
                <p:cTn presetID="12" presetClass="entr" presetSubtype="4" fill="hold" nodeType="after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4">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 lvl="5">
            <p:tnLst>
              <p:par>
                <p:cTn presetID="12" presetClass="entr" presetSubtype="4" fill="hold" nodeType="withEffect">
                  <p:stCondLst>
                    <p:cond delay="100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500"/>
                        <p:tgtEl>
                          <p:spTgt spid="10279"/>
                        </p:tgtEl>
                        <p:attrNameLst>
                          <p:attrName>ppt_y</p:attrName>
                        </p:attrNameLst>
                      </p:cBhvr>
                      <p:tavLst>
                        <p:tav tm="0">
                          <p:val>
                            <p:strVal val="#ppt_y+#ppt_h*1.125000"/>
                          </p:val>
                        </p:tav>
                        <p:tav tm="100000">
                          <p:val>
                            <p:strVal val="#ppt_y"/>
                          </p:val>
                        </p:tav>
                      </p:tavLst>
                    </p:anim>
                    <p:animEffect transition="in" filter="wipe(up)">
                      <p:cBhvr>
                        <p:cTn dur="500"/>
                        <p:tgtEl>
                          <p:spTgt spid="10279"/>
                        </p:tgtEl>
                      </p:cBhvr>
                    </p:animEffect>
                  </p:childTnLst>
                </p:cTn>
              </p:par>
            </p:tnLst>
          </p:tmpl>
        </p:tmplLst>
      </p:bldP>
    </p:bldLst>
  </p:timing>
  <p:hf hdr="0" ftr="0" dt="0"/>
  <p:txStyles>
    <p:titleStyle>
      <a:lvl1pPr algn="l" rtl="0" eaLnBrk="0" fontAlgn="base" hangingPunct="0">
        <a:spcBef>
          <a:spcPct val="0"/>
        </a:spcBef>
        <a:spcAft>
          <a:spcPct val="0"/>
        </a:spcAft>
        <a:defRPr kumimoji="1" sz="4000">
          <a:solidFill>
            <a:srgbClr val="FFCC00"/>
          </a:solidFill>
          <a:latin typeface="+mj-lt"/>
          <a:ea typeface="+mj-ea"/>
          <a:cs typeface="+mj-cs"/>
        </a:defRPr>
      </a:lvl1pPr>
      <a:lvl2pPr algn="l" rtl="0" eaLnBrk="0" fontAlgn="base" hangingPunct="0">
        <a:spcBef>
          <a:spcPct val="0"/>
        </a:spcBef>
        <a:spcAft>
          <a:spcPct val="0"/>
        </a:spcAft>
        <a:defRPr kumimoji="1" sz="4000">
          <a:solidFill>
            <a:srgbClr val="FFCC00"/>
          </a:solidFill>
          <a:latin typeface="Times New Roman" charset="0"/>
          <a:ea typeface="华文新魏" pitchFamily="2" charset="-122"/>
        </a:defRPr>
      </a:lvl2pPr>
      <a:lvl3pPr algn="l" rtl="0" eaLnBrk="0" fontAlgn="base" hangingPunct="0">
        <a:spcBef>
          <a:spcPct val="0"/>
        </a:spcBef>
        <a:spcAft>
          <a:spcPct val="0"/>
        </a:spcAft>
        <a:defRPr kumimoji="1" sz="4000">
          <a:solidFill>
            <a:srgbClr val="FFCC00"/>
          </a:solidFill>
          <a:latin typeface="Times New Roman" charset="0"/>
          <a:ea typeface="华文新魏" pitchFamily="2" charset="-122"/>
        </a:defRPr>
      </a:lvl3pPr>
      <a:lvl4pPr algn="l" rtl="0" eaLnBrk="0" fontAlgn="base" hangingPunct="0">
        <a:spcBef>
          <a:spcPct val="0"/>
        </a:spcBef>
        <a:spcAft>
          <a:spcPct val="0"/>
        </a:spcAft>
        <a:defRPr kumimoji="1" sz="4000">
          <a:solidFill>
            <a:srgbClr val="FFCC00"/>
          </a:solidFill>
          <a:latin typeface="Times New Roman" charset="0"/>
          <a:ea typeface="华文新魏" pitchFamily="2" charset="-122"/>
        </a:defRPr>
      </a:lvl4pPr>
      <a:lvl5pPr algn="l" rtl="0" eaLnBrk="0" fontAlgn="base" hangingPunct="0">
        <a:spcBef>
          <a:spcPct val="0"/>
        </a:spcBef>
        <a:spcAft>
          <a:spcPct val="0"/>
        </a:spcAft>
        <a:defRPr kumimoji="1" sz="4000">
          <a:solidFill>
            <a:srgbClr val="FFCC00"/>
          </a:solidFill>
          <a:latin typeface="Times New Roman" charset="0"/>
          <a:ea typeface="华文新魏" pitchFamily="2" charset="-122"/>
        </a:defRPr>
      </a:lvl5pPr>
      <a:lvl6pPr marL="457200" algn="l" rtl="0" fontAlgn="base">
        <a:spcBef>
          <a:spcPct val="0"/>
        </a:spcBef>
        <a:spcAft>
          <a:spcPct val="0"/>
        </a:spcAft>
        <a:defRPr kumimoji="1" sz="4000">
          <a:solidFill>
            <a:srgbClr val="FFCC00"/>
          </a:solidFill>
          <a:latin typeface="Times New Roman" charset="0"/>
          <a:ea typeface="华文新魏" pitchFamily="2" charset="-122"/>
        </a:defRPr>
      </a:lvl6pPr>
      <a:lvl7pPr marL="914400" algn="l" rtl="0" fontAlgn="base">
        <a:spcBef>
          <a:spcPct val="0"/>
        </a:spcBef>
        <a:spcAft>
          <a:spcPct val="0"/>
        </a:spcAft>
        <a:defRPr kumimoji="1" sz="4000">
          <a:solidFill>
            <a:srgbClr val="FFCC00"/>
          </a:solidFill>
          <a:latin typeface="Times New Roman" charset="0"/>
          <a:ea typeface="华文新魏" pitchFamily="2" charset="-122"/>
        </a:defRPr>
      </a:lvl7pPr>
      <a:lvl8pPr marL="1371600" algn="l" rtl="0" fontAlgn="base">
        <a:spcBef>
          <a:spcPct val="0"/>
        </a:spcBef>
        <a:spcAft>
          <a:spcPct val="0"/>
        </a:spcAft>
        <a:defRPr kumimoji="1" sz="4000">
          <a:solidFill>
            <a:srgbClr val="FFCC00"/>
          </a:solidFill>
          <a:latin typeface="Times New Roman" charset="0"/>
          <a:ea typeface="华文新魏" pitchFamily="2" charset="-122"/>
        </a:defRPr>
      </a:lvl8pPr>
      <a:lvl9pPr marL="1828800" algn="l" rtl="0" fontAlgn="base">
        <a:spcBef>
          <a:spcPct val="0"/>
        </a:spcBef>
        <a:spcAft>
          <a:spcPct val="0"/>
        </a:spcAft>
        <a:defRPr kumimoji="1" sz="4000">
          <a:solidFill>
            <a:srgbClr val="FFCC00"/>
          </a:solidFill>
          <a:latin typeface="Times New Roman" charset="0"/>
          <a:ea typeface="华文新魏" pitchFamily="2" charset="-122"/>
        </a:defRPr>
      </a:lvl9pPr>
    </p:titleStyle>
    <p:bodyStyle>
      <a:lvl1pPr marL="342900" indent="-342900" algn="l" rtl="0" eaLnBrk="0" fontAlgn="base" hangingPunct="0">
        <a:spcBef>
          <a:spcPct val="20000"/>
        </a:spcBef>
        <a:spcAft>
          <a:spcPct val="0"/>
        </a:spcAft>
        <a:buClr>
          <a:srgbClr val="00FFFF"/>
        </a:buClr>
        <a:buSzPct val="90000"/>
        <a:buFont typeface="Wingdings" pitchFamily="2" charset="2"/>
        <a:buChar char="v"/>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itchFamily="2" charset="2"/>
        <a:buChar char="v"/>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itchFamily="2" charset="2"/>
        <a:buChar char="v"/>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itchFamily="2" charset="2"/>
        <a:buChar char="v"/>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文本占位符 138243"/>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8398" name="灯片编号占位符 138397"/>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a:ea typeface="PMingLiU" pitchFamily="18" charset="-120"/>
              </a:defRPr>
            </a:lvl1pPr>
          </a:lstStyle>
          <a:p>
            <a:pPr>
              <a:defRPr/>
            </a:pPr>
            <a:fld id="{77EC1739-0D19-4EC2-A05E-CDE48179DB24}" type="slidenum">
              <a:rPr kumimoji="0" lang="zh-TW" altLang="en-US">
                <a:solidFill>
                  <a:srgbClr val="000000"/>
                </a:solidFill>
                <a:latin typeface="Arial" pitchFamily="34" charset="0"/>
              </a:rPr>
              <a:pPr>
                <a:defRPr/>
              </a:pPr>
              <a:t>‹#›</a:t>
            </a:fld>
            <a:endParaRPr kumimoji="0" lang="zh-TW" altLang="en-US">
              <a:solidFill>
                <a:srgbClr val="000000"/>
              </a:solidFill>
              <a:latin typeface="Arial" pitchFamily="34" charset="0"/>
            </a:endParaRPr>
          </a:p>
        </p:txBody>
      </p:sp>
      <p:grpSp>
        <p:nvGrpSpPr>
          <p:cNvPr id="1028" name="组合 138400"/>
          <p:cNvGrpSpPr>
            <a:grpSpLocks/>
          </p:cNvGrpSpPr>
          <p:nvPr/>
        </p:nvGrpSpPr>
        <p:grpSpPr bwMode="auto">
          <a:xfrm>
            <a:off x="53975" y="2865438"/>
            <a:ext cx="8915400" cy="1127125"/>
            <a:chOff x="0" y="0"/>
            <a:chExt cx="5616" cy="710"/>
          </a:xfrm>
        </p:grpSpPr>
        <p:sp>
          <p:nvSpPr>
            <p:cNvPr id="1043" name="矩形 138401"/>
            <p:cNvSpPr>
              <a:spLocks noChangeArrowheads="1"/>
            </p:cNvSpPr>
            <p:nvPr userDrawn="1"/>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endParaRPr kumimoji="0" lang="zh-CN" altLang="en-US" sz="1800" smtClean="0">
                <a:solidFill>
                  <a:srgbClr val="000000"/>
                </a:solidFill>
              </a:endParaRPr>
            </a:p>
          </p:txBody>
        </p:sp>
        <p:sp>
          <p:nvSpPr>
            <p:cNvPr id="1044" name="矩形 138402"/>
            <p:cNvSpPr>
              <a:spLocks noChangeArrowheads="1"/>
            </p:cNvSpPr>
            <p:nvPr userDrawn="1"/>
          </p:nvSpPr>
          <p:spPr bwMode="auto">
            <a:xfrm>
              <a:off x="0" y="0"/>
              <a:ext cx="56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0" lang="en-US" altLang="zh-CN" sz="900" smtClean="0">
                  <a:solidFill>
                    <a:srgbClr val="000000"/>
                  </a:solidFill>
                  <a:latin typeface="Times New Roman" pitchFamily="18" charset="0"/>
                </a:rPr>
                <a:t>  </a:t>
              </a:r>
              <a:r>
                <a:rPr kumimoji="0" lang="en-US" altLang="zh-CN" sz="5900" smtClean="0">
                  <a:solidFill>
                    <a:srgbClr val="000000"/>
                  </a:solidFill>
                  <a:latin typeface="Times New Roman" pitchFamily="18" charset="0"/>
                </a:rPr>
                <a:t> </a:t>
              </a:r>
              <a:r>
                <a:rPr kumimoji="0" lang="en-US" altLang="zh-CN" sz="900" smtClean="0">
                  <a:solidFill>
                    <a:srgbClr val="000000"/>
                  </a:solidFill>
                  <a:latin typeface="Times New Roman" pitchFamily="18" charset="0"/>
                </a:rPr>
                <a:t>                                                                                                                                                                                                                                                                                                                       </a:t>
              </a:r>
            </a:p>
          </p:txBody>
        </p:sp>
      </p:grpSp>
      <p:sp>
        <p:nvSpPr>
          <p:cNvPr id="1188" name="文本框 138403"/>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a:defRPr/>
            </a:pPr>
            <a:r>
              <a:rPr kumimoji="0" lang="en-US" altLang="zh-CN" sz="3200" b="1">
                <a:solidFill>
                  <a:srgbClr val="FFFFFF"/>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itchFamily="34" charset="0"/>
                <a:ea typeface="宋体" pitchFamily="2" charset="-122"/>
              </a:rPr>
              <a:t>CISIC</a:t>
            </a:r>
          </a:p>
        </p:txBody>
      </p:sp>
    </p:spTree>
    <p:extLst>
      <p:ext uri="{BB962C8B-B14F-4D97-AF65-F5344CB8AC3E}">
        <p14:creationId xmlns:p14="http://schemas.microsoft.com/office/powerpoint/2010/main" val="2248282779"/>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itchFamily="34" charset="0"/>
                <a:ea typeface="PMingLiU" pitchFamily="18" charset="-120"/>
              </a:defRPr>
            </a:lvl1pPr>
          </a:lstStyle>
          <a:p>
            <a:pPr>
              <a:defRPr/>
            </a:pPr>
            <a:fld id="{535BCC87-4D4F-4694-A72E-D8111170471C}" type="slidenum">
              <a:rPr kumimoji="0" lang="zh-TW" altLang="en-US">
                <a:solidFill>
                  <a:srgbClr val="000000"/>
                </a:solidFill>
              </a:rPr>
              <a:pPr>
                <a:defRPr/>
              </a:pPr>
              <a:t>‹#›</a:t>
            </a:fld>
            <a:endParaRPr kumimoji="0" lang="zh-TW" altLang="en-US">
              <a:solidFill>
                <a:srgbClr val="000000"/>
              </a:solidFill>
            </a:endParaRPr>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nSpc>
                  <a:spcPct val="100000"/>
                </a:lnSpc>
                <a:spcBef>
                  <a:spcPct val="0"/>
                </a:spcBef>
                <a:defRPr/>
              </a:pPr>
              <a:r>
                <a:rPr kumimoji="0" lang="en-US" altLang="zh-CN" sz="900">
                  <a:solidFill>
                    <a:srgbClr val="000000"/>
                  </a:solidFill>
                  <a:ea typeface="宋体" panose="02010600030101010101" pitchFamily="2" charset="-122"/>
                </a:rPr>
                <a:t>  </a:t>
              </a:r>
              <a:r>
                <a:rPr kumimoji="0" lang="en-US" altLang="zh-CN" sz="5900">
                  <a:solidFill>
                    <a:srgbClr val="000000"/>
                  </a:solidFill>
                  <a:ea typeface="宋体" panose="02010600030101010101" pitchFamily="2" charset="-122"/>
                </a:rPr>
                <a:t> </a:t>
              </a:r>
              <a:r>
                <a:rPr kumimoji="0" lang="en-US" altLang="zh-CN" sz="900">
                  <a:solidFill>
                    <a:srgbClr val="000000"/>
                  </a:solidFill>
                  <a:ea typeface="宋体" panose="02010600030101010101" pitchFamily="2" charset="-122"/>
                </a:rPr>
                <a:t>                                                                                                                                                                                                                                                                                                                       </a:t>
              </a:r>
            </a:p>
          </p:txBody>
        </p:sp>
      </p:grpSp>
    </p:spTree>
    <p:extLst>
      <p:ext uri="{BB962C8B-B14F-4D97-AF65-F5344CB8AC3E}">
        <p14:creationId xmlns:p14="http://schemas.microsoft.com/office/powerpoint/2010/main" val="195013810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文本占位符 641032"/>
          <p:cNvSpPr>
            <a:spLocks noGrp="1" noChangeArrowheads="1"/>
          </p:cNvSpPr>
          <p:nvPr>
            <p:ph type="body" idx="4294967295"/>
          </p:nvPr>
        </p:nvSpPr>
        <p:spPr bwMode="auto">
          <a:xfrm>
            <a:off x="685800" y="1676400"/>
            <a:ext cx="8061325"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187" name="灯片编号占位符 641186"/>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lnSpc>
                <a:spcPct val="80000"/>
              </a:lnSpc>
              <a:spcBef>
                <a:spcPct val="50000"/>
              </a:spcBef>
              <a:defRPr sz="1400">
                <a:latin typeface="Arial" pitchFamily="34" charset="0"/>
                <a:ea typeface="PMingLiU" pitchFamily="18" charset="-120"/>
              </a:defRPr>
            </a:lvl1pPr>
          </a:lstStyle>
          <a:p>
            <a:pPr>
              <a:defRPr/>
            </a:pPr>
            <a:fld id="{535BCC87-4D4F-4694-A72E-D8111170471C}" type="slidenum">
              <a:rPr kumimoji="0" lang="zh-TW" altLang="en-US">
                <a:solidFill>
                  <a:srgbClr val="000000"/>
                </a:solidFill>
              </a:rPr>
              <a:pPr>
                <a:defRPr/>
              </a:pPr>
              <a:t>‹#›</a:t>
            </a:fld>
            <a:endParaRPr kumimoji="0" lang="zh-TW" altLang="en-US">
              <a:solidFill>
                <a:srgbClr val="000000"/>
              </a:solidFill>
            </a:endParaRPr>
          </a:p>
        </p:txBody>
      </p:sp>
      <p:grpSp>
        <p:nvGrpSpPr>
          <p:cNvPr id="1028" name="组合 641189"/>
          <p:cNvGrpSpPr>
            <a:grpSpLocks/>
          </p:cNvGrpSpPr>
          <p:nvPr/>
        </p:nvGrpSpPr>
        <p:grpSpPr bwMode="auto">
          <a:xfrm>
            <a:off x="53975" y="2865438"/>
            <a:ext cx="8915400" cy="1127125"/>
            <a:chOff x="0" y="0"/>
            <a:chExt cx="5616" cy="710"/>
          </a:xfrm>
        </p:grpSpPr>
        <p:sp>
          <p:nvSpPr>
            <p:cNvPr id="1049" name="矩形 641190"/>
            <p:cNvSpPr>
              <a:spLocks noChangeArrowheads="1"/>
            </p:cNvSpPr>
            <p:nvPr userDrawn="1"/>
          </p:nvSpPr>
          <p:spPr bwMode="auto">
            <a:xfrm>
              <a:off x="0" y="0"/>
              <a:ext cx="0" cy="0"/>
            </a:xfrm>
            <a:prstGeom prst="rect">
              <a:avLst/>
            </a:prstGeom>
            <a:noFill/>
            <a:ln>
              <a:noFill/>
            </a:ln>
          </p:spPr>
          <p:txBody>
            <a:bodyP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defRPr/>
              </a:pPr>
              <a:endParaRPr kumimoji="0" lang="zh-CN" altLang="en-US">
                <a:solidFill>
                  <a:srgbClr val="000000"/>
                </a:solidFill>
              </a:endParaRPr>
            </a:p>
          </p:txBody>
        </p:sp>
        <p:sp>
          <p:nvSpPr>
            <p:cNvPr id="1050" name="矩形 641191"/>
            <p:cNvSpPr>
              <a:spLocks noChangeArrowheads="1"/>
            </p:cNvSpPr>
            <p:nvPr userDrawn="1"/>
          </p:nvSpPr>
          <p:spPr bwMode="auto">
            <a:xfrm>
              <a:off x="0" y="0"/>
              <a:ext cx="5616" cy="710"/>
            </a:xfrm>
            <a:prstGeom prst="rect">
              <a:avLst/>
            </a:prstGeom>
            <a:noFill/>
            <a:ln>
              <a:noFill/>
            </a:ln>
          </p:spPr>
          <p:txBody>
            <a:bodyPr anchor="ctr"/>
            <a:lstStyle>
              <a:lvl1pPr>
                <a:lnSpc>
                  <a:spcPct val="80000"/>
                </a:lnSpc>
                <a:spcBef>
                  <a:spcPct val="50000"/>
                </a:spcBef>
                <a:defRPr sz="2400">
                  <a:solidFill>
                    <a:schemeClr val="tx1"/>
                  </a:solidFill>
                  <a:latin typeface="Times New Roman" panose="02020603050405020304" pitchFamily="18" charset="0"/>
                  <a:ea typeface="楷体_GB2312" pitchFamily="49" charset="-122"/>
                </a:defRPr>
              </a:lvl1pPr>
              <a:lvl2pPr marL="742950" indent="-285750">
                <a:lnSpc>
                  <a:spcPct val="80000"/>
                </a:lnSpc>
                <a:spcBef>
                  <a:spcPct val="50000"/>
                </a:spcBef>
                <a:defRPr sz="2400">
                  <a:solidFill>
                    <a:schemeClr val="tx1"/>
                  </a:solidFill>
                  <a:latin typeface="Times New Roman" panose="02020603050405020304" pitchFamily="18" charset="0"/>
                  <a:ea typeface="楷体_GB2312" pitchFamily="49" charset="-122"/>
                </a:defRPr>
              </a:lvl2pPr>
              <a:lvl3pPr marL="1143000" indent="-228600">
                <a:lnSpc>
                  <a:spcPct val="80000"/>
                </a:lnSpc>
                <a:spcBef>
                  <a:spcPct val="50000"/>
                </a:spcBef>
                <a:defRPr sz="2400">
                  <a:solidFill>
                    <a:schemeClr val="tx1"/>
                  </a:solidFill>
                  <a:latin typeface="Times New Roman" panose="02020603050405020304" pitchFamily="18" charset="0"/>
                  <a:ea typeface="楷体_GB2312" pitchFamily="49" charset="-122"/>
                </a:defRPr>
              </a:lvl3pPr>
              <a:lvl4pPr marL="1600200" indent="-228600">
                <a:lnSpc>
                  <a:spcPct val="80000"/>
                </a:lnSpc>
                <a:spcBef>
                  <a:spcPct val="50000"/>
                </a:spcBef>
                <a:defRPr sz="2400">
                  <a:solidFill>
                    <a:schemeClr val="tx1"/>
                  </a:solidFill>
                  <a:latin typeface="Times New Roman" panose="02020603050405020304" pitchFamily="18" charset="0"/>
                  <a:ea typeface="楷体_GB2312" pitchFamily="49" charset="-122"/>
                </a:defRPr>
              </a:lvl4pPr>
              <a:lvl5pPr marL="2057400" indent="-228600">
                <a:lnSpc>
                  <a:spcPct val="80000"/>
                </a:lnSpc>
                <a:spcBef>
                  <a:spcPct val="50000"/>
                </a:spcBef>
                <a:defRPr sz="2400">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defRPr sz="2400">
                  <a:solidFill>
                    <a:schemeClr val="tx1"/>
                  </a:solidFill>
                  <a:latin typeface="Times New Roman" panose="02020603050405020304" pitchFamily="18" charset="0"/>
                  <a:ea typeface="楷体_GB2312" pitchFamily="49" charset="-122"/>
                </a:defRPr>
              </a:lvl9pPr>
            </a:lstStyle>
            <a:p>
              <a:pPr>
                <a:lnSpc>
                  <a:spcPct val="100000"/>
                </a:lnSpc>
                <a:spcBef>
                  <a:spcPct val="0"/>
                </a:spcBef>
                <a:defRPr/>
              </a:pPr>
              <a:r>
                <a:rPr kumimoji="0" lang="en-US" altLang="zh-CN" sz="900">
                  <a:solidFill>
                    <a:srgbClr val="000000"/>
                  </a:solidFill>
                  <a:ea typeface="宋体" panose="02010600030101010101" pitchFamily="2" charset="-122"/>
                </a:rPr>
                <a:t>  </a:t>
              </a:r>
              <a:r>
                <a:rPr kumimoji="0" lang="en-US" altLang="zh-CN" sz="5900">
                  <a:solidFill>
                    <a:srgbClr val="000000"/>
                  </a:solidFill>
                  <a:ea typeface="宋体" panose="02010600030101010101" pitchFamily="2" charset="-122"/>
                </a:rPr>
                <a:t> </a:t>
              </a:r>
              <a:r>
                <a:rPr kumimoji="0" lang="en-US" altLang="zh-CN" sz="900">
                  <a:solidFill>
                    <a:srgbClr val="000000"/>
                  </a:solidFill>
                  <a:ea typeface="宋体" panose="02010600030101010101" pitchFamily="2" charset="-122"/>
                </a:rPr>
                <a:t>                                                                                                                                                                                                                                                                                                                       </a:t>
              </a:r>
            </a:p>
          </p:txBody>
        </p:sp>
      </p:grpSp>
    </p:spTree>
    <p:extLst>
      <p:ext uri="{BB962C8B-B14F-4D97-AF65-F5344CB8AC3E}">
        <p14:creationId xmlns:p14="http://schemas.microsoft.com/office/powerpoint/2010/main" val="16836463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1" fontAlgn="base" latinLnBrk="0" hangingPunct="1">
        <a:lnSpc>
          <a:spcPct val="80000"/>
        </a:lnSpc>
        <a:spcBef>
          <a:spcPct val="50000"/>
        </a:spcBef>
        <a:spcAft>
          <a:spcPct val="0"/>
        </a:spcAft>
        <a:buNone/>
        <a:defRPr sz="2400" b="0" i="0" u="none" kern="1200" baseline="0">
          <a:solidFill>
            <a:schemeClr val="tx1"/>
          </a:solidFill>
          <a:latin typeface="Times New Roman" panose="02020603050405020304" pitchFamily="18" charset="0"/>
          <a:ea typeface="楷体_GB2312" pitchFamily="49"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ChangeArrowheads="1"/>
          </p:cNvSpPr>
          <p:nvPr/>
        </p:nvSpPr>
        <p:spPr bwMode="ltGray">
          <a:xfrm>
            <a:off x="361950" y="2857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19" name="Rectangle 3"/>
          <p:cNvSpPr>
            <a:spLocks noChangeArrowheads="1"/>
          </p:cNvSpPr>
          <p:nvPr/>
        </p:nvSpPr>
        <p:spPr bwMode="ltGray">
          <a:xfrm>
            <a:off x="744538" y="285750"/>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0" name="Rectangle 4"/>
          <p:cNvSpPr>
            <a:spLocks noChangeArrowheads="1"/>
          </p:cNvSpPr>
          <p:nvPr/>
        </p:nvSpPr>
        <p:spPr bwMode="ltGray">
          <a:xfrm>
            <a:off x="485775" y="70326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1" name="Rectangle 5"/>
          <p:cNvSpPr>
            <a:spLocks noChangeArrowheads="1"/>
          </p:cNvSpPr>
          <p:nvPr/>
        </p:nvSpPr>
        <p:spPr bwMode="ltGray">
          <a:xfrm>
            <a:off x="855663" y="708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2" name="Rectangle 6"/>
          <p:cNvSpPr>
            <a:spLocks noChangeArrowheads="1"/>
          </p:cNvSpPr>
          <p:nvPr/>
        </p:nvSpPr>
        <p:spPr bwMode="ltGray">
          <a:xfrm>
            <a:off x="71438" y="635000"/>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3" name="Rectangle 7"/>
          <p:cNvSpPr>
            <a:spLocks noChangeArrowheads="1"/>
          </p:cNvSpPr>
          <p:nvPr/>
        </p:nvSpPr>
        <p:spPr bwMode="gray">
          <a:xfrm>
            <a:off x="762000" y="214313"/>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4" name="Rectangle 8"/>
          <p:cNvSpPr>
            <a:spLocks noChangeArrowheads="1"/>
          </p:cNvSpPr>
          <p:nvPr/>
        </p:nvSpPr>
        <p:spPr bwMode="gray">
          <a:xfrm>
            <a:off x="387350" y="968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5129" name="Rectangle 9"/>
          <p:cNvSpPr>
            <a:spLocks noGrp="1" noChangeArrowheads="1"/>
          </p:cNvSpPr>
          <p:nvPr>
            <p:ph type="title"/>
          </p:nvPr>
        </p:nvSpPr>
        <p:spPr bwMode="auto">
          <a:xfrm>
            <a:off x="1000125" y="252413"/>
            <a:ext cx="7793038"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785813" y="1143000"/>
            <a:ext cx="81692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charset="-122"/>
              </a:defRPr>
            </a:lvl1pPr>
          </a:lstStyle>
          <a:p>
            <a:pPr>
              <a:defRPr/>
            </a:pPr>
            <a:fld id="{027D9345-16DA-45FC-A1AC-9703F54773E0}" type="slidenum">
              <a:rPr kumimoji="0" lang="zh-CN" altLang="en-US">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52085558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iming>
    <p:tnLst>
      <p:par>
        <p:cTn id="1" dur="indefinite" restart="never" nodeType="tmRoot"/>
      </p:par>
    </p:tnLst>
  </p:timing>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宋体" charset="-122"/>
          <a:ea typeface="宋体" charset="-122"/>
        </a:defRPr>
      </a:lvl2pPr>
      <a:lvl3pPr algn="l" rtl="0" fontAlgn="base">
        <a:spcBef>
          <a:spcPct val="0"/>
        </a:spcBef>
        <a:spcAft>
          <a:spcPct val="0"/>
        </a:spcAft>
        <a:defRPr sz="3600">
          <a:solidFill>
            <a:schemeClr val="tx2"/>
          </a:solidFill>
          <a:latin typeface="宋体" charset="-122"/>
          <a:ea typeface="宋体" charset="-122"/>
        </a:defRPr>
      </a:lvl3pPr>
      <a:lvl4pPr algn="l" rtl="0" fontAlgn="base">
        <a:spcBef>
          <a:spcPct val="0"/>
        </a:spcBef>
        <a:spcAft>
          <a:spcPct val="0"/>
        </a:spcAft>
        <a:defRPr sz="3600">
          <a:solidFill>
            <a:schemeClr val="tx2"/>
          </a:solidFill>
          <a:latin typeface="宋体" charset="-122"/>
          <a:ea typeface="宋体" charset="-122"/>
        </a:defRPr>
      </a:lvl4pPr>
      <a:lvl5pPr algn="l" rtl="0" fontAlgn="base">
        <a:spcBef>
          <a:spcPct val="0"/>
        </a:spcBef>
        <a:spcAft>
          <a:spcPct val="0"/>
        </a:spcAft>
        <a:defRPr sz="3600">
          <a:solidFill>
            <a:schemeClr val="tx2"/>
          </a:solidFill>
          <a:latin typeface="宋体" charset="-122"/>
          <a:ea typeface="宋体" charset="-122"/>
        </a:defRPr>
      </a:lvl5pPr>
      <a:lvl6pPr marL="457200" algn="l" rtl="0" eaLnBrk="1" fontAlgn="base" hangingPunct="1">
        <a:spcBef>
          <a:spcPct val="0"/>
        </a:spcBef>
        <a:spcAft>
          <a:spcPct val="0"/>
        </a:spcAft>
        <a:defRPr sz="4400">
          <a:solidFill>
            <a:schemeClr val="tx2"/>
          </a:solidFill>
          <a:latin typeface="宋体" charset="-122"/>
          <a:ea typeface="宋体" charset="-122"/>
        </a:defRPr>
      </a:lvl6pPr>
      <a:lvl7pPr marL="914400" algn="l" rtl="0" eaLnBrk="1" fontAlgn="base" hangingPunct="1">
        <a:spcBef>
          <a:spcPct val="0"/>
        </a:spcBef>
        <a:spcAft>
          <a:spcPct val="0"/>
        </a:spcAft>
        <a:defRPr sz="4400">
          <a:solidFill>
            <a:schemeClr val="tx2"/>
          </a:solidFill>
          <a:latin typeface="宋体" charset="-122"/>
          <a:ea typeface="宋体" charset="-122"/>
        </a:defRPr>
      </a:lvl7pPr>
      <a:lvl8pPr marL="1371600" algn="l" rtl="0" eaLnBrk="1" fontAlgn="base" hangingPunct="1">
        <a:spcBef>
          <a:spcPct val="0"/>
        </a:spcBef>
        <a:spcAft>
          <a:spcPct val="0"/>
        </a:spcAft>
        <a:defRPr sz="4400">
          <a:solidFill>
            <a:schemeClr val="tx2"/>
          </a:solidFill>
          <a:latin typeface="宋体" charset="-122"/>
          <a:ea typeface="宋体" charset="-122"/>
        </a:defRPr>
      </a:lvl8pPr>
      <a:lvl9pPr marL="1828800" algn="l" rtl="0" eaLnBrk="1" fontAlgn="base" hangingPunct="1">
        <a:spcBef>
          <a:spcPct val="0"/>
        </a:spcBef>
        <a:spcAft>
          <a:spcPct val="0"/>
        </a:spcAft>
        <a:defRPr sz="4400">
          <a:solidFill>
            <a:schemeClr val="tx2"/>
          </a:solidFill>
          <a:latin typeface="宋体" charset="-122"/>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ChangeArrowheads="1"/>
          </p:cNvSpPr>
          <p:nvPr/>
        </p:nvSpPr>
        <p:spPr bwMode="ltGray">
          <a:xfrm>
            <a:off x="361950" y="2857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19" name="Rectangle 3"/>
          <p:cNvSpPr>
            <a:spLocks noChangeArrowheads="1"/>
          </p:cNvSpPr>
          <p:nvPr/>
        </p:nvSpPr>
        <p:spPr bwMode="ltGray">
          <a:xfrm>
            <a:off x="744538" y="285750"/>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0" name="Rectangle 4"/>
          <p:cNvSpPr>
            <a:spLocks noChangeArrowheads="1"/>
          </p:cNvSpPr>
          <p:nvPr/>
        </p:nvSpPr>
        <p:spPr bwMode="ltGray">
          <a:xfrm>
            <a:off x="485775" y="70326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1" name="Rectangle 5"/>
          <p:cNvSpPr>
            <a:spLocks noChangeArrowheads="1"/>
          </p:cNvSpPr>
          <p:nvPr/>
        </p:nvSpPr>
        <p:spPr bwMode="ltGray">
          <a:xfrm>
            <a:off x="855663" y="708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2" name="Rectangle 6"/>
          <p:cNvSpPr>
            <a:spLocks noChangeArrowheads="1"/>
          </p:cNvSpPr>
          <p:nvPr/>
        </p:nvSpPr>
        <p:spPr bwMode="ltGray">
          <a:xfrm>
            <a:off x="71438" y="635000"/>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3" name="Rectangle 7"/>
          <p:cNvSpPr>
            <a:spLocks noChangeArrowheads="1"/>
          </p:cNvSpPr>
          <p:nvPr/>
        </p:nvSpPr>
        <p:spPr bwMode="gray">
          <a:xfrm>
            <a:off x="762000" y="214313"/>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4" name="Rectangle 8"/>
          <p:cNvSpPr>
            <a:spLocks noChangeArrowheads="1"/>
          </p:cNvSpPr>
          <p:nvPr/>
        </p:nvSpPr>
        <p:spPr bwMode="gray">
          <a:xfrm>
            <a:off x="387350" y="968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5129" name="Rectangle 9"/>
          <p:cNvSpPr>
            <a:spLocks noGrp="1" noChangeArrowheads="1"/>
          </p:cNvSpPr>
          <p:nvPr>
            <p:ph type="title"/>
          </p:nvPr>
        </p:nvSpPr>
        <p:spPr bwMode="auto">
          <a:xfrm>
            <a:off x="1000125" y="252413"/>
            <a:ext cx="7793038"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785813" y="1143000"/>
            <a:ext cx="81692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charset="-122"/>
              </a:defRPr>
            </a:lvl1pPr>
          </a:lstStyle>
          <a:p>
            <a:pPr>
              <a:defRPr/>
            </a:pPr>
            <a:fld id="{027D9345-16DA-45FC-A1AC-9703F54773E0}" type="slidenum">
              <a:rPr kumimoji="0" lang="zh-CN" altLang="en-US">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55257397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iming>
    <p:tnLst>
      <p:par>
        <p:cTn id="1" dur="indefinite" restart="never" nodeType="tmRoot"/>
      </p:par>
    </p:tnLst>
  </p:timing>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宋体" charset="-122"/>
          <a:ea typeface="宋体" charset="-122"/>
        </a:defRPr>
      </a:lvl2pPr>
      <a:lvl3pPr algn="l" rtl="0" fontAlgn="base">
        <a:spcBef>
          <a:spcPct val="0"/>
        </a:spcBef>
        <a:spcAft>
          <a:spcPct val="0"/>
        </a:spcAft>
        <a:defRPr sz="3600">
          <a:solidFill>
            <a:schemeClr val="tx2"/>
          </a:solidFill>
          <a:latin typeface="宋体" charset="-122"/>
          <a:ea typeface="宋体" charset="-122"/>
        </a:defRPr>
      </a:lvl3pPr>
      <a:lvl4pPr algn="l" rtl="0" fontAlgn="base">
        <a:spcBef>
          <a:spcPct val="0"/>
        </a:spcBef>
        <a:spcAft>
          <a:spcPct val="0"/>
        </a:spcAft>
        <a:defRPr sz="3600">
          <a:solidFill>
            <a:schemeClr val="tx2"/>
          </a:solidFill>
          <a:latin typeface="宋体" charset="-122"/>
          <a:ea typeface="宋体" charset="-122"/>
        </a:defRPr>
      </a:lvl4pPr>
      <a:lvl5pPr algn="l" rtl="0" fontAlgn="base">
        <a:spcBef>
          <a:spcPct val="0"/>
        </a:spcBef>
        <a:spcAft>
          <a:spcPct val="0"/>
        </a:spcAft>
        <a:defRPr sz="3600">
          <a:solidFill>
            <a:schemeClr val="tx2"/>
          </a:solidFill>
          <a:latin typeface="宋体" charset="-122"/>
          <a:ea typeface="宋体" charset="-122"/>
        </a:defRPr>
      </a:lvl5pPr>
      <a:lvl6pPr marL="457200" algn="l" rtl="0" eaLnBrk="1" fontAlgn="base" hangingPunct="1">
        <a:spcBef>
          <a:spcPct val="0"/>
        </a:spcBef>
        <a:spcAft>
          <a:spcPct val="0"/>
        </a:spcAft>
        <a:defRPr sz="4400">
          <a:solidFill>
            <a:schemeClr val="tx2"/>
          </a:solidFill>
          <a:latin typeface="宋体" charset="-122"/>
          <a:ea typeface="宋体" charset="-122"/>
        </a:defRPr>
      </a:lvl6pPr>
      <a:lvl7pPr marL="914400" algn="l" rtl="0" eaLnBrk="1" fontAlgn="base" hangingPunct="1">
        <a:spcBef>
          <a:spcPct val="0"/>
        </a:spcBef>
        <a:spcAft>
          <a:spcPct val="0"/>
        </a:spcAft>
        <a:defRPr sz="4400">
          <a:solidFill>
            <a:schemeClr val="tx2"/>
          </a:solidFill>
          <a:latin typeface="宋体" charset="-122"/>
          <a:ea typeface="宋体" charset="-122"/>
        </a:defRPr>
      </a:lvl7pPr>
      <a:lvl8pPr marL="1371600" algn="l" rtl="0" eaLnBrk="1" fontAlgn="base" hangingPunct="1">
        <a:spcBef>
          <a:spcPct val="0"/>
        </a:spcBef>
        <a:spcAft>
          <a:spcPct val="0"/>
        </a:spcAft>
        <a:defRPr sz="4400">
          <a:solidFill>
            <a:schemeClr val="tx2"/>
          </a:solidFill>
          <a:latin typeface="宋体" charset="-122"/>
          <a:ea typeface="宋体" charset="-122"/>
        </a:defRPr>
      </a:lvl8pPr>
      <a:lvl9pPr marL="1828800" algn="l" rtl="0" eaLnBrk="1" fontAlgn="base" hangingPunct="1">
        <a:spcBef>
          <a:spcPct val="0"/>
        </a:spcBef>
        <a:spcAft>
          <a:spcPct val="0"/>
        </a:spcAft>
        <a:defRPr sz="4400">
          <a:solidFill>
            <a:schemeClr val="tx2"/>
          </a:solidFill>
          <a:latin typeface="宋体" charset="-122"/>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ChangeArrowheads="1"/>
          </p:cNvSpPr>
          <p:nvPr/>
        </p:nvSpPr>
        <p:spPr bwMode="ltGray">
          <a:xfrm>
            <a:off x="361950" y="2857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19" name="Rectangle 3"/>
          <p:cNvSpPr>
            <a:spLocks noChangeArrowheads="1"/>
          </p:cNvSpPr>
          <p:nvPr/>
        </p:nvSpPr>
        <p:spPr bwMode="ltGray">
          <a:xfrm>
            <a:off x="744538" y="285750"/>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0" name="Rectangle 4"/>
          <p:cNvSpPr>
            <a:spLocks noChangeArrowheads="1"/>
          </p:cNvSpPr>
          <p:nvPr/>
        </p:nvSpPr>
        <p:spPr bwMode="ltGray">
          <a:xfrm>
            <a:off x="485775" y="70326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1" name="Rectangle 5"/>
          <p:cNvSpPr>
            <a:spLocks noChangeArrowheads="1"/>
          </p:cNvSpPr>
          <p:nvPr/>
        </p:nvSpPr>
        <p:spPr bwMode="ltGray">
          <a:xfrm>
            <a:off x="855663" y="708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2" name="Rectangle 6"/>
          <p:cNvSpPr>
            <a:spLocks noChangeArrowheads="1"/>
          </p:cNvSpPr>
          <p:nvPr/>
        </p:nvSpPr>
        <p:spPr bwMode="ltGray">
          <a:xfrm>
            <a:off x="71438" y="635000"/>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3" name="Rectangle 7"/>
          <p:cNvSpPr>
            <a:spLocks noChangeArrowheads="1"/>
          </p:cNvSpPr>
          <p:nvPr/>
        </p:nvSpPr>
        <p:spPr bwMode="gray">
          <a:xfrm>
            <a:off x="762000" y="214313"/>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4" name="Rectangle 8"/>
          <p:cNvSpPr>
            <a:spLocks noChangeArrowheads="1"/>
          </p:cNvSpPr>
          <p:nvPr/>
        </p:nvSpPr>
        <p:spPr bwMode="gray">
          <a:xfrm>
            <a:off x="387350" y="968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5129" name="Rectangle 9"/>
          <p:cNvSpPr>
            <a:spLocks noGrp="1" noChangeArrowheads="1"/>
          </p:cNvSpPr>
          <p:nvPr>
            <p:ph type="title"/>
          </p:nvPr>
        </p:nvSpPr>
        <p:spPr bwMode="auto">
          <a:xfrm>
            <a:off x="1000125" y="252413"/>
            <a:ext cx="7793038"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785813" y="1143000"/>
            <a:ext cx="81692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charset="-122"/>
              </a:defRPr>
            </a:lvl1pPr>
          </a:lstStyle>
          <a:p>
            <a:pPr>
              <a:defRPr/>
            </a:pPr>
            <a:fld id="{027D9345-16DA-45FC-A1AC-9703F54773E0}" type="slidenum">
              <a:rPr kumimoji="0" lang="zh-CN" altLang="en-US">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04419919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iming>
    <p:tnLst>
      <p:par>
        <p:cTn id="1" dur="indefinite" restart="never" nodeType="tmRoot"/>
      </p:par>
    </p:tnLst>
  </p:timing>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宋体" charset="-122"/>
          <a:ea typeface="宋体" charset="-122"/>
        </a:defRPr>
      </a:lvl2pPr>
      <a:lvl3pPr algn="l" rtl="0" fontAlgn="base">
        <a:spcBef>
          <a:spcPct val="0"/>
        </a:spcBef>
        <a:spcAft>
          <a:spcPct val="0"/>
        </a:spcAft>
        <a:defRPr sz="3600">
          <a:solidFill>
            <a:schemeClr val="tx2"/>
          </a:solidFill>
          <a:latin typeface="宋体" charset="-122"/>
          <a:ea typeface="宋体" charset="-122"/>
        </a:defRPr>
      </a:lvl3pPr>
      <a:lvl4pPr algn="l" rtl="0" fontAlgn="base">
        <a:spcBef>
          <a:spcPct val="0"/>
        </a:spcBef>
        <a:spcAft>
          <a:spcPct val="0"/>
        </a:spcAft>
        <a:defRPr sz="3600">
          <a:solidFill>
            <a:schemeClr val="tx2"/>
          </a:solidFill>
          <a:latin typeface="宋体" charset="-122"/>
          <a:ea typeface="宋体" charset="-122"/>
        </a:defRPr>
      </a:lvl4pPr>
      <a:lvl5pPr algn="l" rtl="0" fontAlgn="base">
        <a:spcBef>
          <a:spcPct val="0"/>
        </a:spcBef>
        <a:spcAft>
          <a:spcPct val="0"/>
        </a:spcAft>
        <a:defRPr sz="3600">
          <a:solidFill>
            <a:schemeClr val="tx2"/>
          </a:solidFill>
          <a:latin typeface="宋体" charset="-122"/>
          <a:ea typeface="宋体" charset="-122"/>
        </a:defRPr>
      </a:lvl5pPr>
      <a:lvl6pPr marL="457200" algn="l" rtl="0" eaLnBrk="1" fontAlgn="base" hangingPunct="1">
        <a:spcBef>
          <a:spcPct val="0"/>
        </a:spcBef>
        <a:spcAft>
          <a:spcPct val="0"/>
        </a:spcAft>
        <a:defRPr sz="4400">
          <a:solidFill>
            <a:schemeClr val="tx2"/>
          </a:solidFill>
          <a:latin typeface="宋体" charset="-122"/>
          <a:ea typeface="宋体" charset="-122"/>
        </a:defRPr>
      </a:lvl6pPr>
      <a:lvl7pPr marL="914400" algn="l" rtl="0" eaLnBrk="1" fontAlgn="base" hangingPunct="1">
        <a:spcBef>
          <a:spcPct val="0"/>
        </a:spcBef>
        <a:spcAft>
          <a:spcPct val="0"/>
        </a:spcAft>
        <a:defRPr sz="4400">
          <a:solidFill>
            <a:schemeClr val="tx2"/>
          </a:solidFill>
          <a:latin typeface="宋体" charset="-122"/>
          <a:ea typeface="宋体" charset="-122"/>
        </a:defRPr>
      </a:lvl7pPr>
      <a:lvl8pPr marL="1371600" algn="l" rtl="0" eaLnBrk="1" fontAlgn="base" hangingPunct="1">
        <a:spcBef>
          <a:spcPct val="0"/>
        </a:spcBef>
        <a:spcAft>
          <a:spcPct val="0"/>
        </a:spcAft>
        <a:defRPr sz="4400">
          <a:solidFill>
            <a:schemeClr val="tx2"/>
          </a:solidFill>
          <a:latin typeface="宋体" charset="-122"/>
          <a:ea typeface="宋体" charset="-122"/>
        </a:defRPr>
      </a:lvl8pPr>
      <a:lvl9pPr marL="1828800" algn="l" rtl="0" eaLnBrk="1" fontAlgn="base" hangingPunct="1">
        <a:spcBef>
          <a:spcPct val="0"/>
        </a:spcBef>
        <a:spcAft>
          <a:spcPct val="0"/>
        </a:spcAft>
        <a:defRPr sz="4400">
          <a:solidFill>
            <a:schemeClr val="tx2"/>
          </a:solidFill>
          <a:latin typeface="宋体" charset="-122"/>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ChangeArrowheads="1"/>
          </p:cNvSpPr>
          <p:nvPr/>
        </p:nvSpPr>
        <p:spPr bwMode="ltGray">
          <a:xfrm>
            <a:off x="361950" y="2857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19" name="Rectangle 3"/>
          <p:cNvSpPr>
            <a:spLocks noChangeArrowheads="1"/>
          </p:cNvSpPr>
          <p:nvPr/>
        </p:nvSpPr>
        <p:spPr bwMode="ltGray">
          <a:xfrm>
            <a:off x="744538" y="285750"/>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0" name="Rectangle 4"/>
          <p:cNvSpPr>
            <a:spLocks noChangeArrowheads="1"/>
          </p:cNvSpPr>
          <p:nvPr/>
        </p:nvSpPr>
        <p:spPr bwMode="ltGray">
          <a:xfrm>
            <a:off x="485775" y="70326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1" name="Rectangle 5"/>
          <p:cNvSpPr>
            <a:spLocks noChangeArrowheads="1"/>
          </p:cNvSpPr>
          <p:nvPr/>
        </p:nvSpPr>
        <p:spPr bwMode="ltGray">
          <a:xfrm>
            <a:off x="855663" y="708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2" name="Rectangle 6"/>
          <p:cNvSpPr>
            <a:spLocks noChangeArrowheads="1"/>
          </p:cNvSpPr>
          <p:nvPr/>
        </p:nvSpPr>
        <p:spPr bwMode="ltGray">
          <a:xfrm>
            <a:off x="71438" y="635000"/>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3" name="Rectangle 7"/>
          <p:cNvSpPr>
            <a:spLocks noChangeArrowheads="1"/>
          </p:cNvSpPr>
          <p:nvPr/>
        </p:nvSpPr>
        <p:spPr bwMode="gray">
          <a:xfrm>
            <a:off x="762000" y="214313"/>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4" name="Rectangle 8"/>
          <p:cNvSpPr>
            <a:spLocks noChangeArrowheads="1"/>
          </p:cNvSpPr>
          <p:nvPr/>
        </p:nvSpPr>
        <p:spPr bwMode="gray">
          <a:xfrm>
            <a:off x="387350" y="968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5129" name="Rectangle 9"/>
          <p:cNvSpPr>
            <a:spLocks noGrp="1" noChangeArrowheads="1"/>
          </p:cNvSpPr>
          <p:nvPr>
            <p:ph type="title"/>
          </p:nvPr>
        </p:nvSpPr>
        <p:spPr bwMode="auto">
          <a:xfrm>
            <a:off x="1000125" y="252413"/>
            <a:ext cx="7793038"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785813" y="1143000"/>
            <a:ext cx="81692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charset="-122"/>
              </a:defRPr>
            </a:lvl1pPr>
          </a:lstStyle>
          <a:p>
            <a:pPr>
              <a:defRPr/>
            </a:pPr>
            <a:fld id="{027D9345-16DA-45FC-A1AC-9703F54773E0}" type="slidenum">
              <a:rPr kumimoji="0" lang="zh-CN" altLang="en-US">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50721498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iming>
    <p:tnLst>
      <p:par>
        <p:cTn id="1" dur="indefinite" restart="never" nodeType="tmRoot"/>
      </p:par>
    </p:tnLst>
  </p:timing>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宋体" charset="-122"/>
          <a:ea typeface="宋体" charset="-122"/>
        </a:defRPr>
      </a:lvl2pPr>
      <a:lvl3pPr algn="l" rtl="0" fontAlgn="base">
        <a:spcBef>
          <a:spcPct val="0"/>
        </a:spcBef>
        <a:spcAft>
          <a:spcPct val="0"/>
        </a:spcAft>
        <a:defRPr sz="3600">
          <a:solidFill>
            <a:schemeClr val="tx2"/>
          </a:solidFill>
          <a:latin typeface="宋体" charset="-122"/>
          <a:ea typeface="宋体" charset="-122"/>
        </a:defRPr>
      </a:lvl3pPr>
      <a:lvl4pPr algn="l" rtl="0" fontAlgn="base">
        <a:spcBef>
          <a:spcPct val="0"/>
        </a:spcBef>
        <a:spcAft>
          <a:spcPct val="0"/>
        </a:spcAft>
        <a:defRPr sz="3600">
          <a:solidFill>
            <a:schemeClr val="tx2"/>
          </a:solidFill>
          <a:latin typeface="宋体" charset="-122"/>
          <a:ea typeface="宋体" charset="-122"/>
        </a:defRPr>
      </a:lvl4pPr>
      <a:lvl5pPr algn="l" rtl="0" fontAlgn="base">
        <a:spcBef>
          <a:spcPct val="0"/>
        </a:spcBef>
        <a:spcAft>
          <a:spcPct val="0"/>
        </a:spcAft>
        <a:defRPr sz="3600">
          <a:solidFill>
            <a:schemeClr val="tx2"/>
          </a:solidFill>
          <a:latin typeface="宋体" charset="-122"/>
          <a:ea typeface="宋体" charset="-122"/>
        </a:defRPr>
      </a:lvl5pPr>
      <a:lvl6pPr marL="457200" algn="l" rtl="0" eaLnBrk="1" fontAlgn="base" hangingPunct="1">
        <a:spcBef>
          <a:spcPct val="0"/>
        </a:spcBef>
        <a:spcAft>
          <a:spcPct val="0"/>
        </a:spcAft>
        <a:defRPr sz="4400">
          <a:solidFill>
            <a:schemeClr val="tx2"/>
          </a:solidFill>
          <a:latin typeface="宋体" charset="-122"/>
          <a:ea typeface="宋体" charset="-122"/>
        </a:defRPr>
      </a:lvl6pPr>
      <a:lvl7pPr marL="914400" algn="l" rtl="0" eaLnBrk="1" fontAlgn="base" hangingPunct="1">
        <a:spcBef>
          <a:spcPct val="0"/>
        </a:spcBef>
        <a:spcAft>
          <a:spcPct val="0"/>
        </a:spcAft>
        <a:defRPr sz="4400">
          <a:solidFill>
            <a:schemeClr val="tx2"/>
          </a:solidFill>
          <a:latin typeface="宋体" charset="-122"/>
          <a:ea typeface="宋体" charset="-122"/>
        </a:defRPr>
      </a:lvl7pPr>
      <a:lvl8pPr marL="1371600" algn="l" rtl="0" eaLnBrk="1" fontAlgn="base" hangingPunct="1">
        <a:spcBef>
          <a:spcPct val="0"/>
        </a:spcBef>
        <a:spcAft>
          <a:spcPct val="0"/>
        </a:spcAft>
        <a:defRPr sz="4400">
          <a:solidFill>
            <a:schemeClr val="tx2"/>
          </a:solidFill>
          <a:latin typeface="宋体" charset="-122"/>
          <a:ea typeface="宋体" charset="-122"/>
        </a:defRPr>
      </a:lvl8pPr>
      <a:lvl9pPr marL="1828800" algn="l" rtl="0" eaLnBrk="1" fontAlgn="base" hangingPunct="1">
        <a:spcBef>
          <a:spcPct val="0"/>
        </a:spcBef>
        <a:spcAft>
          <a:spcPct val="0"/>
        </a:spcAft>
        <a:defRPr sz="4400">
          <a:solidFill>
            <a:schemeClr val="tx2"/>
          </a:solidFill>
          <a:latin typeface="宋体" charset="-122"/>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ChangeArrowheads="1"/>
          </p:cNvSpPr>
          <p:nvPr/>
        </p:nvSpPr>
        <p:spPr bwMode="ltGray">
          <a:xfrm>
            <a:off x="361950" y="2857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19" name="Rectangle 3"/>
          <p:cNvSpPr>
            <a:spLocks noChangeArrowheads="1"/>
          </p:cNvSpPr>
          <p:nvPr/>
        </p:nvSpPr>
        <p:spPr bwMode="ltGray">
          <a:xfrm>
            <a:off x="744538" y="285750"/>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0" name="Rectangle 4"/>
          <p:cNvSpPr>
            <a:spLocks noChangeArrowheads="1"/>
          </p:cNvSpPr>
          <p:nvPr/>
        </p:nvSpPr>
        <p:spPr bwMode="ltGray">
          <a:xfrm>
            <a:off x="485775" y="70326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1" name="Rectangle 5"/>
          <p:cNvSpPr>
            <a:spLocks noChangeArrowheads="1"/>
          </p:cNvSpPr>
          <p:nvPr/>
        </p:nvSpPr>
        <p:spPr bwMode="ltGray">
          <a:xfrm>
            <a:off x="855663" y="708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2" name="Rectangle 6"/>
          <p:cNvSpPr>
            <a:spLocks noChangeArrowheads="1"/>
          </p:cNvSpPr>
          <p:nvPr/>
        </p:nvSpPr>
        <p:spPr bwMode="ltGray">
          <a:xfrm>
            <a:off x="71438" y="635000"/>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3" name="Rectangle 7"/>
          <p:cNvSpPr>
            <a:spLocks noChangeArrowheads="1"/>
          </p:cNvSpPr>
          <p:nvPr/>
        </p:nvSpPr>
        <p:spPr bwMode="gray">
          <a:xfrm>
            <a:off x="762000" y="214313"/>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34824" name="Rectangle 8"/>
          <p:cNvSpPr>
            <a:spLocks noChangeArrowheads="1"/>
          </p:cNvSpPr>
          <p:nvPr/>
        </p:nvSpPr>
        <p:spPr bwMode="gray">
          <a:xfrm>
            <a:off x="387350" y="968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latin typeface="Tahoma" pitchFamily="34" charset="0"/>
            </a:endParaRPr>
          </a:p>
        </p:txBody>
      </p:sp>
      <p:sp>
        <p:nvSpPr>
          <p:cNvPr id="5129" name="Rectangle 9"/>
          <p:cNvSpPr>
            <a:spLocks noGrp="1" noChangeArrowheads="1"/>
          </p:cNvSpPr>
          <p:nvPr>
            <p:ph type="title"/>
          </p:nvPr>
        </p:nvSpPr>
        <p:spPr bwMode="auto">
          <a:xfrm>
            <a:off x="1000125" y="252413"/>
            <a:ext cx="7793038"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785813" y="1143000"/>
            <a:ext cx="81692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pPr>
              <a:defRPr/>
            </a:pPr>
            <a:endParaRPr kumimoji="0" lang="en-US" altLang="zh-CN">
              <a:solidFill>
                <a:srgbClr val="000000"/>
              </a:solidFill>
            </a:endParaRP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charset="-122"/>
              </a:defRPr>
            </a:lvl1pPr>
          </a:lstStyle>
          <a:p>
            <a:pPr>
              <a:defRPr/>
            </a:pPr>
            <a:fld id="{027D9345-16DA-45FC-A1AC-9703F54773E0}" type="slidenum">
              <a:rPr kumimoji="0" lang="zh-CN" altLang="en-US">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90793790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iming>
    <p:tnLst>
      <p:par>
        <p:cTn id="1" dur="indefinite" restart="never" nodeType="tmRoot"/>
      </p:par>
    </p:tnLst>
  </p:timing>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宋体" charset="-122"/>
          <a:ea typeface="宋体" charset="-122"/>
        </a:defRPr>
      </a:lvl2pPr>
      <a:lvl3pPr algn="l" rtl="0" fontAlgn="base">
        <a:spcBef>
          <a:spcPct val="0"/>
        </a:spcBef>
        <a:spcAft>
          <a:spcPct val="0"/>
        </a:spcAft>
        <a:defRPr sz="3600">
          <a:solidFill>
            <a:schemeClr val="tx2"/>
          </a:solidFill>
          <a:latin typeface="宋体" charset="-122"/>
          <a:ea typeface="宋体" charset="-122"/>
        </a:defRPr>
      </a:lvl3pPr>
      <a:lvl4pPr algn="l" rtl="0" fontAlgn="base">
        <a:spcBef>
          <a:spcPct val="0"/>
        </a:spcBef>
        <a:spcAft>
          <a:spcPct val="0"/>
        </a:spcAft>
        <a:defRPr sz="3600">
          <a:solidFill>
            <a:schemeClr val="tx2"/>
          </a:solidFill>
          <a:latin typeface="宋体" charset="-122"/>
          <a:ea typeface="宋体" charset="-122"/>
        </a:defRPr>
      </a:lvl4pPr>
      <a:lvl5pPr algn="l" rtl="0" fontAlgn="base">
        <a:spcBef>
          <a:spcPct val="0"/>
        </a:spcBef>
        <a:spcAft>
          <a:spcPct val="0"/>
        </a:spcAft>
        <a:defRPr sz="3600">
          <a:solidFill>
            <a:schemeClr val="tx2"/>
          </a:solidFill>
          <a:latin typeface="宋体" charset="-122"/>
          <a:ea typeface="宋体" charset="-122"/>
        </a:defRPr>
      </a:lvl5pPr>
      <a:lvl6pPr marL="457200" algn="l" rtl="0" eaLnBrk="1" fontAlgn="base" hangingPunct="1">
        <a:spcBef>
          <a:spcPct val="0"/>
        </a:spcBef>
        <a:spcAft>
          <a:spcPct val="0"/>
        </a:spcAft>
        <a:defRPr sz="4400">
          <a:solidFill>
            <a:schemeClr val="tx2"/>
          </a:solidFill>
          <a:latin typeface="宋体" charset="-122"/>
          <a:ea typeface="宋体" charset="-122"/>
        </a:defRPr>
      </a:lvl6pPr>
      <a:lvl7pPr marL="914400" algn="l" rtl="0" eaLnBrk="1" fontAlgn="base" hangingPunct="1">
        <a:spcBef>
          <a:spcPct val="0"/>
        </a:spcBef>
        <a:spcAft>
          <a:spcPct val="0"/>
        </a:spcAft>
        <a:defRPr sz="4400">
          <a:solidFill>
            <a:schemeClr val="tx2"/>
          </a:solidFill>
          <a:latin typeface="宋体" charset="-122"/>
          <a:ea typeface="宋体" charset="-122"/>
        </a:defRPr>
      </a:lvl7pPr>
      <a:lvl8pPr marL="1371600" algn="l" rtl="0" eaLnBrk="1" fontAlgn="base" hangingPunct="1">
        <a:spcBef>
          <a:spcPct val="0"/>
        </a:spcBef>
        <a:spcAft>
          <a:spcPct val="0"/>
        </a:spcAft>
        <a:defRPr sz="4400">
          <a:solidFill>
            <a:schemeClr val="tx2"/>
          </a:solidFill>
          <a:latin typeface="宋体" charset="-122"/>
          <a:ea typeface="宋体" charset="-122"/>
        </a:defRPr>
      </a:lvl8pPr>
      <a:lvl9pPr marL="1828800" algn="l" rtl="0" eaLnBrk="1" fontAlgn="base" hangingPunct="1">
        <a:spcBef>
          <a:spcPct val="0"/>
        </a:spcBef>
        <a:spcAft>
          <a:spcPct val="0"/>
        </a:spcAft>
        <a:defRPr sz="4400">
          <a:solidFill>
            <a:schemeClr val="tx2"/>
          </a:solidFill>
          <a:latin typeface="宋体" charset="-122"/>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4.xml"/><Relationship Id="rId1" Type="http://schemas.openxmlformats.org/officeDocument/2006/relationships/vmlDrawing" Target="../drawings/vmlDrawing2.vml"/><Relationship Id="rId5" Type="http://schemas.openxmlformats.org/officeDocument/2006/relationships/image" Target="../media/image50.png"/><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53.xml"/><Relationship Id="rId1" Type="http://schemas.openxmlformats.org/officeDocument/2006/relationships/tags" Target="../tags/tag9.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3.xml"/></Relationships>
</file>

<file path=ppt/slides/_rels/slide11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slideLayout" Target="../slideLayouts/slideLayout253.xml"/><Relationship Id="rId1" Type="http://schemas.openxmlformats.org/officeDocument/2006/relationships/tags" Target="../tags/tag10.xml"/><Relationship Id="rId4" Type="http://schemas.openxmlformats.org/officeDocument/2006/relationships/image" Target="../media/image39.wm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53.xml"/><Relationship Id="rId1" Type="http://schemas.openxmlformats.org/officeDocument/2006/relationships/tags" Target="../tags/tag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58.xml"/><Relationship Id="rId1" Type="http://schemas.openxmlformats.org/officeDocument/2006/relationships/vmlDrawing" Target="../drawings/vmlDrawing3.vml"/><Relationship Id="rId6" Type="http://schemas.openxmlformats.org/officeDocument/2006/relationships/image" Target="../media/image55.png"/><Relationship Id="rId5" Type="http://schemas.openxmlformats.org/officeDocument/2006/relationships/oleObject" Target="../embeddings/oleObject4.bin"/><Relationship Id="rId4" Type="http://schemas.openxmlformats.org/officeDocument/2006/relationships/image" Target="../media/image54.wmf"/></Relationships>
</file>

<file path=ppt/slides/_rels/slide11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audio" Target="../media/audio1.bin"/><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5.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10" Type="http://schemas.openxmlformats.org/officeDocument/2006/relationships/oleObject" Target="../embeddings/oleObject11.bin"/><Relationship Id="rId4" Type="http://schemas.openxmlformats.org/officeDocument/2006/relationships/image" Target="../media/image60.wmf"/><Relationship Id="rId9" Type="http://schemas.openxmlformats.org/officeDocument/2006/relationships/oleObject" Target="../embeddings/oleObject10.bin"/></Relationships>
</file>

<file path=ppt/slides/_rels/slide13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3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13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70.xml"/><Relationship Id="rId1" Type="http://schemas.openxmlformats.org/officeDocument/2006/relationships/vmlDrawing" Target="../drawings/vmlDrawing5.vml"/><Relationship Id="rId4" Type="http://schemas.openxmlformats.org/officeDocument/2006/relationships/image" Target="../media/image65.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66.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96.xml"/><Relationship Id="rId1" Type="http://schemas.openxmlformats.org/officeDocument/2006/relationships/vmlDrawing" Target="../drawings/vmlDrawing7.vml"/><Relationship Id="rId6" Type="http://schemas.openxmlformats.org/officeDocument/2006/relationships/image" Target="../media/image68.png"/><Relationship Id="rId5" Type="http://schemas.openxmlformats.org/officeDocument/2006/relationships/oleObject" Target="../embeddings/oleObject15.bin"/><Relationship Id="rId4" Type="http://schemas.openxmlformats.org/officeDocument/2006/relationships/image" Target="../media/image67.png"/></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96.xml"/><Relationship Id="rId1" Type="http://schemas.openxmlformats.org/officeDocument/2006/relationships/vmlDrawing" Target="../drawings/vmlDrawing8.vml"/><Relationship Id="rId6" Type="http://schemas.openxmlformats.org/officeDocument/2006/relationships/image" Target="../media/image70.png"/><Relationship Id="rId5" Type="http://schemas.openxmlformats.org/officeDocument/2006/relationships/oleObject" Target="../embeddings/oleObject17.bin"/><Relationship Id="rId4" Type="http://schemas.openxmlformats.org/officeDocument/2006/relationships/image" Target="../media/image69.png"/></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7.xml"/><Relationship Id="rId1" Type="http://schemas.openxmlformats.org/officeDocument/2006/relationships/vmlDrawing" Target="../drawings/vmlDrawing9.vml"/><Relationship Id="rId4" Type="http://schemas.openxmlformats.org/officeDocument/2006/relationships/image" Target="../media/image71.emf"/></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3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5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Layout" Target="../slideLayouts/slideLayout333.xml"/><Relationship Id="rId1" Type="http://schemas.openxmlformats.org/officeDocument/2006/relationships/vmlDrawing" Target="../drawings/vmlDrawing10.vml"/><Relationship Id="rId5" Type="http://schemas.openxmlformats.org/officeDocument/2006/relationships/image" Target="../media/image72.wmf"/><Relationship Id="rId4" Type="http://schemas.openxmlformats.org/officeDocument/2006/relationships/oleObject" Target="../embeddings/oleObject19.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3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33.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33.xml"/><Relationship Id="rId1" Type="http://schemas.openxmlformats.org/officeDocument/2006/relationships/vmlDrawing" Target="../drawings/vmlDrawing11.vml"/><Relationship Id="rId4" Type="http://schemas.openxmlformats.org/officeDocument/2006/relationships/image" Target="../media/image7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33.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33.xml"/><Relationship Id="rId1" Type="http://schemas.openxmlformats.org/officeDocument/2006/relationships/vmlDrawing" Target="../drawings/vmlDrawing12.vml"/><Relationship Id="rId4" Type="http://schemas.openxmlformats.org/officeDocument/2006/relationships/image" Target="../media/image74.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33.xml"/><Relationship Id="rId1" Type="http://schemas.openxmlformats.org/officeDocument/2006/relationships/vmlDrawing" Target="../drawings/vmlDrawing13.vml"/><Relationship Id="rId4" Type="http://schemas.openxmlformats.org/officeDocument/2006/relationships/image" Target="../media/image75.png"/></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33.xml"/><Relationship Id="rId1" Type="http://schemas.openxmlformats.org/officeDocument/2006/relationships/vmlDrawing" Target="../drawings/vmlDrawing14.v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33.xml"/><Relationship Id="rId1" Type="http://schemas.openxmlformats.org/officeDocument/2006/relationships/vmlDrawing" Target="../drawings/vmlDrawing15.vml"/><Relationship Id="rId4" Type="http://schemas.openxmlformats.org/officeDocument/2006/relationships/image" Target="../media/image77.w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03.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3" Type="http://schemas.openxmlformats.org/officeDocument/2006/relationships/hyperlink" Target="clipboard/slides/yrgh.exe" TargetMode="External"/><Relationship Id="rId2" Type="http://schemas.openxmlformats.org/officeDocument/2006/relationships/slideLayout" Target="../slideLayouts/slideLayout203.xml"/><Relationship Id="rId1" Type="http://schemas.openxmlformats.org/officeDocument/2006/relationships/tags" Target="../tags/tag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9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98.xml"/><Relationship Id="rId1" Type="http://schemas.openxmlformats.org/officeDocument/2006/relationships/tags" Target="../tags/tag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98.xml"/><Relationship Id="rId1" Type="http://schemas.openxmlformats.org/officeDocument/2006/relationships/tags" Target="../tags/tag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8.xml"/><Relationship Id="rId1" Type="http://schemas.openxmlformats.org/officeDocument/2006/relationships/tags" Target="../tags/tag5.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8.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8.xml"/><Relationship Id="rId1" Type="http://schemas.openxmlformats.org/officeDocument/2006/relationships/tags" Target="../tags/tag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tags" Target="../tags/tag8.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a:spLocks noGrp="1" noRot="1" noChangeArrowheads="1"/>
          </p:cNvSpPr>
          <p:nvPr>
            <p:ph idx="1"/>
          </p:nvPr>
        </p:nvSpPr>
        <p:spPr>
          <a:xfrm>
            <a:off x="431794" y="428604"/>
            <a:ext cx="8143932" cy="5786478"/>
          </a:xfrm>
        </p:spPr>
        <p:txBody>
          <a:bodyPr>
            <a:normAutofit fontScale="32500" lnSpcReduction="20000"/>
          </a:bodyPr>
          <a:lstStyle/>
          <a:p>
            <a:pPr algn="ctr">
              <a:lnSpc>
                <a:spcPct val="170000"/>
              </a:lnSpc>
              <a:buNone/>
            </a:pPr>
            <a:r>
              <a:rPr lang="zh-CN"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第</a:t>
            </a:r>
            <a:r>
              <a:rPr lang="en-US" altLang="zh-CN"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2</a:t>
            </a:r>
            <a:r>
              <a:rPr lang="zh-CN"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篇 </a:t>
            </a:r>
            <a:r>
              <a:rPr lang="zh-CN" altLang="en-US"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搜索</a:t>
            </a:r>
            <a:r>
              <a:rPr lang="zh-CN"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与</a:t>
            </a:r>
            <a:r>
              <a:rPr lang="zh-CN" altLang="en-US"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求解</a:t>
            </a:r>
            <a:endParaRPr lang="zh-CN" sz="9800" b="1"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endParaRPr>
          </a:p>
          <a:p>
            <a:pPr algn="ctr">
              <a:lnSpc>
                <a:spcPct val="120000"/>
              </a:lnSpc>
              <a:spcBef>
                <a:spcPts val="600"/>
              </a:spcBef>
              <a:buNone/>
            </a:pPr>
            <a:r>
              <a:rPr lang="zh-CN" altLang="en-US" sz="3100" dirty="0">
                <a:solidFill>
                  <a:srgbClr val="0070C0"/>
                </a:solidFill>
                <a:latin typeface="华文新魏" pitchFamily="2" charset="-122"/>
                <a:ea typeface="华文新魏" pitchFamily="2" charset="-122"/>
              </a:rPr>
              <a:t>      </a:t>
            </a:r>
            <a:endParaRPr lang="en-US" altLang="zh-CN" sz="3100" dirty="0">
              <a:solidFill>
                <a:srgbClr val="0070C0"/>
              </a:solidFill>
              <a:latin typeface="华文新魏" pitchFamily="2" charset="-122"/>
              <a:ea typeface="华文新魏" pitchFamily="2" charset="-122"/>
            </a:endParaRPr>
          </a:p>
          <a:p>
            <a:pPr>
              <a:lnSpc>
                <a:spcPct val="120000"/>
              </a:lnSpc>
              <a:spcBef>
                <a:spcPts val="0"/>
              </a:spcBef>
              <a:buNone/>
            </a:pPr>
            <a:r>
              <a:rPr lang="zh-CN" altLang="en-US" sz="5500" dirty="0">
                <a:solidFill>
                  <a:srgbClr val="0070C0"/>
                </a:solidFill>
                <a:latin typeface="华文新魏" pitchFamily="2" charset="-122"/>
                <a:ea typeface="华文新魏" pitchFamily="2" charset="-122"/>
              </a:rPr>
              <a:t>              </a:t>
            </a:r>
            <a:r>
              <a:rPr lang="zh-CN" altLang="en-US" sz="7400" dirty="0">
                <a:solidFill>
                  <a:srgbClr val="FF0000"/>
                </a:solidFill>
                <a:latin typeface="华文新魏" pitchFamily="2" charset="-122"/>
                <a:ea typeface="华文新魏" pitchFamily="2" charset="-122"/>
              </a:rPr>
              <a:t>搜索</a:t>
            </a:r>
            <a:r>
              <a:rPr lang="zh-CN" altLang="en-US" sz="7400" dirty="0">
                <a:latin typeface="华文新魏" pitchFamily="2" charset="-122"/>
                <a:ea typeface="华文新魏" pitchFamily="2" charset="-122"/>
              </a:rPr>
              <a:t>是人工智能技术中进行问题求解的基本技术，不管是符号智能还是计算智能以及统计智能和交互智能，不管是解决具体应用问题，还是智能行为本身，最终往往都归结为某种搜索，都要用某种搜索算法来实现。</a:t>
            </a:r>
          </a:p>
          <a:p>
            <a:pPr>
              <a:spcBef>
                <a:spcPts val="1200"/>
              </a:spcBef>
              <a:buNone/>
            </a:pPr>
            <a:r>
              <a:rPr lang="en-US" sz="7400" dirty="0">
                <a:solidFill>
                  <a:srgbClr val="0070C0"/>
                </a:solidFill>
                <a:latin typeface="华文新魏" pitchFamily="2" charset="-122"/>
                <a:ea typeface="华文新魏" pitchFamily="2" charset="-122"/>
              </a:rPr>
              <a:t>            </a:t>
            </a:r>
            <a:r>
              <a:rPr lang="zh-CN" altLang="en-US" sz="7400" dirty="0">
                <a:solidFill>
                  <a:srgbClr val="C00000"/>
                </a:solidFill>
                <a:latin typeface="华文新魏" pitchFamily="2" charset="-122"/>
                <a:ea typeface="华文新魏" pitchFamily="2" charset="-122"/>
              </a:rPr>
              <a:t>符号智能</a:t>
            </a:r>
            <a:r>
              <a:rPr lang="zh-CN" altLang="en-US" sz="7400" dirty="0">
                <a:latin typeface="华文新魏" pitchFamily="2" charset="-122"/>
                <a:ea typeface="华文新魏" pitchFamily="2" charset="-122"/>
              </a:rPr>
              <a:t>中的搜索是运用领域知识，以符号推演的方式，顺序地在问题空间中进行的，其中的问题空间又可表示为某种状态图（空间）或者与或图的形式。所以，这种搜索也称为图搜索技术。</a:t>
            </a:r>
            <a:endParaRPr lang="en-US" altLang="zh-CN" sz="7400" dirty="0">
              <a:latin typeface="华文新魏" pitchFamily="2" charset="-122"/>
              <a:ea typeface="华文新魏" pitchFamily="2" charset="-122"/>
            </a:endParaRPr>
          </a:p>
          <a:p>
            <a:pPr>
              <a:spcBef>
                <a:spcPts val="1200"/>
              </a:spcBef>
              <a:buNone/>
            </a:pPr>
            <a:r>
              <a:rPr lang="zh-CN" altLang="en-US" sz="7400" dirty="0">
                <a:solidFill>
                  <a:srgbClr val="0070C0"/>
                </a:solidFill>
                <a:latin typeface="华文新魏" pitchFamily="2" charset="-122"/>
                <a:ea typeface="华文新魏" pitchFamily="2" charset="-122"/>
              </a:rPr>
              <a:t>             </a:t>
            </a:r>
            <a:r>
              <a:rPr lang="zh-CN" altLang="en-US" sz="7400" dirty="0">
                <a:solidFill>
                  <a:srgbClr val="C00000"/>
                </a:solidFill>
                <a:latin typeface="华文新魏" pitchFamily="2" charset="-122"/>
                <a:ea typeface="华文新魏" pitchFamily="2" charset="-122"/>
              </a:rPr>
              <a:t>计算智能</a:t>
            </a:r>
            <a:r>
              <a:rPr lang="zh-CN" altLang="en-US" sz="7400" dirty="0">
                <a:latin typeface="华文新魏" pitchFamily="2" charset="-122"/>
                <a:ea typeface="华文新魏" pitchFamily="2" charset="-122"/>
              </a:rPr>
              <a:t>中的搜索主要以计算的方法，步进地或随机地在问题的解空间中进行。早期开发的搜索算法有梯度下降（上升）算法、模拟退火算法等，后来，人们又引入仿生优化算法，如遗传算法，进化计算、蚁群算法、蚁群算法、免疫算法、粒群算法等等，形成了称为智能算法的研究方向。   </a:t>
            </a:r>
          </a:p>
        </p:txBody>
      </p:sp>
    </p:spTree>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B6908E78-DFC9-4267-9E56-CA81FE9A5E0D}" type="slidenum">
              <a:rPr lang="zh-TW" altLang="en-US" sz="1400" smtClean="0">
                <a:solidFill>
                  <a:srgbClr val="000000"/>
                </a:solidFill>
                <a:latin typeface="Arial" pitchFamily="34" charset="0"/>
                <a:ea typeface="PMingLiU" pitchFamily="18" charset="-120"/>
              </a:rPr>
              <a:pPr/>
              <a:t>10</a:t>
            </a:fld>
            <a:endParaRPr lang="zh-TW" altLang="en-US" sz="1400" smtClean="0">
              <a:solidFill>
                <a:srgbClr val="000000"/>
              </a:solidFill>
              <a:latin typeface="Arial" pitchFamily="34" charset="0"/>
              <a:ea typeface="PMingLiU" pitchFamily="18" charset="-120"/>
            </a:endParaRPr>
          </a:p>
        </p:txBody>
      </p:sp>
      <p:sp>
        <p:nvSpPr>
          <p:cNvPr id="575492" name="矩形 575491"/>
          <p:cNvSpPr>
            <a:spLocks noChangeArrowheads="1"/>
          </p:cNvSpPr>
          <p:nvPr/>
        </p:nvSpPr>
        <p:spPr bwMode="auto">
          <a:xfrm>
            <a:off x="398463" y="836613"/>
            <a:ext cx="79898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endParaRPr kumimoji="0" lang="en-US" altLang="zh-CN" sz="2000" smtClean="0">
              <a:solidFill>
                <a:srgbClr val="000000"/>
              </a:solidFill>
              <a:latin typeface="Berlin Sans FB" pitchFamily="34" charset="0"/>
              <a:ea typeface="楷体_GB2312" pitchFamily="49" charset="-122"/>
            </a:endParaRPr>
          </a:p>
          <a:p>
            <a:pPr marL="742950" lvl="1" indent="-285750">
              <a:spcBef>
                <a:spcPct val="20000"/>
              </a:spcBef>
              <a:buFontTx/>
              <a:buBlip>
                <a:blip r:embed="rId2"/>
              </a:buBlip>
            </a:pPr>
            <a:r>
              <a:rPr kumimoji="0" lang="en-US" altLang="zh-CN" sz="2000" smtClean="0">
                <a:solidFill>
                  <a:srgbClr val="000000"/>
                </a:solidFill>
                <a:latin typeface="Berlin Sans FB" pitchFamily="34" charset="0"/>
                <a:ea typeface="楷体_GB2312" pitchFamily="49" charset="-122"/>
              </a:rPr>
              <a:t> </a:t>
            </a:r>
            <a:r>
              <a:rPr kumimoji="0" lang="en-US" altLang="zh-CN" sz="2000" smtClean="0">
                <a:solidFill>
                  <a:srgbClr val="000000"/>
                </a:solidFill>
                <a:ea typeface="楷体_GB2312" pitchFamily="49" charset="-122"/>
              </a:rPr>
              <a:t>pushbox (</a:t>
            </a:r>
            <a:r>
              <a:rPr kumimoji="0" lang="en-US" altLang="zh-CN" sz="2000" i="1" smtClean="0">
                <a:solidFill>
                  <a:srgbClr val="000000"/>
                </a:solidFill>
                <a:ea typeface="楷体_GB2312" pitchFamily="49" charset="-122"/>
              </a:rPr>
              <a:t>V</a:t>
            </a:r>
            <a:r>
              <a:rPr kumimoji="0" lang="en-US" altLang="zh-CN" sz="2000" smtClean="0">
                <a:solidFill>
                  <a:srgbClr val="000000"/>
                </a:solidFill>
                <a:ea typeface="楷体_GB2312" pitchFamily="49" charset="-122"/>
              </a:rPr>
              <a:t>) </a:t>
            </a:r>
            <a:r>
              <a:rPr kumimoji="0" lang="zh-CN" altLang="en-US" sz="2000" smtClean="0">
                <a:solidFill>
                  <a:srgbClr val="000000"/>
                </a:solidFill>
                <a:ea typeface="楷体_GB2312" pitchFamily="49" charset="-122"/>
              </a:rPr>
              <a:t>：表示</a:t>
            </a:r>
            <a:r>
              <a:rPr kumimoji="0" lang="zh-CN" altLang="zh-CN" sz="2000" smtClean="0">
                <a:solidFill>
                  <a:srgbClr val="000000"/>
                </a:solidFill>
                <a:ea typeface="楷体_GB2312" pitchFamily="49" charset="-122"/>
              </a:rPr>
              <a:t>猴子把箱子推到水平位置</a:t>
            </a:r>
            <a:r>
              <a:rPr kumimoji="0" lang="en-US" altLang="zh-CN" sz="2000" i="1" smtClean="0">
                <a:solidFill>
                  <a:srgbClr val="000000"/>
                </a:solidFill>
                <a:ea typeface="楷体_GB2312" pitchFamily="49" charset="-122"/>
              </a:rPr>
              <a:t>V</a:t>
            </a:r>
          </a:p>
        </p:txBody>
      </p:sp>
      <p:sp>
        <p:nvSpPr>
          <p:cNvPr id="575493" name="直接连接符 575492"/>
          <p:cNvSpPr>
            <a:spLocks noChangeShapeType="1"/>
          </p:cNvSpPr>
          <p:nvPr/>
        </p:nvSpPr>
        <p:spPr bwMode="auto">
          <a:xfrm>
            <a:off x="3708400" y="2228850"/>
            <a:ext cx="1981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75495" name="矩形 575494"/>
          <p:cNvSpPr>
            <a:spLocks noChangeArrowheads="1"/>
          </p:cNvSpPr>
          <p:nvPr/>
        </p:nvSpPr>
        <p:spPr bwMode="auto">
          <a:xfrm>
            <a:off x="1347788" y="2036763"/>
            <a:ext cx="25701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W</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W</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
        <p:nvSpPr>
          <p:cNvPr id="575496" name="矩形 575495"/>
          <p:cNvSpPr>
            <a:spLocks noChangeArrowheads="1"/>
          </p:cNvSpPr>
          <p:nvPr/>
        </p:nvSpPr>
        <p:spPr bwMode="auto">
          <a:xfrm>
            <a:off x="3746500" y="1868488"/>
            <a:ext cx="21209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en-US" altLang="zh-CN" b="1" smtClean="0">
                <a:solidFill>
                  <a:srgbClr val="FF0000"/>
                </a:solidFill>
                <a:ea typeface="楷体_GB2312" pitchFamily="49" charset="-122"/>
              </a:rPr>
              <a:t>pushbox</a:t>
            </a:r>
            <a:r>
              <a:rPr kumimoji="0" lang="zh-CN" altLang="en-US" b="1" smtClean="0">
                <a:solidFill>
                  <a:srgbClr val="FF0000"/>
                </a:solidFill>
                <a:ea typeface="楷体_GB2312" pitchFamily="49" charset="-122"/>
              </a:rPr>
              <a:t>（</a:t>
            </a:r>
            <a:r>
              <a:rPr kumimoji="0" lang="en-US" altLang="zh-CN" b="1" i="1" smtClean="0">
                <a:solidFill>
                  <a:srgbClr val="FF0000"/>
                </a:solidFill>
                <a:ea typeface="楷体_GB2312" pitchFamily="49" charset="-122"/>
              </a:rPr>
              <a:t>V</a:t>
            </a:r>
            <a:r>
              <a:rPr kumimoji="0" lang="zh-CN" altLang="en-US" b="1" smtClean="0">
                <a:solidFill>
                  <a:srgbClr val="FF0000"/>
                </a:solidFill>
                <a:ea typeface="楷体_GB2312" pitchFamily="49" charset="-122"/>
              </a:rPr>
              <a:t>）</a:t>
            </a:r>
          </a:p>
        </p:txBody>
      </p:sp>
      <p:sp>
        <p:nvSpPr>
          <p:cNvPr id="575497" name="矩形 575496"/>
          <p:cNvSpPr>
            <a:spLocks noChangeArrowheads="1"/>
          </p:cNvSpPr>
          <p:nvPr/>
        </p:nvSpPr>
        <p:spPr bwMode="auto">
          <a:xfrm>
            <a:off x="5591175" y="2036763"/>
            <a:ext cx="24368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V</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V</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
        <p:nvSpPr>
          <p:cNvPr id="575498" name="矩形 575497"/>
          <p:cNvSpPr>
            <a:spLocks noChangeArrowheads="1"/>
          </p:cNvSpPr>
          <p:nvPr/>
        </p:nvSpPr>
        <p:spPr bwMode="auto">
          <a:xfrm>
            <a:off x="1114425" y="2565400"/>
            <a:ext cx="78501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50000"/>
              </a:spcBef>
              <a:buFontTx/>
              <a:buChar char="•"/>
            </a:pPr>
            <a:r>
              <a:rPr kumimoji="0" lang="zh-CN" altLang="en-US" smtClean="0">
                <a:solidFill>
                  <a:srgbClr val="000000"/>
                </a:solidFill>
                <a:ea typeface="楷体_GB2312" pitchFamily="49" charset="-122"/>
              </a:rPr>
              <a:t>注意：要应用算符</a:t>
            </a:r>
            <a:r>
              <a:rPr kumimoji="0" lang="en-US" altLang="zh-CN" smtClean="0">
                <a:solidFill>
                  <a:srgbClr val="000000"/>
                </a:solidFill>
                <a:ea typeface="楷体_GB2312" pitchFamily="49" charset="-122"/>
              </a:rPr>
              <a:t>pushbox</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V</a:t>
            </a:r>
            <a:r>
              <a:rPr kumimoji="0" lang="zh-CN" altLang="en-US" smtClean="0">
                <a:solidFill>
                  <a:srgbClr val="000000"/>
                </a:solidFill>
                <a:ea typeface="楷体_GB2312" pitchFamily="49" charset="-122"/>
              </a:rPr>
              <a:t>），就要求规则的左边，猴子与箱子必须在同一位置上，并且，猴子不是箱子顶上。这种强加于操作的适用性条件，叫做产生式规则的</a:t>
            </a:r>
            <a:r>
              <a:rPr kumimoji="0" lang="zh-CN" altLang="en-US" smtClean="0">
                <a:solidFill>
                  <a:srgbClr val="FF0000"/>
                </a:solidFill>
                <a:ea typeface="楷体_GB2312" pitchFamily="49" charset="-122"/>
              </a:rPr>
              <a:t>先决条件。</a:t>
            </a:r>
          </a:p>
        </p:txBody>
      </p:sp>
      <p:sp>
        <p:nvSpPr>
          <p:cNvPr id="575499" name="矩形 575498"/>
          <p:cNvSpPr>
            <a:spLocks noChangeArrowheads="1"/>
          </p:cNvSpPr>
          <p:nvPr/>
        </p:nvSpPr>
        <p:spPr bwMode="auto">
          <a:xfrm>
            <a:off x="395288" y="3536950"/>
            <a:ext cx="79898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endParaRPr kumimoji="0" lang="en-US" altLang="zh-CN" sz="2000" smtClean="0">
              <a:solidFill>
                <a:srgbClr val="000000"/>
              </a:solidFill>
              <a:latin typeface="Berlin Sans FB" pitchFamily="34" charset="0"/>
              <a:ea typeface="楷体_GB2312" pitchFamily="49" charset="-122"/>
            </a:endParaRPr>
          </a:p>
          <a:p>
            <a:pPr marL="742950" lvl="1" indent="-285750">
              <a:spcBef>
                <a:spcPct val="20000"/>
              </a:spcBef>
              <a:buFontTx/>
              <a:buBlip>
                <a:blip r:embed="rId2"/>
              </a:buBlip>
            </a:pPr>
            <a:r>
              <a:rPr kumimoji="0" lang="en-US" altLang="zh-CN" sz="2000" smtClean="0">
                <a:solidFill>
                  <a:srgbClr val="000000"/>
                </a:solidFill>
                <a:latin typeface="Berlin Sans FB" pitchFamily="34" charset="0"/>
                <a:ea typeface="楷体_GB2312" pitchFamily="49" charset="-122"/>
              </a:rPr>
              <a:t> </a:t>
            </a:r>
            <a:r>
              <a:rPr kumimoji="0" lang="en-US" altLang="zh-CN" sz="2000" smtClean="0">
                <a:solidFill>
                  <a:srgbClr val="000000"/>
                </a:solidFill>
                <a:ea typeface="楷体_GB2312" pitchFamily="49" charset="-122"/>
              </a:rPr>
              <a:t>climbbox </a:t>
            </a:r>
            <a:r>
              <a:rPr kumimoji="0" lang="zh-CN" altLang="en-US" sz="2000" smtClean="0">
                <a:solidFill>
                  <a:srgbClr val="000000"/>
                </a:solidFill>
                <a:ea typeface="楷体_GB2312" pitchFamily="49" charset="-122"/>
              </a:rPr>
              <a:t>：</a:t>
            </a:r>
            <a:r>
              <a:rPr kumimoji="0" lang="zh-CN" altLang="zh-CN" sz="2000" smtClean="0">
                <a:solidFill>
                  <a:srgbClr val="000000"/>
                </a:solidFill>
                <a:latin typeface="Berlin Sans FB" pitchFamily="34" charset="0"/>
                <a:ea typeface="楷体_GB2312" pitchFamily="49" charset="-122"/>
              </a:rPr>
              <a:t>猴子</a:t>
            </a:r>
            <a:r>
              <a:rPr kumimoji="0" lang="zh-CN" altLang="en-US" sz="2000" smtClean="0">
                <a:solidFill>
                  <a:srgbClr val="000000"/>
                </a:solidFill>
                <a:latin typeface="Berlin Sans FB" pitchFamily="34" charset="0"/>
                <a:ea typeface="楷体_GB2312" pitchFamily="49" charset="-122"/>
              </a:rPr>
              <a:t>爬上</a:t>
            </a:r>
            <a:r>
              <a:rPr kumimoji="0" lang="zh-CN" altLang="zh-CN" sz="2000" smtClean="0">
                <a:solidFill>
                  <a:srgbClr val="000000"/>
                </a:solidFill>
                <a:latin typeface="Berlin Sans FB" pitchFamily="34" charset="0"/>
                <a:ea typeface="楷体_GB2312" pitchFamily="49" charset="-122"/>
              </a:rPr>
              <a:t>箱顶</a:t>
            </a:r>
            <a:endParaRPr kumimoji="0" lang="zh-CN" altLang="en-US" sz="2000" smtClean="0">
              <a:solidFill>
                <a:srgbClr val="000000"/>
              </a:solidFill>
              <a:latin typeface="Berlin Sans FB" pitchFamily="34" charset="0"/>
              <a:ea typeface="楷体_GB2312" pitchFamily="49" charset="-122"/>
            </a:endParaRPr>
          </a:p>
        </p:txBody>
      </p:sp>
      <p:sp>
        <p:nvSpPr>
          <p:cNvPr id="575500" name="直接连接符 575499"/>
          <p:cNvSpPr>
            <a:spLocks noChangeShapeType="1"/>
          </p:cNvSpPr>
          <p:nvPr/>
        </p:nvSpPr>
        <p:spPr bwMode="auto">
          <a:xfrm>
            <a:off x="3705225" y="4929188"/>
            <a:ext cx="1981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75501" name="矩形 575500"/>
          <p:cNvSpPr>
            <a:spLocks noChangeArrowheads="1"/>
          </p:cNvSpPr>
          <p:nvPr/>
        </p:nvSpPr>
        <p:spPr bwMode="auto">
          <a:xfrm>
            <a:off x="1344613" y="4737100"/>
            <a:ext cx="25701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dirty="0" smtClean="0">
                <a:solidFill>
                  <a:srgbClr val="000000"/>
                </a:solidFill>
                <a:ea typeface="楷体_GB2312" pitchFamily="49" charset="-122"/>
              </a:rPr>
              <a:t>（</a:t>
            </a:r>
            <a:r>
              <a:rPr kumimoji="0" lang="en-US" altLang="zh-CN" i="1" dirty="0" smtClean="0">
                <a:solidFill>
                  <a:srgbClr val="000000"/>
                </a:solidFill>
                <a:ea typeface="楷体_GB2312" pitchFamily="49" charset="-122"/>
              </a:rPr>
              <a:t>W</a:t>
            </a:r>
            <a:r>
              <a:rPr kumimoji="0" lang="zh-CN" altLang="en-US" dirty="0" smtClean="0">
                <a:solidFill>
                  <a:srgbClr val="000000"/>
                </a:solidFill>
                <a:ea typeface="楷体_GB2312" pitchFamily="49" charset="-122"/>
              </a:rPr>
              <a:t>，</a:t>
            </a:r>
            <a:r>
              <a:rPr kumimoji="0" lang="en-US" altLang="zh-CN" dirty="0" smtClean="0">
                <a:solidFill>
                  <a:srgbClr val="000000"/>
                </a:solidFill>
                <a:ea typeface="楷体_GB2312" pitchFamily="49" charset="-122"/>
              </a:rPr>
              <a:t>0</a:t>
            </a:r>
            <a:r>
              <a:rPr kumimoji="0" lang="zh-CN" altLang="en-US" dirty="0" smtClean="0">
                <a:solidFill>
                  <a:srgbClr val="000000"/>
                </a:solidFill>
                <a:ea typeface="楷体_GB2312" pitchFamily="49" charset="-122"/>
              </a:rPr>
              <a:t>，</a:t>
            </a:r>
            <a:r>
              <a:rPr kumimoji="0" lang="en-US" altLang="zh-CN" i="1" dirty="0" smtClean="0">
                <a:solidFill>
                  <a:srgbClr val="000000"/>
                </a:solidFill>
                <a:ea typeface="楷体_GB2312" pitchFamily="49" charset="-122"/>
              </a:rPr>
              <a:t>W</a:t>
            </a:r>
            <a:r>
              <a:rPr kumimoji="0" lang="zh-CN" altLang="en-US" dirty="0" smtClean="0">
                <a:solidFill>
                  <a:srgbClr val="000000"/>
                </a:solidFill>
                <a:ea typeface="楷体_GB2312" pitchFamily="49" charset="-122"/>
              </a:rPr>
              <a:t>，</a:t>
            </a:r>
            <a:r>
              <a:rPr kumimoji="0" lang="en-US" altLang="zh-CN" i="1" dirty="0" smtClean="0">
                <a:solidFill>
                  <a:srgbClr val="000000"/>
                </a:solidFill>
                <a:ea typeface="楷体_GB2312" pitchFamily="49" charset="-122"/>
              </a:rPr>
              <a:t>z</a:t>
            </a:r>
            <a:r>
              <a:rPr kumimoji="0" lang="zh-CN" altLang="en-US" dirty="0" smtClean="0">
                <a:solidFill>
                  <a:srgbClr val="000000"/>
                </a:solidFill>
                <a:ea typeface="楷体_GB2312" pitchFamily="49" charset="-122"/>
              </a:rPr>
              <a:t>）</a:t>
            </a:r>
          </a:p>
        </p:txBody>
      </p:sp>
      <p:sp>
        <p:nvSpPr>
          <p:cNvPr id="575502" name="矩形 575501"/>
          <p:cNvSpPr>
            <a:spLocks noChangeArrowheads="1"/>
          </p:cNvSpPr>
          <p:nvPr/>
        </p:nvSpPr>
        <p:spPr bwMode="auto">
          <a:xfrm>
            <a:off x="3906838" y="4568825"/>
            <a:ext cx="13858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en-US" altLang="zh-CN" b="1" smtClean="0">
                <a:solidFill>
                  <a:srgbClr val="FF0000"/>
                </a:solidFill>
                <a:ea typeface="楷体_GB2312" pitchFamily="49" charset="-122"/>
              </a:rPr>
              <a:t>climbbox</a:t>
            </a:r>
          </a:p>
        </p:txBody>
      </p:sp>
      <p:sp>
        <p:nvSpPr>
          <p:cNvPr id="575503" name="矩形 575502"/>
          <p:cNvSpPr>
            <a:spLocks noChangeArrowheads="1"/>
          </p:cNvSpPr>
          <p:nvPr/>
        </p:nvSpPr>
        <p:spPr bwMode="auto">
          <a:xfrm>
            <a:off x="5588000" y="4737100"/>
            <a:ext cx="25701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W</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1</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W</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
        <p:nvSpPr>
          <p:cNvPr id="575504" name="矩形 575503"/>
          <p:cNvSpPr>
            <a:spLocks noChangeArrowheads="1"/>
          </p:cNvSpPr>
          <p:nvPr/>
        </p:nvSpPr>
        <p:spPr bwMode="auto">
          <a:xfrm>
            <a:off x="1111250" y="5349875"/>
            <a:ext cx="78501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50000"/>
              </a:spcBef>
            </a:pPr>
            <a:r>
              <a:rPr kumimoji="0" lang="zh-CN" altLang="en-US" smtClean="0">
                <a:solidFill>
                  <a:srgbClr val="CC6600"/>
                </a:solidFill>
                <a:ea typeface="楷体_GB2312" pitchFamily="49" charset="-122"/>
              </a:rPr>
              <a:t>应用算符</a:t>
            </a:r>
            <a:r>
              <a:rPr kumimoji="0" lang="en-US" altLang="zh-CN" smtClean="0">
                <a:solidFill>
                  <a:srgbClr val="CC6600"/>
                </a:solidFill>
                <a:ea typeface="楷体_GB2312" pitchFamily="49" charset="-122"/>
              </a:rPr>
              <a:t>climbbox</a:t>
            </a:r>
            <a:r>
              <a:rPr kumimoji="0" lang="zh-CN" altLang="en-US" smtClean="0">
                <a:solidFill>
                  <a:srgbClr val="CC6600"/>
                </a:solidFill>
                <a:ea typeface="楷体_GB2312" pitchFamily="49" charset="-122"/>
              </a:rPr>
              <a:t>的先决条件是什么？</a:t>
            </a:r>
          </a:p>
        </p:txBody>
      </p:sp>
    </p:spTree>
    <p:extLst>
      <p:ext uri="{BB962C8B-B14F-4D97-AF65-F5344CB8AC3E}">
        <p14:creationId xmlns:p14="http://schemas.microsoft.com/office/powerpoint/2010/main" val="281408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5492">
                                            <p:txEl>
                                              <p:pRg st="1" end="1"/>
                                            </p:txEl>
                                          </p:spTgt>
                                        </p:tgtEl>
                                        <p:attrNameLst>
                                          <p:attrName>style.visibility</p:attrName>
                                        </p:attrNameLst>
                                      </p:cBhvr>
                                      <p:to>
                                        <p:strVal val="visible"/>
                                      </p:to>
                                    </p:set>
                                    <p:animEffect transition="in" filter="wipe(left)">
                                      <p:cBhvr>
                                        <p:cTn id="7" dur="500"/>
                                        <p:tgtEl>
                                          <p:spTgt spid="575492">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5495"/>
                                        </p:tgtEl>
                                        <p:attrNameLst>
                                          <p:attrName>style.visibility</p:attrName>
                                        </p:attrNameLst>
                                      </p:cBhvr>
                                      <p:to>
                                        <p:strVal val="visible"/>
                                      </p:to>
                                    </p:set>
                                    <p:animEffect transition="in" filter="wipe(left)">
                                      <p:cBhvr>
                                        <p:cTn id="11" dur="500"/>
                                        <p:tgtEl>
                                          <p:spTgt spid="575495"/>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5493"/>
                                        </p:tgtEl>
                                        <p:attrNameLst>
                                          <p:attrName>style.visibility</p:attrName>
                                        </p:attrNameLst>
                                      </p:cBhvr>
                                      <p:to>
                                        <p:strVal val="visible"/>
                                      </p:to>
                                    </p:set>
                                    <p:animEffect transition="in" filter="wipe(left)">
                                      <p:cBhvr>
                                        <p:cTn id="15" dur="500"/>
                                        <p:tgtEl>
                                          <p:spTgt spid="57549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5496"/>
                                        </p:tgtEl>
                                        <p:attrNameLst>
                                          <p:attrName>style.visibility</p:attrName>
                                        </p:attrNameLst>
                                      </p:cBhvr>
                                      <p:to>
                                        <p:strVal val="visible"/>
                                      </p:to>
                                    </p:set>
                                    <p:animEffect transition="in" filter="wipe(left)">
                                      <p:cBhvr>
                                        <p:cTn id="18" dur="500"/>
                                        <p:tgtEl>
                                          <p:spTgt spid="575496"/>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75497"/>
                                        </p:tgtEl>
                                        <p:attrNameLst>
                                          <p:attrName>style.visibility</p:attrName>
                                        </p:attrNameLst>
                                      </p:cBhvr>
                                      <p:to>
                                        <p:strVal val="visible"/>
                                      </p:to>
                                    </p:set>
                                    <p:animEffect transition="in" filter="wipe(left)">
                                      <p:cBhvr>
                                        <p:cTn id="22" dur="500"/>
                                        <p:tgtEl>
                                          <p:spTgt spid="5754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5498"/>
                                        </p:tgtEl>
                                        <p:attrNameLst>
                                          <p:attrName>style.visibility</p:attrName>
                                        </p:attrNameLst>
                                      </p:cBhvr>
                                      <p:to>
                                        <p:strVal val="visible"/>
                                      </p:to>
                                    </p:set>
                                    <p:animEffect transition="in" filter="blinds(horizontal)">
                                      <p:cBhvr>
                                        <p:cTn id="27" dur="500"/>
                                        <p:tgtEl>
                                          <p:spTgt spid="5754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5499">
                                            <p:txEl>
                                              <p:pRg st="1" end="1"/>
                                            </p:txEl>
                                          </p:spTgt>
                                        </p:tgtEl>
                                        <p:attrNameLst>
                                          <p:attrName>style.visibility</p:attrName>
                                        </p:attrNameLst>
                                      </p:cBhvr>
                                      <p:to>
                                        <p:strVal val="visible"/>
                                      </p:to>
                                    </p:set>
                                    <p:animEffect transition="in" filter="wipe(left)">
                                      <p:cBhvr>
                                        <p:cTn id="32" dur="500"/>
                                        <p:tgtEl>
                                          <p:spTgt spid="575499">
                                            <p:txEl>
                                              <p:pRg st="1" end="1"/>
                                            </p:txEl>
                                          </p:spTgt>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75501"/>
                                        </p:tgtEl>
                                        <p:attrNameLst>
                                          <p:attrName>style.visibility</p:attrName>
                                        </p:attrNameLst>
                                      </p:cBhvr>
                                      <p:to>
                                        <p:strVal val="visible"/>
                                      </p:to>
                                    </p:set>
                                    <p:animEffect transition="in" filter="wipe(left)">
                                      <p:cBhvr>
                                        <p:cTn id="36" dur="500"/>
                                        <p:tgtEl>
                                          <p:spTgt spid="575501"/>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75500"/>
                                        </p:tgtEl>
                                        <p:attrNameLst>
                                          <p:attrName>style.visibility</p:attrName>
                                        </p:attrNameLst>
                                      </p:cBhvr>
                                      <p:to>
                                        <p:strVal val="visible"/>
                                      </p:to>
                                    </p:set>
                                    <p:animEffect transition="in" filter="wipe(left)">
                                      <p:cBhvr>
                                        <p:cTn id="40" dur="500"/>
                                        <p:tgtEl>
                                          <p:spTgt spid="57550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75502"/>
                                        </p:tgtEl>
                                        <p:attrNameLst>
                                          <p:attrName>style.visibility</p:attrName>
                                        </p:attrNameLst>
                                      </p:cBhvr>
                                      <p:to>
                                        <p:strVal val="visible"/>
                                      </p:to>
                                    </p:set>
                                    <p:animEffect transition="in" filter="wipe(left)">
                                      <p:cBhvr>
                                        <p:cTn id="43" dur="500"/>
                                        <p:tgtEl>
                                          <p:spTgt spid="575502"/>
                                        </p:tgtEl>
                                      </p:cBhvr>
                                    </p:animEffect>
                                  </p:childTnLst>
                                </p:cTn>
                              </p:par>
                            </p:childTnLst>
                          </p:cTn>
                        </p:par>
                        <p:par>
                          <p:cTn id="44" fill="hold" nodeType="afterGroup">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575503"/>
                                        </p:tgtEl>
                                        <p:attrNameLst>
                                          <p:attrName>style.visibility</p:attrName>
                                        </p:attrNameLst>
                                      </p:cBhvr>
                                      <p:to>
                                        <p:strVal val="visible"/>
                                      </p:to>
                                    </p:set>
                                    <p:animEffect transition="in" filter="wipe(left)">
                                      <p:cBhvr>
                                        <p:cTn id="47" dur="500"/>
                                        <p:tgtEl>
                                          <p:spTgt spid="57550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75504"/>
                                        </p:tgtEl>
                                        <p:attrNameLst>
                                          <p:attrName>style.visibility</p:attrName>
                                        </p:attrNameLst>
                                      </p:cBhvr>
                                      <p:to>
                                        <p:strVal val="visible"/>
                                      </p:to>
                                    </p:set>
                                    <p:animEffect transition="in" filter="blinds(horizontal)">
                                      <p:cBhvr>
                                        <p:cTn id="52" dur="500"/>
                                        <p:tgtEl>
                                          <p:spTgt spid="575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2" grpId="0" build="p" bldLvl="2"/>
      <p:bldP spid="575493" grpId="0" animBg="1"/>
      <p:bldP spid="575495" grpId="0"/>
      <p:bldP spid="575496" grpId="0"/>
      <p:bldP spid="575497" grpId="0"/>
      <p:bldP spid="575498" grpId="0"/>
      <p:bldP spid="575499" grpId="0" build="p" bldLvl="2"/>
      <p:bldP spid="575500" grpId="0" animBg="1"/>
      <p:bldP spid="575501" grpId="0"/>
      <p:bldP spid="575502" grpId="0"/>
      <p:bldP spid="575503" grpId="0"/>
      <p:bldP spid="57550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a:xfrm>
            <a:off x="977900" y="228600"/>
            <a:ext cx="8131175" cy="838200"/>
          </a:xfrm>
        </p:spPr>
        <p:txBody>
          <a:bodyPr/>
          <a:lstStyle/>
          <a:p>
            <a:r>
              <a:rPr lang="zh-CN" altLang="en-US" dirty="0" smtClean="0">
                <a:ea typeface="宋体" pitchFamily="2" charset="-122"/>
              </a:rPr>
              <a:t>内容回顾：树式搜索策略比较</a:t>
            </a:r>
          </a:p>
        </p:txBody>
      </p:sp>
      <p:sp>
        <p:nvSpPr>
          <p:cNvPr id="60442" name="Oval 29"/>
          <p:cNvSpPr>
            <a:spLocks noChangeArrowheads="1"/>
          </p:cNvSpPr>
          <p:nvPr/>
        </p:nvSpPr>
        <p:spPr bwMode="auto">
          <a:xfrm>
            <a:off x="2468563" y="3646488"/>
            <a:ext cx="144462" cy="144462"/>
          </a:xfrm>
          <a:prstGeom prst="ellipse">
            <a:avLst/>
          </a:prstGeom>
          <a:solidFill>
            <a:srgbClr val="FFCF0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43" name="Line 30"/>
          <p:cNvSpPr>
            <a:spLocks noChangeShapeType="1"/>
          </p:cNvSpPr>
          <p:nvPr/>
        </p:nvSpPr>
        <p:spPr bwMode="auto">
          <a:xfrm flipH="1">
            <a:off x="1835150" y="3790950"/>
            <a:ext cx="647700" cy="3587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4" name="Line 31"/>
          <p:cNvSpPr>
            <a:spLocks noChangeShapeType="1"/>
          </p:cNvSpPr>
          <p:nvPr/>
        </p:nvSpPr>
        <p:spPr bwMode="auto">
          <a:xfrm>
            <a:off x="2554288" y="3790950"/>
            <a:ext cx="792162" cy="2873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5" name="Line 32"/>
          <p:cNvSpPr>
            <a:spLocks noChangeShapeType="1"/>
          </p:cNvSpPr>
          <p:nvPr/>
        </p:nvSpPr>
        <p:spPr bwMode="auto">
          <a:xfrm flipH="1">
            <a:off x="1474788" y="4222750"/>
            <a:ext cx="287337"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6" name="Line 33"/>
          <p:cNvSpPr>
            <a:spLocks noChangeShapeType="1"/>
          </p:cNvSpPr>
          <p:nvPr/>
        </p:nvSpPr>
        <p:spPr bwMode="auto">
          <a:xfrm>
            <a:off x="1762125" y="4222750"/>
            <a:ext cx="288925"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7" name="Line 34"/>
          <p:cNvSpPr>
            <a:spLocks noChangeShapeType="1"/>
          </p:cNvSpPr>
          <p:nvPr/>
        </p:nvSpPr>
        <p:spPr bwMode="auto">
          <a:xfrm flipH="1">
            <a:off x="3130550" y="4149725"/>
            <a:ext cx="215900" cy="50482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8" name="Line 35"/>
          <p:cNvSpPr>
            <a:spLocks noChangeShapeType="1"/>
          </p:cNvSpPr>
          <p:nvPr/>
        </p:nvSpPr>
        <p:spPr bwMode="auto">
          <a:xfrm>
            <a:off x="3346450" y="4078288"/>
            <a:ext cx="360363"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49" name="Line 36"/>
          <p:cNvSpPr>
            <a:spLocks noChangeShapeType="1"/>
          </p:cNvSpPr>
          <p:nvPr/>
        </p:nvSpPr>
        <p:spPr bwMode="auto">
          <a:xfrm flipH="1">
            <a:off x="1835150" y="4725988"/>
            <a:ext cx="287338"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0" name="Line 37"/>
          <p:cNvSpPr>
            <a:spLocks noChangeShapeType="1"/>
          </p:cNvSpPr>
          <p:nvPr/>
        </p:nvSpPr>
        <p:spPr bwMode="auto">
          <a:xfrm>
            <a:off x="2122488" y="4725988"/>
            <a:ext cx="288925"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1" name="Line 38"/>
          <p:cNvSpPr>
            <a:spLocks noChangeShapeType="1"/>
          </p:cNvSpPr>
          <p:nvPr/>
        </p:nvSpPr>
        <p:spPr bwMode="auto">
          <a:xfrm flipH="1">
            <a:off x="1185863" y="4725988"/>
            <a:ext cx="215900" cy="288925"/>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2" name="Line 39"/>
          <p:cNvSpPr>
            <a:spLocks noChangeShapeType="1"/>
          </p:cNvSpPr>
          <p:nvPr/>
        </p:nvSpPr>
        <p:spPr bwMode="auto">
          <a:xfrm>
            <a:off x="1401763" y="4725988"/>
            <a:ext cx="217487" cy="288925"/>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3" name="Line 40"/>
          <p:cNvSpPr>
            <a:spLocks noChangeShapeType="1"/>
          </p:cNvSpPr>
          <p:nvPr/>
        </p:nvSpPr>
        <p:spPr bwMode="auto">
          <a:xfrm flipH="1">
            <a:off x="2843213" y="4725988"/>
            <a:ext cx="214312" cy="360362"/>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4" name="Line 41"/>
          <p:cNvSpPr>
            <a:spLocks noChangeShapeType="1"/>
          </p:cNvSpPr>
          <p:nvPr/>
        </p:nvSpPr>
        <p:spPr bwMode="auto">
          <a:xfrm>
            <a:off x="3057525" y="4725988"/>
            <a:ext cx="217488" cy="360362"/>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5" name="Line 42"/>
          <p:cNvSpPr>
            <a:spLocks noChangeShapeType="1"/>
          </p:cNvSpPr>
          <p:nvPr/>
        </p:nvSpPr>
        <p:spPr bwMode="auto">
          <a:xfrm flipH="1">
            <a:off x="3490913" y="4654550"/>
            <a:ext cx="287337"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6" name="Line 43"/>
          <p:cNvSpPr>
            <a:spLocks noChangeShapeType="1"/>
          </p:cNvSpPr>
          <p:nvPr/>
        </p:nvSpPr>
        <p:spPr bwMode="auto">
          <a:xfrm>
            <a:off x="3778250" y="4654550"/>
            <a:ext cx="288925"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7" name="Line 44"/>
          <p:cNvSpPr>
            <a:spLocks noChangeShapeType="1"/>
          </p:cNvSpPr>
          <p:nvPr/>
        </p:nvSpPr>
        <p:spPr bwMode="auto">
          <a:xfrm flipH="1">
            <a:off x="1474788" y="5230813"/>
            <a:ext cx="287337"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8" name="Line 45"/>
          <p:cNvSpPr>
            <a:spLocks noChangeShapeType="1"/>
          </p:cNvSpPr>
          <p:nvPr/>
        </p:nvSpPr>
        <p:spPr bwMode="auto">
          <a:xfrm>
            <a:off x="1762125" y="5230813"/>
            <a:ext cx="288925"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59" name="Line 46"/>
          <p:cNvSpPr>
            <a:spLocks noChangeShapeType="1"/>
          </p:cNvSpPr>
          <p:nvPr/>
        </p:nvSpPr>
        <p:spPr bwMode="auto">
          <a:xfrm flipH="1">
            <a:off x="2193925" y="5230813"/>
            <a:ext cx="287338"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0" name="Line 47"/>
          <p:cNvSpPr>
            <a:spLocks noChangeShapeType="1"/>
          </p:cNvSpPr>
          <p:nvPr/>
        </p:nvSpPr>
        <p:spPr bwMode="auto">
          <a:xfrm>
            <a:off x="2481263" y="5230813"/>
            <a:ext cx="288925"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1" name="Line 48"/>
          <p:cNvSpPr>
            <a:spLocks noChangeShapeType="1"/>
          </p:cNvSpPr>
          <p:nvPr/>
        </p:nvSpPr>
        <p:spPr bwMode="auto">
          <a:xfrm flipH="1">
            <a:off x="3130550" y="5157788"/>
            <a:ext cx="287338"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2" name="Line 49"/>
          <p:cNvSpPr>
            <a:spLocks noChangeShapeType="1"/>
          </p:cNvSpPr>
          <p:nvPr/>
        </p:nvSpPr>
        <p:spPr bwMode="auto">
          <a:xfrm>
            <a:off x="3417888" y="5157788"/>
            <a:ext cx="288925"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3" name="Line 50"/>
          <p:cNvSpPr>
            <a:spLocks noChangeShapeType="1"/>
          </p:cNvSpPr>
          <p:nvPr/>
        </p:nvSpPr>
        <p:spPr bwMode="auto">
          <a:xfrm flipH="1">
            <a:off x="3851275" y="5157788"/>
            <a:ext cx="287338"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4" name="Line 51"/>
          <p:cNvSpPr>
            <a:spLocks noChangeShapeType="1"/>
          </p:cNvSpPr>
          <p:nvPr/>
        </p:nvSpPr>
        <p:spPr bwMode="auto">
          <a:xfrm>
            <a:off x="4138613" y="5157788"/>
            <a:ext cx="288925"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5" name="Line 52"/>
          <p:cNvSpPr>
            <a:spLocks noChangeShapeType="1"/>
          </p:cNvSpPr>
          <p:nvPr/>
        </p:nvSpPr>
        <p:spPr bwMode="auto">
          <a:xfrm flipH="1">
            <a:off x="4210050" y="5662613"/>
            <a:ext cx="287338" cy="4318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6" name="Line 53"/>
          <p:cNvSpPr>
            <a:spLocks noChangeShapeType="1"/>
          </p:cNvSpPr>
          <p:nvPr/>
        </p:nvSpPr>
        <p:spPr bwMode="auto">
          <a:xfrm>
            <a:off x="4497388" y="5662613"/>
            <a:ext cx="288925" cy="431800"/>
          </a:xfrm>
          <a:prstGeom prst="line">
            <a:avLst/>
          </a:prstGeom>
          <a:noFill/>
          <a:ln w="25400">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60467" name="Oval 54"/>
          <p:cNvSpPr>
            <a:spLocks noChangeArrowheads="1"/>
          </p:cNvSpPr>
          <p:nvPr/>
        </p:nvSpPr>
        <p:spPr bwMode="auto">
          <a:xfrm>
            <a:off x="1690688" y="4078288"/>
            <a:ext cx="144462"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68" name="Oval 55"/>
          <p:cNvSpPr>
            <a:spLocks noChangeArrowheads="1"/>
          </p:cNvSpPr>
          <p:nvPr/>
        </p:nvSpPr>
        <p:spPr bwMode="auto">
          <a:xfrm>
            <a:off x="3275013" y="4006850"/>
            <a:ext cx="144462" cy="144463"/>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69" name="Oval 56"/>
          <p:cNvSpPr>
            <a:spLocks noChangeArrowheads="1"/>
          </p:cNvSpPr>
          <p:nvPr/>
        </p:nvSpPr>
        <p:spPr bwMode="auto">
          <a:xfrm>
            <a:off x="1330325" y="4583113"/>
            <a:ext cx="144463"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0" name="Oval 57"/>
          <p:cNvSpPr>
            <a:spLocks noChangeArrowheads="1"/>
          </p:cNvSpPr>
          <p:nvPr/>
        </p:nvSpPr>
        <p:spPr bwMode="auto">
          <a:xfrm>
            <a:off x="2051050" y="4583113"/>
            <a:ext cx="144463"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1" name="Oval 58"/>
          <p:cNvSpPr>
            <a:spLocks noChangeArrowheads="1"/>
          </p:cNvSpPr>
          <p:nvPr/>
        </p:nvSpPr>
        <p:spPr bwMode="auto">
          <a:xfrm>
            <a:off x="2986088" y="4583113"/>
            <a:ext cx="144462"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2" name="Oval 59"/>
          <p:cNvSpPr>
            <a:spLocks noChangeArrowheads="1"/>
          </p:cNvSpPr>
          <p:nvPr/>
        </p:nvSpPr>
        <p:spPr bwMode="auto">
          <a:xfrm>
            <a:off x="3706813" y="4510088"/>
            <a:ext cx="144462"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3" name="Oval 60"/>
          <p:cNvSpPr>
            <a:spLocks noChangeArrowheads="1"/>
          </p:cNvSpPr>
          <p:nvPr/>
        </p:nvSpPr>
        <p:spPr bwMode="auto">
          <a:xfrm>
            <a:off x="1690688" y="5086350"/>
            <a:ext cx="144462" cy="144463"/>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4" name="Oval 61"/>
          <p:cNvSpPr>
            <a:spLocks noChangeArrowheads="1"/>
          </p:cNvSpPr>
          <p:nvPr/>
        </p:nvSpPr>
        <p:spPr bwMode="auto">
          <a:xfrm>
            <a:off x="3346450" y="5014913"/>
            <a:ext cx="144463"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5" name="Oval 62"/>
          <p:cNvSpPr>
            <a:spLocks noChangeArrowheads="1"/>
          </p:cNvSpPr>
          <p:nvPr/>
        </p:nvSpPr>
        <p:spPr bwMode="auto">
          <a:xfrm>
            <a:off x="2409825" y="5086350"/>
            <a:ext cx="144463" cy="144463"/>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6" name="Oval 63"/>
          <p:cNvSpPr>
            <a:spLocks noChangeArrowheads="1"/>
          </p:cNvSpPr>
          <p:nvPr/>
        </p:nvSpPr>
        <p:spPr bwMode="auto">
          <a:xfrm>
            <a:off x="3994150" y="5014913"/>
            <a:ext cx="144463" cy="144462"/>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7" name="Oval 64"/>
          <p:cNvSpPr>
            <a:spLocks noChangeArrowheads="1"/>
          </p:cNvSpPr>
          <p:nvPr/>
        </p:nvSpPr>
        <p:spPr bwMode="auto">
          <a:xfrm>
            <a:off x="4427538" y="5518150"/>
            <a:ext cx="144462" cy="144463"/>
          </a:xfrm>
          <a:prstGeom prst="ellipse">
            <a:avLst/>
          </a:prstGeom>
          <a:solidFill>
            <a:srgbClr val="00E4A8"/>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8" name="Oval 65"/>
          <p:cNvSpPr>
            <a:spLocks noChangeArrowheads="1"/>
          </p:cNvSpPr>
          <p:nvPr/>
        </p:nvSpPr>
        <p:spPr bwMode="auto">
          <a:xfrm>
            <a:off x="4138613" y="6094413"/>
            <a:ext cx="144462" cy="144462"/>
          </a:xfrm>
          <a:prstGeom prst="ellipse">
            <a:avLst/>
          </a:prstGeom>
          <a:solidFill>
            <a:srgbClr val="FF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latin typeface="Tahoma" pitchFamily="34" charset="0"/>
              <a:ea typeface="仿宋_GB2312" pitchFamily="49" charset="-122"/>
            </a:endParaRPr>
          </a:p>
        </p:txBody>
      </p:sp>
      <p:sp>
        <p:nvSpPr>
          <p:cNvPr id="60479" name="Text Box 66"/>
          <p:cNvSpPr txBox="1">
            <a:spLocks noChangeArrowheads="1"/>
          </p:cNvSpPr>
          <p:nvPr/>
        </p:nvSpPr>
        <p:spPr bwMode="auto">
          <a:xfrm>
            <a:off x="2627313" y="3430588"/>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FFCF01"/>
                </a:solidFill>
                <a:latin typeface="仿宋_GB2312" pitchFamily="49" charset="-122"/>
                <a:ea typeface="仿宋_GB2312" pitchFamily="49" charset="-122"/>
              </a:rPr>
              <a:t>S</a:t>
            </a:r>
            <a:r>
              <a:rPr kumimoji="0" lang="en-US" altLang="zh-CN" sz="2000" b="1" baseline="-25000" smtClean="0">
                <a:solidFill>
                  <a:srgbClr val="FFCF01"/>
                </a:solidFill>
                <a:latin typeface="仿宋_GB2312" pitchFamily="49" charset="-122"/>
                <a:ea typeface="仿宋_GB2312" pitchFamily="49" charset="-122"/>
              </a:rPr>
              <a:t>0</a:t>
            </a:r>
          </a:p>
        </p:txBody>
      </p:sp>
      <p:sp>
        <p:nvSpPr>
          <p:cNvPr id="60480" name="Text Box 67"/>
          <p:cNvSpPr txBox="1">
            <a:spLocks noChangeArrowheads="1"/>
          </p:cNvSpPr>
          <p:nvPr/>
        </p:nvSpPr>
        <p:spPr bwMode="auto">
          <a:xfrm>
            <a:off x="3635375" y="602297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FF0000"/>
                </a:solidFill>
                <a:latin typeface="仿宋_GB2312" pitchFamily="49" charset="-122"/>
                <a:ea typeface="仿宋_GB2312" pitchFamily="49" charset="-122"/>
              </a:rPr>
              <a:t>S</a:t>
            </a:r>
            <a:r>
              <a:rPr kumimoji="0" lang="en-US" altLang="zh-CN" sz="2000" b="1" baseline="-25000" smtClean="0">
                <a:solidFill>
                  <a:srgbClr val="FF0000"/>
                </a:solidFill>
                <a:latin typeface="仿宋_GB2312" pitchFamily="49" charset="-122"/>
                <a:ea typeface="仿宋_GB2312" pitchFamily="49" charset="-122"/>
              </a:rPr>
              <a:t>g</a:t>
            </a:r>
          </a:p>
        </p:txBody>
      </p:sp>
      <p:sp>
        <p:nvSpPr>
          <p:cNvPr id="60481" name="Text Box 68"/>
          <p:cNvSpPr txBox="1">
            <a:spLocks noChangeArrowheads="1"/>
          </p:cNvSpPr>
          <p:nvPr/>
        </p:nvSpPr>
        <p:spPr bwMode="auto">
          <a:xfrm>
            <a:off x="1835150" y="371792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dirty="0" smtClean="0">
                <a:solidFill>
                  <a:srgbClr val="3333CC"/>
                </a:solidFill>
                <a:latin typeface="仿宋_GB2312" pitchFamily="49" charset="-122"/>
                <a:ea typeface="仿宋_GB2312" pitchFamily="49" charset="-122"/>
              </a:rPr>
              <a:t>2</a:t>
            </a:r>
            <a:endParaRPr kumimoji="0" lang="en-US" altLang="zh-CN" sz="2000" b="1" baseline="-25000" dirty="0" smtClean="0">
              <a:solidFill>
                <a:srgbClr val="3333CC"/>
              </a:solidFill>
              <a:latin typeface="仿宋_GB2312" pitchFamily="49" charset="-122"/>
              <a:ea typeface="仿宋_GB2312" pitchFamily="49" charset="-122"/>
            </a:endParaRPr>
          </a:p>
        </p:txBody>
      </p:sp>
      <p:sp>
        <p:nvSpPr>
          <p:cNvPr id="60482" name="Text Box 69"/>
          <p:cNvSpPr txBox="1">
            <a:spLocks noChangeArrowheads="1"/>
          </p:cNvSpPr>
          <p:nvPr/>
        </p:nvSpPr>
        <p:spPr bwMode="auto">
          <a:xfrm>
            <a:off x="2843213" y="371792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3</a:t>
            </a:r>
            <a:endParaRPr kumimoji="0" lang="en-US" altLang="zh-CN" sz="2000" b="1" baseline="-25000" smtClean="0">
              <a:solidFill>
                <a:srgbClr val="3333CC"/>
              </a:solidFill>
              <a:latin typeface="仿宋_GB2312" pitchFamily="49" charset="-122"/>
              <a:ea typeface="仿宋_GB2312" pitchFamily="49" charset="-122"/>
            </a:endParaRPr>
          </a:p>
        </p:txBody>
      </p:sp>
      <p:sp>
        <p:nvSpPr>
          <p:cNvPr id="60483" name="Text Box 70"/>
          <p:cNvSpPr txBox="1">
            <a:spLocks noChangeArrowheads="1"/>
          </p:cNvSpPr>
          <p:nvPr/>
        </p:nvSpPr>
        <p:spPr bwMode="auto">
          <a:xfrm>
            <a:off x="1330325" y="393382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a</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84" name="Text Box 71"/>
          <p:cNvSpPr txBox="1">
            <a:spLocks noChangeArrowheads="1"/>
          </p:cNvSpPr>
          <p:nvPr/>
        </p:nvSpPr>
        <p:spPr bwMode="auto">
          <a:xfrm>
            <a:off x="3346450" y="3862388"/>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b</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85" name="Text Box 72"/>
          <p:cNvSpPr txBox="1">
            <a:spLocks noChangeArrowheads="1"/>
          </p:cNvSpPr>
          <p:nvPr/>
        </p:nvSpPr>
        <p:spPr bwMode="auto">
          <a:xfrm>
            <a:off x="1185863" y="42227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4</a:t>
            </a:r>
            <a:endParaRPr kumimoji="0" lang="en-US" altLang="zh-CN" sz="2000" b="1" baseline="-25000" smtClean="0">
              <a:solidFill>
                <a:srgbClr val="3333CC"/>
              </a:solidFill>
              <a:latin typeface="仿宋_GB2312" pitchFamily="49" charset="-122"/>
              <a:ea typeface="仿宋_GB2312" pitchFamily="49" charset="-122"/>
            </a:endParaRPr>
          </a:p>
        </p:txBody>
      </p:sp>
      <p:sp>
        <p:nvSpPr>
          <p:cNvPr id="60486" name="Text Box 73"/>
          <p:cNvSpPr txBox="1">
            <a:spLocks noChangeArrowheads="1"/>
          </p:cNvSpPr>
          <p:nvPr/>
        </p:nvSpPr>
        <p:spPr bwMode="auto">
          <a:xfrm>
            <a:off x="1906588" y="42227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6</a:t>
            </a:r>
            <a:endParaRPr kumimoji="0" lang="en-US" altLang="zh-CN" sz="2000" b="1" baseline="-25000" smtClean="0">
              <a:solidFill>
                <a:srgbClr val="3333CC"/>
              </a:solidFill>
              <a:latin typeface="仿宋_GB2312" pitchFamily="49" charset="-122"/>
              <a:ea typeface="仿宋_GB2312" pitchFamily="49" charset="-122"/>
            </a:endParaRPr>
          </a:p>
        </p:txBody>
      </p:sp>
      <p:sp>
        <p:nvSpPr>
          <p:cNvPr id="60487" name="Text Box 74"/>
          <p:cNvSpPr txBox="1">
            <a:spLocks noChangeArrowheads="1"/>
          </p:cNvSpPr>
          <p:nvPr/>
        </p:nvSpPr>
        <p:spPr bwMode="auto">
          <a:xfrm>
            <a:off x="2770188" y="42227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1</a:t>
            </a:r>
            <a:endParaRPr kumimoji="0" lang="en-US" altLang="zh-CN" sz="2000" b="1" baseline="-25000" smtClean="0">
              <a:solidFill>
                <a:srgbClr val="3333CC"/>
              </a:solidFill>
              <a:latin typeface="仿宋_GB2312" pitchFamily="49" charset="-122"/>
              <a:ea typeface="仿宋_GB2312" pitchFamily="49" charset="-122"/>
            </a:endParaRPr>
          </a:p>
        </p:txBody>
      </p:sp>
      <p:sp>
        <p:nvSpPr>
          <p:cNvPr id="60488" name="Text Box 75"/>
          <p:cNvSpPr txBox="1">
            <a:spLocks noChangeArrowheads="1"/>
          </p:cNvSpPr>
          <p:nvPr/>
        </p:nvSpPr>
        <p:spPr bwMode="auto">
          <a:xfrm>
            <a:off x="3562350" y="4151313"/>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5</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89" name="Text Box 76"/>
          <p:cNvSpPr txBox="1">
            <a:spLocks noChangeArrowheads="1"/>
          </p:cNvSpPr>
          <p:nvPr/>
        </p:nvSpPr>
        <p:spPr bwMode="auto">
          <a:xfrm>
            <a:off x="898525" y="44386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c</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0" name="Text Box 77"/>
          <p:cNvSpPr txBox="1">
            <a:spLocks noChangeArrowheads="1"/>
          </p:cNvSpPr>
          <p:nvPr/>
        </p:nvSpPr>
        <p:spPr bwMode="auto">
          <a:xfrm>
            <a:off x="2051050" y="44386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d</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1" name="Text Box 78"/>
          <p:cNvSpPr txBox="1">
            <a:spLocks noChangeArrowheads="1"/>
          </p:cNvSpPr>
          <p:nvPr/>
        </p:nvSpPr>
        <p:spPr bwMode="auto">
          <a:xfrm>
            <a:off x="1330325" y="4957763"/>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g</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2" name="Text Box 79"/>
          <p:cNvSpPr txBox="1">
            <a:spLocks noChangeArrowheads="1"/>
          </p:cNvSpPr>
          <p:nvPr/>
        </p:nvSpPr>
        <p:spPr bwMode="auto">
          <a:xfrm>
            <a:off x="3778250" y="44386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f</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3" name="Text Box 80"/>
          <p:cNvSpPr txBox="1">
            <a:spLocks noChangeArrowheads="1"/>
          </p:cNvSpPr>
          <p:nvPr/>
        </p:nvSpPr>
        <p:spPr bwMode="auto">
          <a:xfrm>
            <a:off x="2482850" y="4941888"/>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h</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4" name="Text Box 81"/>
          <p:cNvSpPr txBox="1">
            <a:spLocks noChangeArrowheads="1"/>
          </p:cNvSpPr>
          <p:nvPr/>
        </p:nvSpPr>
        <p:spPr bwMode="auto">
          <a:xfrm>
            <a:off x="3059113" y="4941888"/>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i</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5" name="Text Box 82"/>
          <p:cNvSpPr txBox="1">
            <a:spLocks noChangeArrowheads="1"/>
          </p:cNvSpPr>
          <p:nvPr/>
        </p:nvSpPr>
        <p:spPr bwMode="auto">
          <a:xfrm>
            <a:off x="4210050" y="48704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j</a:t>
            </a:r>
          </a:p>
        </p:txBody>
      </p:sp>
      <p:sp>
        <p:nvSpPr>
          <p:cNvPr id="60496" name="Text Box 83"/>
          <p:cNvSpPr txBox="1">
            <a:spLocks noChangeArrowheads="1"/>
          </p:cNvSpPr>
          <p:nvPr/>
        </p:nvSpPr>
        <p:spPr bwMode="auto">
          <a:xfrm>
            <a:off x="4570413" y="5446713"/>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k</a:t>
            </a:r>
          </a:p>
        </p:txBody>
      </p:sp>
      <p:sp>
        <p:nvSpPr>
          <p:cNvPr id="60497" name="Text Box 84"/>
          <p:cNvSpPr txBox="1">
            <a:spLocks noChangeArrowheads="1"/>
          </p:cNvSpPr>
          <p:nvPr/>
        </p:nvSpPr>
        <p:spPr bwMode="auto">
          <a:xfrm>
            <a:off x="3562350" y="4151313"/>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5</a:t>
            </a:r>
            <a:endParaRPr kumimoji="0" lang="en-US" altLang="zh-CN" sz="2000" b="1" baseline="-25000" smtClean="0">
              <a:solidFill>
                <a:srgbClr val="3333CC"/>
              </a:solidFill>
              <a:latin typeface="仿宋_GB2312" pitchFamily="49" charset="-122"/>
              <a:ea typeface="仿宋_GB2312" pitchFamily="49" charset="-122"/>
            </a:endParaRPr>
          </a:p>
        </p:txBody>
      </p:sp>
      <p:sp>
        <p:nvSpPr>
          <p:cNvPr id="60498" name="Text Box 85"/>
          <p:cNvSpPr txBox="1">
            <a:spLocks noChangeArrowheads="1"/>
          </p:cNvSpPr>
          <p:nvPr/>
        </p:nvSpPr>
        <p:spPr bwMode="auto">
          <a:xfrm>
            <a:off x="3778250" y="44386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000000"/>
                </a:solidFill>
                <a:latin typeface="仿宋_GB2312" pitchFamily="49" charset="-122"/>
                <a:ea typeface="仿宋_GB2312" pitchFamily="49" charset="-122"/>
              </a:rPr>
              <a:t>f</a:t>
            </a:r>
            <a:endParaRPr kumimoji="0" lang="en-US" altLang="zh-CN" sz="2000" b="1" baseline="-25000" smtClean="0">
              <a:solidFill>
                <a:srgbClr val="000000"/>
              </a:solidFill>
              <a:latin typeface="仿宋_GB2312" pitchFamily="49" charset="-122"/>
              <a:ea typeface="仿宋_GB2312" pitchFamily="49" charset="-122"/>
            </a:endParaRPr>
          </a:p>
        </p:txBody>
      </p:sp>
      <p:sp>
        <p:nvSpPr>
          <p:cNvPr id="60499" name="Text Box 86"/>
          <p:cNvSpPr txBox="1">
            <a:spLocks noChangeArrowheads="1"/>
          </p:cNvSpPr>
          <p:nvPr/>
        </p:nvSpPr>
        <p:spPr bwMode="auto">
          <a:xfrm>
            <a:off x="3851275" y="46545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5</a:t>
            </a:r>
            <a:endParaRPr kumimoji="0" lang="en-US" altLang="zh-CN" sz="2000" b="1" baseline="-25000" smtClean="0">
              <a:solidFill>
                <a:srgbClr val="3333CC"/>
              </a:solidFill>
              <a:latin typeface="仿宋_GB2312" pitchFamily="49" charset="-122"/>
              <a:ea typeface="仿宋_GB2312" pitchFamily="49" charset="-122"/>
            </a:endParaRPr>
          </a:p>
        </p:txBody>
      </p:sp>
      <p:sp>
        <p:nvSpPr>
          <p:cNvPr id="60500" name="Text Box 87"/>
          <p:cNvSpPr txBox="1">
            <a:spLocks noChangeArrowheads="1"/>
          </p:cNvSpPr>
          <p:nvPr/>
        </p:nvSpPr>
        <p:spPr bwMode="auto">
          <a:xfrm>
            <a:off x="3346450" y="46545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4</a:t>
            </a:r>
            <a:endParaRPr kumimoji="0" lang="en-US" altLang="zh-CN" sz="2000" b="1" baseline="-25000" smtClean="0">
              <a:solidFill>
                <a:srgbClr val="3333CC"/>
              </a:solidFill>
              <a:latin typeface="仿宋_GB2312" pitchFamily="49" charset="-122"/>
              <a:ea typeface="仿宋_GB2312" pitchFamily="49" charset="-122"/>
            </a:endParaRPr>
          </a:p>
        </p:txBody>
      </p:sp>
      <p:sp>
        <p:nvSpPr>
          <p:cNvPr id="60501" name="Text Box 88"/>
          <p:cNvSpPr txBox="1">
            <a:spLocks noChangeArrowheads="1"/>
          </p:cNvSpPr>
          <p:nvPr/>
        </p:nvSpPr>
        <p:spPr bwMode="auto">
          <a:xfrm>
            <a:off x="2193925" y="46545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3</a:t>
            </a:r>
            <a:endParaRPr kumimoji="0" lang="en-US" altLang="zh-CN" sz="2000" b="1" baseline="-25000" smtClean="0">
              <a:solidFill>
                <a:srgbClr val="3333CC"/>
              </a:solidFill>
              <a:latin typeface="仿宋_GB2312" pitchFamily="49" charset="-122"/>
              <a:ea typeface="仿宋_GB2312" pitchFamily="49" charset="-122"/>
            </a:endParaRPr>
          </a:p>
        </p:txBody>
      </p:sp>
      <p:sp>
        <p:nvSpPr>
          <p:cNvPr id="60502" name="Text Box 89"/>
          <p:cNvSpPr txBox="1">
            <a:spLocks noChangeArrowheads="1"/>
          </p:cNvSpPr>
          <p:nvPr/>
        </p:nvSpPr>
        <p:spPr bwMode="auto">
          <a:xfrm>
            <a:off x="1619250" y="4654550"/>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7</a:t>
            </a:r>
            <a:endParaRPr kumimoji="0" lang="en-US" altLang="zh-CN" sz="2000" b="1" baseline="-25000" smtClean="0">
              <a:solidFill>
                <a:srgbClr val="3333CC"/>
              </a:solidFill>
              <a:latin typeface="仿宋_GB2312" pitchFamily="49" charset="-122"/>
              <a:ea typeface="仿宋_GB2312" pitchFamily="49" charset="-122"/>
            </a:endParaRPr>
          </a:p>
        </p:txBody>
      </p:sp>
      <p:sp>
        <p:nvSpPr>
          <p:cNvPr id="60503" name="Text Box 90"/>
          <p:cNvSpPr txBox="1">
            <a:spLocks noChangeArrowheads="1"/>
          </p:cNvSpPr>
          <p:nvPr/>
        </p:nvSpPr>
        <p:spPr bwMode="auto">
          <a:xfrm>
            <a:off x="4210050" y="515937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dirty="0" smtClean="0">
                <a:solidFill>
                  <a:srgbClr val="3333CC"/>
                </a:solidFill>
                <a:latin typeface="仿宋_GB2312" pitchFamily="49" charset="-122"/>
                <a:ea typeface="仿宋_GB2312" pitchFamily="49" charset="-122"/>
              </a:rPr>
              <a:t>8</a:t>
            </a:r>
            <a:endParaRPr kumimoji="0" lang="en-US" altLang="zh-CN" sz="2000" b="1" baseline="-25000" dirty="0" smtClean="0">
              <a:solidFill>
                <a:srgbClr val="3333CC"/>
              </a:solidFill>
              <a:latin typeface="仿宋_GB2312" pitchFamily="49" charset="-122"/>
              <a:ea typeface="仿宋_GB2312" pitchFamily="49" charset="-122"/>
            </a:endParaRPr>
          </a:p>
        </p:txBody>
      </p:sp>
      <p:sp>
        <p:nvSpPr>
          <p:cNvPr id="60504" name="Text Box 91"/>
          <p:cNvSpPr txBox="1">
            <a:spLocks noChangeArrowheads="1"/>
          </p:cNvSpPr>
          <p:nvPr/>
        </p:nvSpPr>
        <p:spPr bwMode="auto">
          <a:xfrm>
            <a:off x="3994150" y="5662613"/>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en-US" altLang="zh-CN" sz="2000" b="1" smtClean="0">
                <a:solidFill>
                  <a:srgbClr val="3333CC"/>
                </a:solidFill>
                <a:latin typeface="仿宋_GB2312" pitchFamily="49" charset="-122"/>
                <a:ea typeface="仿宋_GB2312" pitchFamily="49" charset="-122"/>
              </a:rPr>
              <a:t>9</a:t>
            </a:r>
            <a:endParaRPr kumimoji="0" lang="en-US" altLang="zh-CN" sz="2000" b="1" baseline="-25000" smtClean="0">
              <a:solidFill>
                <a:srgbClr val="3333CC"/>
              </a:solidFill>
              <a:latin typeface="仿宋_GB2312" pitchFamily="49" charset="-122"/>
              <a:ea typeface="仿宋_GB2312" pitchFamily="49" charset="-122"/>
            </a:endParaRPr>
          </a:p>
        </p:txBody>
      </p:sp>
      <p:pic>
        <p:nvPicPr>
          <p:cNvPr id="2" name="图片 1"/>
          <p:cNvPicPr>
            <a:picLocks noChangeAspect="1"/>
          </p:cNvPicPr>
          <p:nvPr/>
        </p:nvPicPr>
        <p:blipFill rotWithShape="1">
          <a:blip r:embed="rId2"/>
          <a:srcRect l="-1973" t="-6227" r="1973" b="47829"/>
          <a:stretch/>
        </p:blipFill>
        <p:spPr>
          <a:xfrm>
            <a:off x="211128" y="1735388"/>
            <a:ext cx="8285182" cy="4789956"/>
          </a:xfrm>
          <a:prstGeom prst="rect">
            <a:avLst/>
          </a:prstGeom>
        </p:spPr>
      </p:pic>
    </p:spTree>
    <p:extLst>
      <p:ext uri="{BB962C8B-B14F-4D97-AF65-F5344CB8AC3E}">
        <p14:creationId xmlns:p14="http://schemas.microsoft.com/office/powerpoint/2010/main" val="23402882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算法和</a:t>
            </a:r>
            <a:r>
              <a:rPr lang="en-US" altLang="zh-CN" dirty="0" smtClean="0">
                <a:latin typeface="黑体" pitchFamily="49" charset="-122"/>
                <a:ea typeface="黑体" pitchFamily="49" charset="-122"/>
              </a:rPr>
              <a:t>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
        <p:nvSpPr>
          <p:cNvPr id="61443" name="内容占位符 2"/>
          <p:cNvSpPr>
            <a:spLocks noGrp="1"/>
          </p:cNvSpPr>
          <p:nvPr>
            <p:ph idx="1"/>
          </p:nvPr>
        </p:nvSpPr>
        <p:spPr/>
        <p:txBody>
          <a:bodyPr/>
          <a:lstStyle/>
          <a:p>
            <a:r>
              <a:rPr lang="zh-CN" altLang="en-US" smtClean="0"/>
              <a:t>启发式搜索</a:t>
            </a:r>
            <a:endParaRPr lang="en-US" altLang="zh-CN" smtClean="0"/>
          </a:p>
          <a:p>
            <a:pPr lvl="1"/>
            <a:r>
              <a:rPr lang="zh-CN" altLang="en-US" smtClean="0"/>
              <a:t>利用问题拥有的</a:t>
            </a:r>
            <a:r>
              <a:rPr lang="zh-CN" altLang="en-US" u="sng" smtClean="0"/>
              <a:t>启发信息</a:t>
            </a:r>
            <a:r>
              <a:rPr lang="zh-CN" altLang="en-US" smtClean="0"/>
              <a:t>来引导搜索，达到减少搜索范围，降低问题复杂度的目的</a:t>
            </a:r>
            <a:endParaRPr lang="en-US" altLang="zh-CN" smtClean="0"/>
          </a:p>
          <a:p>
            <a:pPr lvl="1"/>
            <a:r>
              <a:rPr lang="zh-CN" altLang="en-US" smtClean="0"/>
              <a:t>在保证找到最佳解的情况下，尽可能减少搜索范围，提高搜索效率</a:t>
            </a:r>
            <a:endParaRPr lang="en-US" altLang="zh-CN" smtClean="0"/>
          </a:p>
          <a:p>
            <a:r>
              <a:rPr lang="zh-CN" altLang="en-US" smtClean="0"/>
              <a:t>启发信息</a:t>
            </a:r>
          </a:p>
          <a:p>
            <a:pPr lvl="1"/>
            <a:r>
              <a:rPr lang="zh-CN" altLang="en-US" smtClean="0"/>
              <a:t>强</a:t>
            </a:r>
            <a:endParaRPr lang="en-US" altLang="zh-CN" smtClean="0"/>
          </a:p>
          <a:p>
            <a:pPr lvl="2"/>
            <a:r>
              <a:rPr lang="zh-CN" altLang="en-US" smtClean="0"/>
              <a:t>降低搜索工作量，但可能导致找不到最优解</a:t>
            </a:r>
          </a:p>
          <a:p>
            <a:pPr lvl="1"/>
            <a:r>
              <a:rPr lang="zh-CN" altLang="en-US" smtClean="0"/>
              <a:t>弱</a:t>
            </a:r>
            <a:endParaRPr lang="en-US" altLang="zh-CN" smtClean="0"/>
          </a:p>
          <a:p>
            <a:pPr lvl="2"/>
            <a:r>
              <a:rPr lang="zh-CN" altLang="en-US" smtClean="0"/>
              <a:t>产生式系统在找到一条路径之前将扩展过多的节点，一般导致工作量加大</a:t>
            </a:r>
            <a:endParaRPr lang="en-US" altLang="zh-CN" smtClean="0"/>
          </a:p>
          <a:p>
            <a:pPr lvl="2"/>
            <a:r>
              <a:rPr lang="zh-CN" altLang="en-US" smtClean="0"/>
              <a:t>极限情况下盲目搜索，但可能可以找到最优解</a:t>
            </a:r>
          </a:p>
          <a:p>
            <a:endParaRPr lang="zh-CN" altLang="en-US" smtClean="0"/>
          </a:p>
          <a:p>
            <a:pPr lvl="2"/>
            <a:endParaRPr lang="en-US" altLang="zh-CN" smtClean="0"/>
          </a:p>
          <a:p>
            <a:endParaRPr lang="en-US" altLang="zh-CN" b="1" smtClean="0">
              <a:latin typeface="楷体_GB2312" pitchFamily="49" charset="-122"/>
              <a:ea typeface="楷体_GB2312" pitchFamily="49" charset="-122"/>
            </a:endParaRPr>
          </a:p>
          <a:p>
            <a:endParaRPr lang="zh-CN" altLang="en-US" smtClean="0"/>
          </a:p>
        </p:txBody>
      </p:sp>
    </p:spTree>
    <p:extLst>
      <p:ext uri="{BB962C8B-B14F-4D97-AF65-F5344CB8AC3E}">
        <p14:creationId xmlns:p14="http://schemas.microsoft.com/office/powerpoint/2010/main" val="1852526685"/>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算法和</a:t>
            </a:r>
            <a:r>
              <a:rPr lang="en-US" altLang="zh-CN" dirty="0" smtClean="0">
                <a:latin typeface="黑体" pitchFamily="49" charset="-122"/>
                <a:ea typeface="黑体" pitchFamily="49" charset="-122"/>
              </a:rPr>
              <a:t>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
        <p:nvSpPr>
          <p:cNvPr id="5" name="Rectangle 3"/>
          <p:cNvSpPr txBox="1">
            <a:spLocks noChangeArrowheads="1"/>
          </p:cNvSpPr>
          <p:nvPr/>
        </p:nvSpPr>
        <p:spPr bwMode="auto">
          <a:xfrm>
            <a:off x="323528" y="1133922"/>
            <a:ext cx="8132514" cy="500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None/>
            </a:pPr>
            <a:r>
              <a:rPr lang="en-US" altLang="zh-CN" sz="2400" b="1" dirty="0" smtClean="0">
                <a:solidFill>
                  <a:srgbClr val="0000FF"/>
                </a:solidFill>
                <a:latin typeface="Times New Roman" pitchFamily="18" charset="0"/>
                <a:cs typeface="Times New Roman" pitchFamily="18" charset="0"/>
              </a:rPr>
              <a:t>1.</a:t>
            </a:r>
            <a:r>
              <a:rPr lang="zh-CN" altLang="en-US" sz="2400" b="1" dirty="0" smtClean="0">
                <a:solidFill>
                  <a:srgbClr val="0000FF"/>
                </a:solidFill>
                <a:latin typeface="Times New Roman" pitchFamily="18" charset="0"/>
                <a:cs typeface="Times New Roman" pitchFamily="18" charset="0"/>
              </a:rPr>
              <a:t>估价</a:t>
            </a:r>
            <a:r>
              <a:rPr lang="zh-CN" altLang="en-US" sz="2400" b="1" dirty="0">
                <a:solidFill>
                  <a:srgbClr val="0000FF"/>
                </a:solidFill>
                <a:latin typeface="Times New Roman" pitchFamily="18" charset="0"/>
                <a:cs typeface="Times New Roman" pitchFamily="18" charset="0"/>
              </a:rPr>
              <a:t>函数</a:t>
            </a:r>
          </a:p>
          <a:p>
            <a:pPr lvl="1" eaLnBrk="1" hangingPunct="1">
              <a:spcBef>
                <a:spcPct val="20000"/>
              </a:spcBef>
              <a:buClr>
                <a:schemeClr val="hlink"/>
              </a:buClr>
              <a:buSzPct val="55000"/>
              <a:buFont typeface="Wingdings" pitchFamily="2" charset="2"/>
              <a:buNone/>
            </a:pPr>
            <a:r>
              <a:rPr lang="zh-CN" altLang="en-US" sz="2400"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将启发函数与代价函数相结合，为了防止在单独利用启发函数的时候误入歧途。</a:t>
            </a:r>
          </a:p>
          <a:p>
            <a:pPr lvl="1" eaLnBrk="1" hangingPunct="1">
              <a:spcBef>
                <a:spcPct val="20000"/>
              </a:spcBef>
              <a:buClr>
                <a:schemeClr val="hlink"/>
              </a:buClr>
              <a:buSzPct val="55000"/>
              <a:buFont typeface="Wingdings" pitchFamily="2" charset="2"/>
              <a:buNone/>
            </a:pPr>
            <a:r>
              <a:rPr lang="zh-CN" altLang="en-US" sz="2400" b="1"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f</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x</a:t>
            </a:r>
            <a:r>
              <a:rPr lang="zh-CN" altLang="en-US" sz="2400" b="1"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g</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x</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h</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x</a:t>
            </a:r>
            <a:r>
              <a:rPr lang="zh-CN" altLang="en-US" sz="2400" b="1" dirty="0">
                <a:latin typeface="Times New Roman" pitchFamily="18" charset="0"/>
                <a:cs typeface="Times New Roman" pitchFamily="18" charset="0"/>
              </a:rPr>
              <a:t>）</a:t>
            </a:r>
          </a:p>
          <a:p>
            <a:pPr lvl="1" eaLnBrk="1" hangingPunct="1">
              <a:spcBef>
                <a:spcPct val="20000"/>
              </a:spcBef>
              <a:buClr>
                <a:schemeClr val="hlink"/>
              </a:buClr>
              <a:buSzPct val="55000"/>
              <a:buFont typeface="Wingdings" pitchFamily="2" charset="2"/>
              <a:buChar char="n"/>
            </a:pPr>
            <a:endParaRPr lang="en-US" altLang="zh-CN" sz="2800" dirty="0">
              <a:latin typeface="Times New Roman" pitchFamily="18" charset="0"/>
              <a:ea typeface="楷体" pitchFamily="49" charset="-122"/>
            </a:endParaRPr>
          </a:p>
        </p:txBody>
      </p:sp>
      <p:sp>
        <p:nvSpPr>
          <p:cNvPr id="6" name="AutoShape 4"/>
          <p:cNvSpPr>
            <a:spLocks noChangeArrowheads="1"/>
          </p:cNvSpPr>
          <p:nvPr/>
        </p:nvSpPr>
        <p:spPr bwMode="auto">
          <a:xfrm>
            <a:off x="430070" y="3140968"/>
            <a:ext cx="7273925" cy="1419225"/>
          </a:xfrm>
          <a:prstGeom prst="roundRect">
            <a:avLst>
              <a:gd name="adj" fmla="val 16667"/>
            </a:avLst>
          </a:prstGeom>
          <a:solidFill>
            <a:srgbClr val="FFCF0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609600" indent="-609600">
              <a:spcBef>
                <a:spcPct val="20000"/>
              </a:spcBef>
              <a:buClr>
                <a:srgbClr val="3333CC"/>
              </a:buClr>
              <a:buSzPct val="60000"/>
              <a:buFont typeface="Wingdings" pitchFamily="2" charset="2"/>
              <a:buNone/>
            </a:pPr>
            <a:r>
              <a:rPr lang="en-US" altLang="zh-CN" sz="2400" b="1" dirty="0">
                <a:solidFill>
                  <a:srgbClr val="FF0000"/>
                </a:solidFill>
                <a:latin typeface="楷体_GB2312" pitchFamily="49" charset="-122"/>
                <a:ea typeface="楷体_GB2312" pitchFamily="49" charset="-122"/>
              </a:rPr>
              <a:t>f</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x</a:t>
            </a:r>
            <a:r>
              <a:rPr lang="zh-CN" altLang="en-US" sz="2400" b="1" dirty="0">
                <a:solidFill>
                  <a:srgbClr val="FF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是初始节点</a:t>
            </a:r>
            <a:r>
              <a:rPr lang="en-US" altLang="zh-CN" sz="2400" b="1" dirty="0">
                <a:solidFill>
                  <a:srgbClr val="000000"/>
                </a:solidFill>
                <a:latin typeface="楷体_GB2312" pitchFamily="49" charset="-122"/>
                <a:ea typeface="楷体_GB2312" pitchFamily="49" charset="-122"/>
              </a:rPr>
              <a:t>S</a:t>
            </a:r>
            <a:r>
              <a:rPr lang="en-US" altLang="zh-CN" sz="2400" b="1" baseline="-25000" dirty="0">
                <a:solidFill>
                  <a:srgbClr val="000000"/>
                </a:solidFill>
                <a:latin typeface="楷体_GB2312" pitchFamily="49" charset="-122"/>
                <a:ea typeface="楷体_GB2312" pitchFamily="49" charset="-122"/>
              </a:rPr>
              <a:t>0</a:t>
            </a:r>
            <a:r>
              <a:rPr lang="zh-CN" altLang="en-US" sz="2400" b="1" dirty="0">
                <a:solidFill>
                  <a:srgbClr val="000000"/>
                </a:solidFill>
                <a:latin typeface="楷体_GB2312" pitchFamily="49" charset="-122"/>
                <a:ea typeface="楷体_GB2312" pitchFamily="49" charset="-122"/>
              </a:rPr>
              <a:t>到达节点</a:t>
            </a:r>
            <a:r>
              <a:rPr lang="en-US" altLang="zh-CN" sz="2400" b="1" dirty="0">
                <a:solidFill>
                  <a:srgbClr val="000000"/>
                </a:solidFill>
                <a:latin typeface="楷体_GB2312" pitchFamily="49" charset="-122"/>
                <a:ea typeface="楷体_GB2312" pitchFamily="49" charset="-122"/>
              </a:rPr>
              <a:t>x</a:t>
            </a:r>
            <a:r>
              <a:rPr lang="zh-CN" altLang="en-US" sz="2400" b="1" dirty="0">
                <a:solidFill>
                  <a:srgbClr val="000000"/>
                </a:solidFill>
                <a:latin typeface="楷体_GB2312" pitchFamily="49" charset="-122"/>
                <a:ea typeface="楷体_GB2312" pitchFamily="49" charset="-122"/>
              </a:rPr>
              <a:t>处已付出的</a:t>
            </a:r>
            <a:r>
              <a:rPr lang="zh-CN" altLang="en-US" sz="2400" b="1" dirty="0">
                <a:solidFill>
                  <a:srgbClr val="FF0000"/>
                </a:solidFill>
                <a:latin typeface="楷体_GB2312" pitchFamily="49" charset="-122"/>
                <a:ea typeface="楷体_GB2312" pitchFamily="49" charset="-122"/>
              </a:rPr>
              <a:t>代价与</a:t>
            </a:r>
          </a:p>
          <a:p>
            <a:pPr marL="609600" indent="-609600">
              <a:spcBef>
                <a:spcPct val="20000"/>
              </a:spcBef>
              <a:buClr>
                <a:srgbClr val="3333CC"/>
              </a:buClr>
              <a:buSzPct val="60000"/>
              <a:buFont typeface="Wingdings" pitchFamily="2" charset="2"/>
              <a:buNone/>
            </a:pPr>
            <a:r>
              <a:rPr lang="zh-CN" altLang="en-US" sz="2400" b="1" dirty="0">
                <a:solidFill>
                  <a:srgbClr val="000000"/>
                </a:solidFill>
                <a:latin typeface="楷体_GB2312" pitchFamily="49" charset="-122"/>
                <a:ea typeface="楷体_GB2312" pitchFamily="49" charset="-122"/>
              </a:rPr>
              <a:t>节点</a:t>
            </a:r>
            <a:r>
              <a:rPr lang="en-US" altLang="zh-CN" sz="2400" b="1" dirty="0">
                <a:solidFill>
                  <a:srgbClr val="000000"/>
                </a:solidFill>
                <a:latin typeface="楷体_GB2312" pitchFamily="49" charset="-122"/>
                <a:ea typeface="楷体_GB2312" pitchFamily="49" charset="-122"/>
              </a:rPr>
              <a:t>x</a:t>
            </a:r>
            <a:r>
              <a:rPr lang="zh-CN" altLang="en-US" sz="2400" b="1" dirty="0">
                <a:solidFill>
                  <a:srgbClr val="000000"/>
                </a:solidFill>
                <a:latin typeface="楷体_GB2312" pitchFamily="49" charset="-122"/>
                <a:ea typeface="楷体_GB2312" pitchFamily="49" charset="-122"/>
              </a:rPr>
              <a:t>到达目标节点</a:t>
            </a:r>
            <a:r>
              <a:rPr lang="en-US" altLang="zh-CN" sz="2400" b="1" dirty="0" err="1">
                <a:solidFill>
                  <a:srgbClr val="000000"/>
                </a:solidFill>
                <a:latin typeface="楷体_GB2312" pitchFamily="49" charset="-122"/>
                <a:ea typeface="楷体_GB2312" pitchFamily="49" charset="-122"/>
              </a:rPr>
              <a:t>S</a:t>
            </a:r>
            <a:r>
              <a:rPr lang="en-US" altLang="zh-CN" sz="2400" b="1" baseline="-25000" dirty="0" err="1">
                <a:solidFill>
                  <a:srgbClr val="000000"/>
                </a:solidFill>
                <a:latin typeface="楷体_GB2312" pitchFamily="49" charset="-122"/>
                <a:ea typeface="楷体_GB2312" pitchFamily="49" charset="-122"/>
              </a:rPr>
              <a:t>g</a:t>
            </a:r>
            <a:r>
              <a:rPr lang="zh-CN" altLang="en-US" sz="2400" b="1" dirty="0">
                <a:solidFill>
                  <a:srgbClr val="000000"/>
                </a:solidFill>
                <a:latin typeface="楷体_GB2312" pitchFamily="49" charset="-122"/>
                <a:ea typeface="楷体_GB2312" pitchFamily="49" charset="-122"/>
              </a:rPr>
              <a:t>的</a:t>
            </a:r>
            <a:r>
              <a:rPr lang="zh-CN" altLang="en-US" sz="2400" b="1" dirty="0">
                <a:solidFill>
                  <a:srgbClr val="FF0000"/>
                </a:solidFill>
                <a:latin typeface="楷体_GB2312" pitchFamily="49" charset="-122"/>
                <a:ea typeface="楷体_GB2312" pitchFamily="49" charset="-122"/>
              </a:rPr>
              <a:t>接近程度</a:t>
            </a:r>
            <a:r>
              <a:rPr lang="zh-CN" altLang="en-US" sz="2400" b="1" dirty="0" smtClean="0">
                <a:solidFill>
                  <a:srgbClr val="FF0000"/>
                </a:solidFill>
                <a:latin typeface="楷体_GB2312" pitchFamily="49" charset="-122"/>
                <a:ea typeface="楷体_GB2312" pitchFamily="49" charset="-122"/>
              </a:rPr>
              <a:t>估计值的总和</a:t>
            </a:r>
            <a:r>
              <a:rPr lang="zh-CN" altLang="en-US" sz="2400" b="1" dirty="0">
                <a:solidFill>
                  <a:srgbClr val="000000"/>
                </a:solidFill>
                <a:latin typeface="楷体_GB2312" pitchFamily="49" charset="-122"/>
                <a:ea typeface="楷体_GB2312" pitchFamily="49" charset="-122"/>
              </a:rPr>
              <a:t>。</a:t>
            </a:r>
          </a:p>
          <a:p>
            <a:pPr marL="609600" indent="-609600">
              <a:spcBef>
                <a:spcPct val="20000"/>
              </a:spcBef>
              <a:buClr>
                <a:srgbClr val="3333CC"/>
              </a:buClr>
              <a:buSzPct val="60000"/>
              <a:buFont typeface="Wingdings" pitchFamily="2" charset="2"/>
              <a:buNone/>
            </a:pPr>
            <a:r>
              <a:rPr lang="zh-CN" altLang="en-US" sz="2400" b="1" dirty="0">
                <a:solidFill>
                  <a:srgbClr val="000000"/>
                </a:solidFill>
                <a:latin typeface="楷体_GB2312" pitchFamily="49" charset="-122"/>
                <a:ea typeface="楷体_GB2312" pitchFamily="49" charset="-122"/>
              </a:rPr>
              <a:t>是</a:t>
            </a:r>
            <a:r>
              <a:rPr lang="en-US" altLang="zh-CN" sz="2400" b="1" dirty="0">
                <a:solidFill>
                  <a:srgbClr val="000000"/>
                </a:solidFill>
                <a:latin typeface="楷体_GB2312" pitchFamily="49" charset="-122"/>
                <a:ea typeface="楷体_GB2312" pitchFamily="49" charset="-122"/>
              </a:rPr>
              <a:t>g</a:t>
            </a:r>
            <a:r>
              <a:rPr lang="zh-CN" altLang="en-US" sz="2400" b="1" dirty="0">
                <a:solidFill>
                  <a:srgbClr val="000000"/>
                </a:solidFill>
                <a:latin typeface="楷体_GB2312" pitchFamily="49" charset="-122"/>
                <a:ea typeface="楷体_GB2312" pitchFamily="49" charset="-122"/>
              </a:rPr>
              <a:t>（</a:t>
            </a:r>
            <a:r>
              <a:rPr lang="en-US" altLang="zh-CN" sz="2400" b="1" dirty="0">
                <a:solidFill>
                  <a:srgbClr val="000000"/>
                </a:solidFill>
                <a:latin typeface="楷体_GB2312" pitchFamily="49" charset="-122"/>
                <a:ea typeface="楷体_GB2312" pitchFamily="49" charset="-122"/>
              </a:rPr>
              <a:t>x</a:t>
            </a:r>
            <a:r>
              <a:rPr lang="zh-CN" altLang="en-US" sz="2400" b="1" dirty="0">
                <a:solidFill>
                  <a:srgbClr val="000000"/>
                </a:solidFill>
                <a:latin typeface="楷体_GB2312" pitchFamily="49" charset="-122"/>
                <a:ea typeface="楷体_GB2312" pitchFamily="49" charset="-122"/>
              </a:rPr>
              <a:t>）与</a:t>
            </a:r>
            <a:r>
              <a:rPr lang="en-US" altLang="zh-CN" sz="2400" b="1" dirty="0">
                <a:solidFill>
                  <a:srgbClr val="000000"/>
                </a:solidFill>
                <a:latin typeface="楷体_GB2312" pitchFamily="49" charset="-122"/>
                <a:ea typeface="楷体_GB2312" pitchFamily="49" charset="-122"/>
              </a:rPr>
              <a:t>h</a:t>
            </a:r>
            <a:r>
              <a:rPr lang="zh-CN" altLang="en-US" sz="2400" b="1" dirty="0">
                <a:solidFill>
                  <a:srgbClr val="000000"/>
                </a:solidFill>
                <a:latin typeface="楷体_GB2312" pitchFamily="49" charset="-122"/>
                <a:ea typeface="楷体_GB2312" pitchFamily="49" charset="-122"/>
              </a:rPr>
              <a:t>（</a:t>
            </a:r>
            <a:r>
              <a:rPr lang="en-US" altLang="zh-CN" sz="2400" b="1" dirty="0">
                <a:solidFill>
                  <a:srgbClr val="000000"/>
                </a:solidFill>
                <a:latin typeface="楷体_GB2312" pitchFamily="49" charset="-122"/>
                <a:ea typeface="楷体_GB2312" pitchFamily="49" charset="-122"/>
              </a:rPr>
              <a:t>x</a:t>
            </a:r>
            <a:r>
              <a:rPr lang="zh-CN" altLang="en-US" sz="2400" b="1" dirty="0">
                <a:solidFill>
                  <a:srgbClr val="000000"/>
                </a:solidFill>
                <a:latin typeface="楷体_GB2312" pitchFamily="49" charset="-122"/>
                <a:ea typeface="楷体_GB2312" pitchFamily="49" charset="-122"/>
              </a:rPr>
              <a:t>）的折中</a:t>
            </a:r>
            <a:r>
              <a:rPr lang="zh-CN" altLang="en-US" sz="2400" dirty="0">
                <a:solidFill>
                  <a:srgbClr val="000000"/>
                </a:solidFill>
                <a:latin typeface="楷体_GB2312" pitchFamily="49" charset="-122"/>
                <a:ea typeface="楷体_GB2312" pitchFamily="49" charset="-122"/>
              </a:rPr>
              <a:t>。</a:t>
            </a:r>
          </a:p>
        </p:txBody>
      </p:sp>
      <p:sp>
        <p:nvSpPr>
          <p:cNvPr id="7" name="AutoShape 92"/>
          <p:cNvSpPr>
            <a:spLocks noChangeArrowheads="1"/>
          </p:cNvSpPr>
          <p:nvPr/>
        </p:nvSpPr>
        <p:spPr bwMode="auto">
          <a:xfrm>
            <a:off x="539552" y="5794822"/>
            <a:ext cx="5581277" cy="864096"/>
          </a:xfrm>
          <a:prstGeom prst="roundRect">
            <a:avLst>
              <a:gd name="adj" fmla="val 16667"/>
            </a:avLst>
          </a:prstGeom>
          <a:solidFill>
            <a:srgbClr val="FFCF0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342900" indent="-342900" algn="ctr">
              <a:spcBef>
                <a:spcPct val="20000"/>
              </a:spcBef>
              <a:buClr>
                <a:srgbClr val="3333CC"/>
              </a:buClr>
              <a:buSzPct val="60000"/>
              <a:buFont typeface="Wingdings" pitchFamily="2" charset="2"/>
              <a:buNone/>
            </a:pPr>
            <a:r>
              <a:rPr kumimoji="0" lang="en-US" altLang="zh-CN" sz="2000" b="1" dirty="0" smtClean="0">
                <a:solidFill>
                  <a:srgbClr val="FF0000"/>
                </a:solidFill>
                <a:latin typeface="Tahoma" pitchFamily="34" charset="0"/>
                <a:ea typeface="仿宋_GB2312" pitchFamily="49" charset="-122"/>
              </a:rPr>
              <a:t>h</a:t>
            </a:r>
            <a:r>
              <a:rPr kumimoji="0" lang="zh-CN" altLang="en-US" sz="2000" b="1" dirty="0" smtClean="0">
                <a:solidFill>
                  <a:srgbClr val="FF0000"/>
                </a:solidFill>
                <a:latin typeface="Tahoma" pitchFamily="34" charset="0"/>
                <a:ea typeface="仿宋_GB2312" pitchFamily="49" charset="-122"/>
              </a:rPr>
              <a:t>（</a:t>
            </a:r>
            <a:r>
              <a:rPr kumimoji="0" lang="en-US" altLang="zh-CN" sz="2000" b="1" dirty="0" smtClean="0">
                <a:solidFill>
                  <a:srgbClr val="FF0000"/>
                </a:solidFill>
                <a:latin typeface="Tahoma" pitchFamily="34" charset="0"/>
                <a:ea typeface="仿宋_GB2312" pitchFamily="49" charset="-122"/>
              </a:rPr>
              <a:t>x</a:t>
            </a:r>
            <a:r>
              <a:rPr kumimoji="0" lang="zh-CN" altLang="en-US" sz="2000" b="1" dirty="0" smtClean="0">
                <a:solidFill>
                  <a:srgbClr val="FF0000"/>
                </a:solidFill>
                <a:latin typeface="Tahoma" pitchFamily="34" charset="0"/>
                <a:ea typeface="仿宋_GB2312" pitchFamily="49" charset="-122"/>
              </a:rPr>
              <a:t>）</a:t>
            </a:r>
            <a:r>
              <a:rPr kumimoji="0" lang="zh-CN" altLang="en-US" sz="2000" b="1" dirty="0" smtClean="0">
                <a:solidFill>
                  <a:srgbClr val="000000"/>
                </a:solidFill>
                <a:latin typeface="Tahoma" pitchFamily="34" charset="0"/>
                <a:ea typeface="仿宋_GB2312" pitchFamily="49" charset="-122"/>
              </a:rPr>
              <a:t>，有利于搜索纵向发展，</a:t>
            </a:r>
          </a:p>
          <a:p>
            <a:pPr marL="342900" indent="-342900" algn="ctr">
              <a:spcBef>
                <a:spcPct val="20000"/>
              </a:spcBef>
              <a:buClr>
                <a:srgbClr val="3333CC"/>
              </a:buClr>
              <a:buSzPct val="60000"/>
              <a:buFont typeface="Wingdings" pitchFamily="2" charset="2"/>
              <a:buNone/>
            </a:pPr>
            <a:r>
              <a:rPr kumimoji="0" lang="zh-CN" altLang="en-US" sz="2000" b="1" dirty="0" smtClean="0">
                <a:solidFill>
                  <a:srgbClr val="000000"/>
                </a:solidFill>
                <a:latin typeface="Tahoma" pitchFamily="34" charset="0"/>
                <a:ea typeface="仿宋_GB2312" pitchFamily="49" charset="-122"/>
              </a:rPr>
              <a:t>提高搜索效率，但影响完备性。</a:t>
            </a:r>
          </a:p>
        </p:txBody>
      </p:sp>
      <p:sp>
        <p:nvSpPr>
          <p:cNvPr id="8" name="AutoShape 93"/>
          <p:cNvSpPr>
            <a:spLocks noChangeArrowheads="1"/>
          </p:cNvSpPr>
          <p:nvPr/>
        </p:nvSpPr>
        <p:spPr bwMode="auto">
          <a:xfrm>
            <a:off x="683568" y="4828604"/>
            <a:ext cx="3598862" cy="792163"/>
          </a:xfrm>
          <a:prstGeom prst="roundRect">
            <a:avLst>
              <a:gd name="adj" fmla="val 16667"/>
            </a:avLst>
          </a:prstGeom>
          <a:solidFill>
            <a:srgbClr val="FFCF0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342900" indent="-342900" algn="ctr">
              <a:spcBef>
                <a:spcPct val="50000"/>
              </a:spcBef>
              <a:buClr>
                <a:srgbClr val="3333CC"/>
              </a:buClr>
              <a:buSzPct val="60000"/>
              <a:buFont typeface="Wingdings" pitchFamily="2" charset="2"/>
              <a:buNone/>
            </a:pPr>
            <a:r>
              <a:rPr kumimoji="0" lang="en-US" altLang="zh-CN" sz="2000" b="1" dirty="0" smtClean="0">
                <a:solidFill>
                  <a:srgbClr val="FF0000"/>
                </a:solidFill>
                <a:latin typeface="Tahoma" pitchFamily="34" charset="0"/>
                <a:ea typeface="仿宋_GB2312" pitchFamily="49" charset="-122"/>
              </a:rPr>
              <a:t>g</a:t>
            </a:r>
            <a:r>
              <a:rPr kumimoji="0" lang="zh-CN" altLang="en-US" sz="2000" b="1" dirty="0" smtClean="0">
                <a:solidFill>
                  <a:srgbClr val="FF0000"/>
                </a:solidFill>
                <a:latin typeface="Tahoma" pitchFamily="34" charset="0"/>
                <a:ea typeface="仿宋_GB2312" pitchFamily="49" charset="-122"/>
              </a:rPr>
              <a:t>（</a:t>
            </a:r>
            <a:r>
              <a:rPr kumimoji="0" lang="en-US" altLang="zh-CN" sz="2000" b="1" dirty="0" smtClean="0">
                <a:solidFill>
                  <a:srgbClr val="FF0000"/>
                </a:solidFill>
                <a:latin typeface="Tahoma" pitchFamily="34" charset="0"/>
                <a:ea typeface="仿宋_GB2312" pitchFamily="49" charset="-122"/>
              </a:rPr>
              <a:t>x</a:t>
            </a:r>
            <a:r>
              <a:rPr kumimoji="0" lang="zh-CN" altLang="en-US" sz="2000" b="1" dirty="0" smtClean="0">
                <a:solidFill>
                  <a:srgbClr val="FF0000"/>
                </a:solidFill>
                <a:latin typeface="Tahoma" pitchFamily="34" charset="0"/>
                <a:ea typeface="仿宋_GB2312" pitchFamily="49" charset="-122"/>
              </a:rPr>
              <a:t>）</a:t>
            </a:r>
            <a:r>
              <a:rPr kumimoji="0" lang="zh-CN" altLang="en-US" sz="2000" b="1" dirty="0" smtClean="0">
                <a:solidFill>
                  <a:srgbClr val="000000"/>
                </a:solidFill>
                <a:latin typeface="Tahoma" pitchFamily="34" charset="0"/>
                <a:ea typeface="仿宋_GB2312" pitchFamily="49" charset="-122"/>
              </a:rPr>
              <a:t>，有利于搜索横向发展，</a:t>
            </a:r>
          </a:p>
          <a:p>
            <a:pPr marL="342900" indent="-342900" algn="ctr">
              <a:spcBef>
                <a:spcPct val="50000"/>
              </a:spcBef>
              <a:buClr>
                <a:srgbClr val="3333CC"/>
              </a:buClr>
              <a:buSzPct val="60000"/>
              <a:buFont typeface="Wingdings" pitchFamily="2" charset="2"/>
              <a:buNone/>
            </a:pPr>
            <a:r>
              <a:rPr kumimoji="0" lang="zh-CN" altLang="en-US" sz="2000" b="1" dirty="0" smtClean="0">
                <a:solidFill>
                  <a:srgbClr val="000000"/>
                </a:solidFill>
                <a:latin typeface="Tahoma" pitchFamily="34" charset="0"/>
                <a:ea typeface="仿宋_GB2312" pitchFamily="49" charset="-122"/>
              </a:rPr>
              <a:t>提高完备性，但影响搜索效率。</a:t>
            </a:r>
          </a:p>
        </p:txBody>
      </p:sp>
    </p:spTree>
    <p:extLst>
      <p:ext uri="{BB962C8B-B14F-4D97-AF65-F5344CB8AC3E}">
        <p14:creationId xmlns:p14="http://schemas.microsoft.com/office/powerpoint/2010/main" val="203256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p:cNvSpPr>
            <a:spLocks noGrp="1"/>
          </p:cNvSpPr>
          <p:nvPr>
            <p:ph idx="1"/>
          </p:nvPr>
        </p:nvSpPr>
        <p:spPr>
          <a:xfrm>
            <a:off x="865609" y="908720"/>
            <a:ext cx="8169275" cy="571500"/>
          </a:xfrm>
        </p:spPr>
        <p:txBody>
          <a:bodyPr/>
          <a:lstStyle/>
          <a:p>
            <a:r>
              <a:rPr lang="en-US" altLang="zh-CN" b="1" dirty="0" smtClean="0">
                <a:solidFill>
                  <a:srgbClr val="0000FF"/>
                </a:solidFill>
              </a:rPr>
              <a:t>2.A</a:t>
            </a:r>
            <a:r>
              <a:rPr lang="zh-CN" altLang="en-US" b="1" dirty="0" smtClean="0">
                <a:solidFill>
                  <a:srgbClr val="0000FF"/>
                </a:solidFill>
              </a:rPr>
              <a:t>算法</a:t>
            </a:r>
          </a:p>
        </p:txBody>
      </p:sp>
      <p:sp>
        <p:nvSpPr>
          <p:cNvPr id="4" name="TextBox 3"/>
          <p:cNvSpPr txBox="1">
            <a:spLocks noChangeArrowheads="1"/>
          </p:cNvSpPr>
          <p:nvPr/>
        </p:nvSpPr>
        <p:spPr bwMode="auto">
          <a:xfrm>
            <a:off x="0" y="1484784"/>
            <a:ext cx="9144000" cy="543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1</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把初始节点</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表，计算</a:t>
            </a:r>
            <a:r>
              <a:rPr kumimoji="0" lang="en-US" altLang="zh-CN" i="1" dirty="0" smtClean="0">
                <a:solidFill>
                  <a:srgbClr val="000000"/>
                </a:solidFill>
                <a:ea typeface="仿宋_GB2312" pitchFamily="49" charset="-122"/>
              </a:rPr>
              <a:t>f</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a:t>
            </a:r>
          </a:p>
          <a:p>
            <a:pPr algn="just">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2 </a:t>
            </a:r>
            <a:r>
              <a:rPr kumimoji="0" lang="zh-CN" altLang="en-US" dirty="0" smtClean="0">
                <a:solidFill>
                  <a:srgbClr val="000000"/>
                </a:solidFill>
                <a:ea typeface="仿宋_GB2312" pitchFamily="49" charset="-122"/>
              </a:rPr>
              <a:t>：若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表为空</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则搜索失败</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退出。 </a:t>
            </a:r>
          </a:p>
          <a:p>
            <a:pPr algn="just">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3 </a:t>
            </a:r>
            <a:r>
              <a:rPr kumimoji="0" lang="zh-CN" altLang="en-US" dirty="0" smtClean="0">
                <a:solidFill>
                  <a:srgbClr val="000000"/>
                </a:solidFill>
                <a:ea typeface="仿宋_GB2312" pitchFamily="49" charset="-122"/>
              </a:rPr>
              <a:t>：移出</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表中第一个节点</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并冠以顺序编号</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p>
          <a:p>
            <a:pPr algn="just">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4 </a:t>
            </a:r>
            <a:r>
              <a:rPr kumimoji="0" lang="zh-CN" altLang="en-US" dirty="0" smtClean="0">
                <a:solidFill>
                  <a:srgbClr val="000000"/>
                </a:solidFill>
                <a:ea typeface="仿宋_GB2312" pitchFamily="49" charset="-122"/>
              </a:rPr>
              <a:t>：若目标节点</a:t>
            </a:r>
            <a:r>
              <a:rPr kumimoji="0" lang="en-US" altLang="zh-CN" dirty="0" err="1" smtClean="0">
                <a:solidFill>
                  <a:srgbClr val="000000"/>
                </a:solidFill>
                <a:ea typeface="仿宋_GB2312" pitchFamily="49" charset="-122"/>
              </a:rPr>
              <a:t>Sg</a:t>
            </a:r>
            <a:r>
              <a:rPr kumimoji="0" lang="en-US" altLang="zh-CN" dirty="0" smtClean="0">
                <a:solidFill>
                  <a:srgbClr val="000000"/>
                </a:solidFill>
                <a:ea typeface="仿宋_GB2312" pitchFamily="49" charset="-122"/>
              </a:rPr>
              <a:t>=N, </a:t>
            </a:r>
            <a:r>
              <a:rPr kumimoji="0" lang="zh-CN" altLang="en-US" dirty="0" smtClean="0">
                <a:solidFill>
                  <a:srgbClr val="000000"/>
                </a:solidFill>
                <a:ea typeface="仿宋_GB2312" pitchFamily="49" charset="-122"/>
              </a:rPr>
              <a:t>则搜索成功</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结束。 </a:t>
            </a:r>
          </a:p>
          <a:p>
            <a:pPr>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5 </a:t>
            </a:r>
            <a:r>
              <a:rPr kumimoji="0" lang="zh-CN" altLang="en-US" dirty="0" smtClean="0">
                <a:solidFill>
                  <a:srgbClr val="000000"/>
                </a:solidFill>
                <a:ea typeface="仿宋_GB2312" pitchFamily="49" charset="-122"/>
              </a:rPr>
              <a:t>：若</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不可扩展</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 </a:t>
            </a:r>
            <a:endParaRPr kumimoji="0" lang="en-US" altLang="zh-CN" dirty="0" smtClean="0">
              <a:solidFill>
                <a:srgbClr val="000000"/>
              </a:solidFill>
              <a:ea typeface="仿宋_GB2312" pitchFamily="49" charset="-122"/>
            </a:endParaRPr>
          </a:p>
          <a:p>
            <a:pPr algn="just">
              <a:spcBef>
                <a:spcPts val="6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6</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扩展</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生成一组附有</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的子节点</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对这组子节点做如下处理　</a:t>
            </a:r>
            <a:r>
              <a:rPr kumimoji="0" lang="en-US" altLang="zh-CN" dirty="0" smtClean="0">
                <a:solidFill>
                  <a:srgbClr val="000000"/>
                </a:solidFill>
                <a:ea typeface="仿宋_GB2312" pitchFamily="49" charset="-122"/>
              </a:rPr>
              <a:t>(1)</a:t>
            </a:r>
            <a:r>
              <a:rPr kumimoji="0" lang="zh-CN" altLang="en-US" dirty="0" smtClean="0">
                <a:solidFill>
                  <a:srgbClr val="000000"/>
                </a:solidFill>
                <a:ea typeface="仿宋_GB2312" pitchFamily="49" charset="-122"/>
              </a:rPr>
              <a:t> 对</a:t>
            </a:r>
            <a:r>
              <a:rPr kumimoji="0" lang="en-US" altLang="zh-CN" dirty="0" err="1" smtClean="0">
                <a:solidFill>
                  <a:srgbClr val="000000"/>
                </a:solidFill>
                <a:ea typeface="仿宋_GB2312" pitchFamily="49" charset="-122"/>
              </a:rPr>
              <a:t>mk</a:t>
            </a:r>
            <a:r>
              <a:rPr kumimoji="0" lang="zh-CN" altLang="en-US" dirty="0" smtClean="0">
                <a:solidFill>
                  <a:srgbClr val="000000"/>
                </a:solidFill>
                <a:ea typeface="仿宋_GB2312" pitchFamily="49" charset="-122"/>
              </a:rPr>
              <a:t>子节点，若其新的</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值较原</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小</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更新其</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值并修改其父指针为</a:t>
            </a:r>
            <a:r>
              <a:rPr kumimoji="0" lang="en-US" altLang="zh-CN" dirty="0" smtClean="0">
                <a:solidFill>
                  <a:srgbClr val="000000"/>
                </a:solidFill>
                <a:ea typeface="仿宋_GB2312" pitchFamily="49" charset="-122"/>
              </a:rPr>
              <a:t>N</a:t>
            </a:r>
          </a:p>
          <a:p>
            <a:pPr algn="just">
              <a:spcBef>
                <a:spcPts val="600"/>
              </a:spcBef>
            </a:pPr>
            <a:r>
              <a:rPr kumimoji="0" lang="en-US" altLang="zh-CN" dirty="0" smtClean="0">
                <a:solidFill>
                  <a:srgbClr val="000000"/>
                </a:solidFill>
                <a:ea typeface="仿宋_GB2312" pitchFamily="49" charset="-122"/>
              </a:rPr>
              <a:t>  (2)</a:t>
            </a:r>
            <a:r>
              <a:rPr kumimoji="0" lang="zh-CN" altLang="en-US" dirty="0" smtClean="0">
                <a:solidFill>
                  <a:srgbClr val="000000"/>
                </a:solidFill>
                <a:ea typeface="仿宋_GB2312" pitchFamily="49" charset="-122"/>
              </a:rPr>
              <a:t> 对</a:t>
            </a:r>
            <a:r>
              <a:rPr kumimoji="0" lang="en-US" altLang="zh-CN" dirty="0" smtClean="0">
                <a:solidFill>
                  <a:srgbClr val="000000"/>
                </a:solidFill>
                <a:ea typeface="仿宋_GB2312" pitchFamily="49" charset="-122"/>
              </a:rPr>
              <a:t>m</a:t>
            </a:r>
            <a:r>
              <a:rPr kumimoji="0" lang="en-US" altLang="zh-CN" baseline="-25000" dirty="0" smtClean="0">
                <a:solidFill>
                  <a:srgbClr val="000000"/>
                </a:solidFill>
                <a:ea typeface="仿宋_GB2312" pitchFamily="49" charset="-122"/>
              </a:rPr>
              <a:t>L</a:t>
            </a:r>
            <a:r>
              <a:rPr kumimoji="0" lang="zh-CN" altLang="en-US" dirty="0" smtClean="0">
                <a:solidFill>
                  <a:srgbClr val="000000"/>
                </a:solidFill>
                <a:ea typeface="仿宋_GB2312" pitchFamily="49" charset="-122"/>
              </a:rPr>
              <a:t>子节点，若其新的</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值较原</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小</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更新其</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值并修改其父指针为</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，将节点从</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表中移出，放入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a:t>
            </a:r>
            <a:r>
              <a:rPr kumimoji="0" lang="en-US" altLang="zh-CN" dirty="0" smtClean="0">
                <a:solidFill>
                  <a:srgbClr val="000000"/>
                </a:solidFill>
                <a:ea typeface="仿宋_GB2312" pitchFamily="49" charset="-122"/>
              </a:rPr>
              <a:t>    (3)</a:t>
            </a:r>
            <a:r>
              <a:rPr kumimoji="0" lang="zh-CN" altLang="en-US" dirty="0" smtClean="0">
                <a:solidFill>
                  <a:srgbClr val="000000"/>
                </a:solidFill>
                <a:ea typeface="仿宋_GB2312" pitchFamily="49" charset="-122"/>
              </a:rPr>
              <a:t>对</a:t>
            </a:r>
            <a:r>
              <a:rPr kumimoji="0" lang="en-US" altLang="zh-CN" dirty="0" err="1" smtClean="0">
                <a:solidFill>
                  <a:srgbClr val="000000"/>
                </a:solidFill>
                <a:ea typeface="仿宋_GB2312" pitchFamily="49" charset="-122"/>
              </a:rPr>
              <a:t>mj</a:t>
            </a:r>
            <a:r>
              <a:rPr kumimoji="0" lang="zh-CN" altLang="en-US" dirty="0" smtClean="0">
                <a:solidFill>
                  <a:srgbClr val="000000"/>
                </a:solidFill>
                <a:ea typeface="仿宋_GB2312" pitchFamily="49" charset="-122"/>
              </a:rPr>
              <a:t>子节点， 计算其</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值，配上指向</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的返回指针后放入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a:t>
            </a:r>
          </a:p>
          <a:p>
            <a:pPr algn="just">
              <a:spcBef>
                <a:spcPts val="600"/>
              </a:spcBef>
            </a:pPr>
            <a:r>
              <a:rPr kumimoji="0" lang="zh-CN" altLang="en-US" dirty="0" smtClean="0">
                <a:solidFill>
                  <a:srgbClr val="000000"/>
                </a:solidFill>
                <a:ea typeface="仿宋_GB2312" pitchFamily="49" charset="-122"/>
              </a:rPr>
              <a:t>  </a:t>
            </a:r>
            <a:r>
              <a:rPr kumimoji="0" lang="en-US" altLang="zh-CN" dirty="0" smtClean="0">
                <a:solidFill>
                  <a:srgbClr val="000000"/>
                </a:solidFill>
                <a:ea typeface="仿宋_GB2312" pitchFamily="49" charset="-122"/>
              </a:rPr>
              <a:t>(4)</a:t>
            </a:r>
            <a:r>
              <a:rPr kumimoji="0" lang="zh-CN" altLang="en-US" dirty="0" smtClean="0">
                <a:solidFill>
                  <a:srgbClr val="000000"/>
                </a:solidFill>
                <a:ea typeface="仿宋_GB2312" pitchFamily="49" charset="-122"/>
              </a:rPr>
              <a:t>对</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表按</a:t>
            </a:r>
            <a:r>
              <a:rPr kumimoji="0" lang="en-US" altLang="zh-CN" dirty="0" smtClean="0">
                <a:solidFill>
                  <a:srgbClr val="000000"/>
                </a:solidFill>
                <a:ea typeface="仿宋_GB2312" pitchFamily="49" charset="-122"/>
              </a:rPr>
              <a:t>f(x)</a:t>
            </a:r>
            <a:r>
              <a:rPr kumimoji="0" lang="zh-CN" altLang="en-US" dirty="0" smtClean="0">
                <a:solidFill>
                  <a:srgbClr val="000000"/>
                </a:solidFill>
                <a:ea typeface="仿宋_GB2312" pitchFamily="49" charset="-122"/>
              </a:rPr>
              <a:t>值以升序排序</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 </a:t>
            </a:r>
            <a:endParaRPr kumimoji="0" lang="zh-CN" altLang="en-US" sz="1800" dirty="0" smtClean="0">
              <a:solidFill>
                <a:srgbClr val="000000"/>
              </a:solidFill>
              <a:ea typeface="仿宋_GB2312" pitchFamily="49" charset="-122"/>
            </a:endParaRPr>
          </a:p>
        </p:txBody>
      </p:sp>
      <p:sp>
        <p:nvSpPr>
          <p:cNvPr id="6"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算法和</a:t>
            </a:r>
            <a:r>
              <a:rPr lang="en-US" altLang="zh-CN" dirty="0" smtClean="0">
                <a:latin typeface="黑体" pitchFamily="49" charset="-122"/>
                <a:ea typeface="黑体" pitchFamily="49" charset="-122"/>
              </a:rPr>
              <a:t>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Tree>
    <p:extLst>
      <p:ext uri="{BB962C8B-B14F-4D97-AF65-F5344CB8AC3E}">
        <p14:creationId xmlns:p14="http://schemas.microsoft.com/office/powerpoint/2010/main" val="329035274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p:cNvSpPr>
            <a:spLocks noGrp="1"/>
          </p:cNvSpPr>
          <p:nvPr>
            <p:ph idx="1"/>
          </p:nvPr>
        </p:nvSpPr>
        <p:spPr>
          <a:xfrm>
            <a:off x="785813" y="1143000"/>
            <a:ext cx="8169275" cy="5357813"/>
          </a:xfrm>
        </p:spPr>
        <p:txBody>
          <a:bodyPr/>
          <a:lstStyle/>
          <a:p>
            <a:r>
              <a:rPr lang="en-US" altLang="zh-CN" dirty="0" smtClean="0">
                <a:solidFill>
                  <a:srgbClr val="0000FF"/>
                </a:solidFill>
              </a:rPr>
              <a:t>A</a:t>
            </a:r>
            <a:r>
              <a:rPr lang="zh-CN" altLang="en-US" dirty="0" smtClean="0">
                <a:solidFill>
                  <a:srgbClr val="0000FF"/>
                </a:solidFill>
              </a:rPr>
              <a:t>算法是基于估算函数</a:t>
            </a:r>
            <a:r>
              <a:rPr lang="en-US" altLang="zh-CN" dirty="0" smtClean="0">
                <a:solidFill>
                  <a:srgbClr val="0000FF"/>
                </a:solidFill>
              </a:rPr>
              <a:t>f(x)</a:t>
            </a:r>
            <a:r>
              <a:rPr lang="zh-CN" altLang="en-US" dirty="0" smtClean="0">
                <a:solidFill>
                  <a:srgbClr val="0000FF"/>
                </a:solidFill>
              </a:rPr>
              <a:t>的一种加权状态图启发式算法</a:t>
            </a:r>
            <a:endParaRPr lang="en-US" altLang="zh-CN" dirty="0" smtClean="0">
              <a:solidFill>
                <a:srgbClr val="0000FF"/>
              </a:solidFill>
            </a:endParaRPr>
          </a:p>
          <a:p>
            <a:r>
              <a:rPr lang="zh-CN" altLang="en-US" dirty="0" smtClean="0">
                <a:solidFill>
                  <a:srgbClr val="0000FF"/>
                </a:solidFill>
              </a:rPr>
              <a:t>估价函数的计算</a:t>
            </a:r>
            <a:endParaRPr lang="en-US" altLang="zh-CN" dirty="0" smtClean="0">
              <a:solidFill>
                <a:srgbClr val="0000FF"/>
              </a:solidFill>
            </a:endParaRPr>
          </a:p>
          <a:p>
            <a:pPr lvl="1"/>
            <a:r>
              <a:rPr lang="en-US" altLang="zh-CN" dirty="0" smtClean="0"/>
              <a:t>g</a:t>
            </a:r>
            <a:r>
              <a:rPr lang="zh-CN" altLang="en-US" dirty="0" smtClean="0"/>
              <a:t>（</a:t>
            </a:r>
            <a:r>
              <a:rPr lang="en-US" altLang="zh-CN" dirty="0" smtClean="0"/>
              <a:t>n</a:t>
            </a:r>
            <a:r>
              <a:rPr lang="zh-CN" altLang="en-US" dirty="0" smtClean="0"/>
              <a:t>）</a:t>
            </a:r>
            <a:endParaRPr lang="en-US" altLang="zh-CN" dirty="0" smtClean="0"/>
          </a:p>
          <a:p>
            <a:pPr lvl="2"/>
            <a:r>
              <a:rPr lang="zh-CN" altLang="en-US" sz="2400" dirty="0" smtClean="0"/>
              <a:t>根据已搜索的结果，按照从初始结点</a:t>
            </a:r>
            <a:r>
              <a:rPr lang="en-US" altLang="zh-CN" sz="2400" dirty="0" smtClean="0"/>
              <a:t>s</a:t>
            </a:r>
            <a:r>
              <a:rPr lang="zh-CN" altLang="en-US" sz="2400" dirty="0" smtClean="0"/>
              <a:t>到结点</a:t>
            </a:r>
            <a:r>
              <a:rPr lang="en-US" altLang="zh-CN" sz="2400" dirty="0" smtClean="0"/>
              <a:t>n</a:t>
            </a:r>
            <a:r>
              <a:rPr lang="zh-CN" altLang="en-US" sz="2400" dirty="0" smtClean="0"/>
              <a:t>的路径，计算其耗散值即可</a:t>
            </a:r>
            <a:endParaRPr lang="en-US" altLang="zh-CN" sz="2400" dirty="0" smtClean="0"/>
          </a:p>
          <a:p>
            <a:pPr lvl="2"/>
            <a:r>
              <a:rPr lang="en-US" altLang="zh-CN" sz="2400" dirty="0" smtClean="0"/>
              <a:t>g(n)</a:t>
            </a:r>
            <a:r>
              <a:rPr lang="zh-CN" altLang="en-US" sz="2400" dirty="0" smtClean="0"/>
              <a:t>对</a:t>
            </a:r>
            <a:r>
              <a:rPr lang="en-US" altLang="zh-CN" sz="2400" dirty="0" smtClean="0"/>
              <a:t>g*(n)</a:t>
            </a:r>
            <a:r>
              <a:rPr lang="zh-CN" altLang="en-US" sz="2400" dirty="0" smtClean="0"/>
              <a:t>作出估计，有</a:t>
            </a:r>
            <a:r>
              <a:rPr lang="en-US" altLang="zh-CN" sz="2400" dirty="0" smtClean="0"/>
              <a:t>g(n)≥g*(n)</a:t>
            </a:r>
          </a:p>
          <a:p>
            <a:pPr lvl="1"/>
            <a:r>
              <a:rPr lang="en-US" altLang="zh-CN" dirty="0" smtClean="0"/>
              <a:t>h(n)</a:t>
            </a:r>
          </a:p>
          <a:p>
            <a:pPr lvl="2"/>
            <a:r>
              <a:rPr lang="zh-CN" altLang="en-US" sz="2400" dirty="0" smtClean="0"/>
              <a:t>依赖于启发信息，称为启发函数</a:t>
            </a:r>
            <a:endParaRPr lang="en-US" altLang="zh-CN" sz="2400" dirty="0" smtClean="0"/>
          </a:p>
          <a:p>
            <a:pPr lvl="2"/>
            <a:r>
              <a:rPr lang="zh-CN" altLang="en-US" sz="2400" dirty="0" smtClean="0"/>
              <a:t>对未来扩展的方向作出估计</a:t>
            </a:r>
            <a:endParaRPr lang="en-US" altLang="zh-CN" sz="2400" dirty="0" smtClean="0"/>
          </a:p>
          <a:p>
            <a:pPr lvl="1"/>
            <a:r>
              <a:rPr lang="en-US" altLang="zh-CN" dirty="0" smtClean="0"/>
              <a:t>f(n)</a:t>
            </a:r>
          </a:p>
          <a:p>
            <a:pPr lvl="2"/>
            <a:r>
              <a:rPr lang="zh-CN" altLang="en-US" sz="2400" dirty="0" smtClean="0"/>
              <a:t>按</a:t>
            </a:r>
            <a:r>
              <a:rPr lang="en-US" altLang="zh-CN" sz="2400" dirty="0" smtClean="0"/>
              <a:t>f(n)</a:t>
            </a:r>
            <a:r>
              <a:rPr lang="zh-CN" altLang="en-US" sz="2400" dirty="0" smtClean="0"/>
              <a:t>递增的顺序来排列</a:t>
            </a:r>
            <a:r>
              <a:rPr lang="en-US" altLang="zh-CN" sz="2400" dirty="0" smtClean="0"/>
              <a:t>OPEN</a:t>
            </a:r>
            <a:r>
              <a:rPr lang="zh-CN" altLang="en-US" sz="2400" dirty="0" smtClean="0"/>
              <a:t>表的节点，优先扩展</a:t>
            </a:r>
            <a:r>
              <a:rPr lang="en-US" altLang="zh-CN" sz="2400" dirty="0" smtClean="0"/>
              <a:t>f(n)</a:t>
            </a:r>
            <a:r>
              <a:rPr lang="zh-CN" altLang="en-US" sz="2400" dirty="0" smtClean="0"/>
              <a:t>值小的节点，体现了好的优先搜索思想</a:t>
            </a:r>
          </a:p>
        </p:txBody>
      </p:sp>
      <p:sp>
        <p:nvSpPr>
          <p:cNvPr id="5"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算法和</a:t>
            </a:r>
            <a:r>
              <a:rPr lang="en-US" altLang="zh-CN" dirty="0" smtClean="0">
                <a:latin typeface="黑体" pitchFamily="49" charset="-122"/>
                <a:ea typeface="黑体" pitchFamily="49" charset="-122"/>
              </a:rPr>
              <a:t>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Tree>
    <p:extLst>
      <p:ext uri="{BB962C8B-B14F-4D97-AF65-F5344CB8AC3E}">
        <p14:creationId xmlns:p14="http://schemas.microsoft.com/office/powerpoint/2010/main" val="789417397"/>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a:t>
            </a:r>
          </a:p>
        </p:txBody>
      </p:sp>
      <p:sp>
        <p:nvSpPr>
          <p:cNvPr id="67587" name="内容占位符 2"/>
          <p:cNvSpPr>
            <a:spLocks noGrp="1"/>
          </p:cNvSpPr>
          <p:nvPr>
            <p:ph idx="1"/>
          </p:nvPr>
        </p:nvSpPr>
        <p:spPr>
          <a:xfrm>
            <a:off x="785813" y="1143000"/>
            <a:ext cx="8169275" cy="5429250"/>
          </a:xfrm>
        </p:spPr>
        <p:txBody>
          <a:bodyPr/>
          <a:lstStyle/>
          <a:p>
            <a:r>
              <a:rPr lang="zh-CN" altLang="en-US" smtClean="0"/>
              <a:t>八数码</a:t>
            </a:r>
            <a:endParaRPr lang="en-US" altLang="zh-CN" smtClean="0"/>
          </a:p>
          <a:p>
            <a:endParaRPr lang="en-US" altLang="zh-CN" smtClean="0"/>
          </a:p>
          <a:p>
            <a:endParaRPr lang="en-US" altLang="zh-CN" smtClean="0"/>
          </a:p>
          <a:p>
            <a:endParaRPr lang="en-US" altLang="zh-CN" smtClean="0"/>
          </a:p>
        </p:txBody>
      </p:sp>
      <p:grpSp>
        <p:nvGrpSpPr>
          <p:cNvPr id="67588" name="组合 10"/>
          <p:cNvGrpSpPr>
            <a:grpSpLocks/>
          </p:cNvGrpSpPr>
          <p:nvPr/>
        </p:nvGrpSpPr>
        <p:grpSpPr bwMode="auto">
          <a:xfrm>
            <a:off x="2500313" y="2538413"/>
            <a:ext cx="4357687" cy="1533525"/>
            <a:chOff x="2500298" y="2538707"/>
            <a:chExt cx="4357718" cy="1533235"/>
          </a:xfrm>
        </p:grpSpPr>
        <p:sp>
          <p:nvSpPr>
            <p:cNvPr id="67589" name="Text Box 7"/>
            <p:cNvSpPr txBox="1">
              <a:spLocks noChangeArrowheads="1"/>
            </p:cNvSpPr>
            <p:nvPr/>
          </p:nvSpPr>
          <p:spPr bwMode="auto">
            <a:xfrm>
              <a:off x="2500298" y="3143248"/>
              <a:ext cx="1357322" cy="92333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2    8    3</a:t>
              </a:r>
            </a:p>
            <a:p>
              <a:r>
                <a:rPr kumimoji="0" lang="en-US" altLang="zh-CN" sz="1800" smtClean="0">
                  <a:solidFill>
                    <a:srgbClr val="000000"/>
                  </a:solidFill>
                </a:rPr>
                <a:t>1    6    4</a:t>
              </a:r>
            </a:p>
            <a:p>
              <a:r>
                <a:rPr kumimoji="0" lang="en-US" altLang="zh-CN" sz="1800" smtClean="0">
                  <a:solidFill>
                    <a:srgbClr val="000000"/>
                  </a:solidFill>
                </a:rPr>
                <a:t>7          5</a:t>
              </a:r>
            </a:p>
          </p:txBody>
        </p:sp>
        <p:sp>
          <p:nvSpPr>
            <p:cNvPr id="67590" name="Text Box 9"/>
            <p:cNvSpPr txBox="1">
              <a:spLocks noChangeArrowheads="1"/>
            </p:cNvSpPr>
            <p:nvPr/>
          </p:nvSpPr>
          <p:spPr bwMode="auto">
            <a:xfrm>
              <a:off x="5429256" y="3148612"/>
              <a:ext cx="1285884" cy="92333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1    2    3</a:t>
              </a:r>
            </a:p>
            <a:p>
              <a:r>
                <a:rPr kumimoji="0" lang="en-US" altLang="zh-CN" sz="1800" smtClean="0">
                  <a:solidFill>
                    <a:srgbClr val="000000"/>
                  </a:solidFill>
                </a:rPr>
                <a:t>8          4</a:t>
              </a:r>
            </a:p>
            <a:p>
              <a:r>
                <a:rPr kumimoji="0" lang="en-US" altLang="zh-CN" sz="1800" smtClean="0">
                  <a:solidFill>
                    <a:srgbClr val="000000"/>
                  </a:solidFill>
                </a:rPr>
                <a:t>7    6    5</a:t>
              </a:r>
            </a:p>
          </p:txBody>
        </p:sp>
        <p:sp>
          <p:nvSpPr>
            <p:cNvPr id="67591" name="AutoShape 11"/>
            <p:cNvSpPr>
              <a:spLocks noChangeArrowheads="1"/>
            </p:cNvSpPr>
            <p:nvPr/>
          </p:nvSpPr>
          <p:spPr bwMode="auto">
            <a:xfrm>
              <a:off x="3914759" y="3418718"/>
              <a:ext cx="1457326" cy="430801"/>
            </a:xfrm>
            <a:prstGeom prst="rightArrow">
              <a:avLst>
                <a:gd name="adj1" fmla="val 50000"/>
                <a:gd name="adj2" fmla="val 11249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7592" name="TextBox 42"/>
            <p:cNvSpPr txBox="1">
              <a:spLocks noChangeArrowheads="1"/>
            </p:cNvSpPr>
            <p:nvPr/>
          </p:nvSpPr>
          <p:spPr bwMode="auto">
            <a:xfrm>
              <a:off x="2500298" y="2538707"/>
              <a:ext cx="1500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mtClean="0">
                  <a:solidFill>
                    <a:srgbClr val="000000"/>
                  </a:solidFill>
                </a:rPr>
                <a:t>初始状态</a:t>
              </a:r>
            </a:p>
          </p:txBody>
        </p:sp>
        <p:sp>
          <p:nvSpPr>
            <p:cNvPr id="67593" name="TextBox 9"/>
            <p:cNvSpPr txBox="1">
              <a:spLocks noChangeArrowheads="1"/>
            </p:cNvSpPr>
            <p:nvPr/>
          </p:nvSpPr>
          <p:spPr bwMode="auto">
            <a:xfrm>
              <a:off x="5357818" y="2571744"/>
              <a:ext cx="1500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mtClean="0">
                  <a:solidFill>
                    <a:srgbClr val="000000"/>
                  </a:solidFill>
                </a:rPr>
                <a:t>目标状态</a:t>
              </a:r>
            </a:p>
          </p:txBody>
        </p:sp>
      </p:grpSp>
    </p:spTree>
    <p:extLst>
      <p:ext uri="{BB962C8B-B14F-4D97-AF65-F5344CB8AC3E}">
        <p14:creationId xmlns:p14="http://schemas.microsoft.com/office/powerpoint/2010/main" val="2098607718"/>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a:t>
            </a:r>
          </a:p>
        </p:txBody>
      </p:sp>
      <p:sp>
        <p:nvSpPr>
          <p:cNvPr id="68611" name="内容占位符 2"/>
          <p:cNvSpPr>
            <a:spLocks noGrp="1"/>
          </p:cNvSpPr>
          <p:nvPr>
            <p:ph idx="1"/>
          </p:nvPr>
        </p:nvSpPr>
        <p:spPr>
          <a:xfrm>
            <a:off x="785813" y="1143000"/>
            <a:ext cx="8169275" cy="5429250"/>
          </a:xfrm>
        </p:spPr>
        <p:txBody>
          <a:bodyPr/>
          <a:lstStyle/>
          <a:p>
            <a:pPr>
              <a:buFont typeface="Wingdings" pitchFamily="2" charset="2"/>
              <a:buNone/>
            </a:pPr>
            <a:r>
              <a:rPr lang="zh-CN" altLang="en-US" b="1" dirty="0" smtClean="0"/>
              <a:t>八数码</a:t>
            </a:r>
            <a:endParaRPr lang="en-US" altLang="zh-CN" b="1" dirty="0" smtClean="0"/>
          </a:p>
          <a:p>
            <a:r>
              <a:rPr lang="zh-CN" altLang="en-US" dirty="0" smtClean="0"/>
              <a:t>估价函数</a:t>
            </a:r>
            <a:endParaRPr lang="en-US" altLang="zh-CN" dirty="0" smtClean="0"/>
          </a:p>
          <a:p>
            <a:pPr lvl="1"/>
            <a:r>
              <a:rPr lang="en-US" altLang="zh-CN" dirty="0" smtClean="0"/>
              <a:t>f(n) = g(n) + h(n)</a:t>
            </a:r>
          </a:p>
          <a:p>
            <a:pPr lvl="1"/>
            <a:r>
              <a:rPr lang="en-US" altLang="zh-CN" dirty="0" smtClean="0"/>
              <a:t>g(n)</a:t>
            </a:r>
            <a:r>
              <a:rPr lang="zh-CN" altLang="en-US" dirty="0" smtClean="0"/>
              <a:t>：从初始节点到当前节点的耗散值</a:t>
            </a:r>
            <a:endParaRPr lang="en-US" altLang="zh-CN" dirty="0" smtClean="0"/>
          </a:p>
          <a:p>
            <a:pPr lvl="1"/>
            <a:r>
              <a:rPr lang="en-US" altLang="zh-CN" dirty="0" smtClean="0"/>
              <a:t>h(n)</a:t>
            </a:r>
            <a:r>
              <a:rPr lang="zh-CN" altLang="en-US" dirty="0" smtClean="0"/>
              <a:t>：当前节点“不在位”的将牌数</a:t>
            </a:r>
          </a:p>
          <a:p>
            <a:endParaRPr lang="en-US" altLang="zh-CN" dirty="0" smtClean="0"/>
          </a:p>
          <a:p>
            <a:endParaRPr lang="en-US" altLang="zh-CN" dirty="0" smtClean="0"/>
          </a:p>
          <a:p>
            <a:endParaRPr lang="en-US" altLang="zh-CN" dirty="0" smtClean="0"/>
          </a:p>
        </p:txBody>
      </p:sp>
      <p:sp>
        <p:nvSpPr>
          <p:cNvPr id="68612" name="Text Box 5"/>
          <p:cNvSpPr txBox="1">
            <a:spLocks noChangeArrowheads="1"/>
          </p:cNvSpPr>
          <p:nvPr/>
        </p:nvSpPr>
        <p:spPr bwMode="auto">
          <a:xfrm>
            <a:off x="3900488" y="4192588"/>
            <a:ext cx="1079500" cy="923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FF0000"/>
                </a:solidFill>
              </a:rPr>
              <a:t>2    8    </a:t>
            </a:r>
            <a:r>
              <a:rPr kumimoji="0" lang="en-US" altLang="zh-CN" sz="1800" smtClean="0">
                <a:solidFill>
                  <a:srgbClr val="000000"/>
                </a:solidFill>
              </a:rPr>
              <a:t>3</a:t>
            </a:r>
          </a:p>
          <a:p>
            <a:r>
              <a:rPr kumimoji="0" lang="en-US" altLang="zh-CN" sz="1800" smtClean="0">
                <a:solidFill>
                  <a:srgbClr val="FF0000"/>
                </a:solidFill>
              </a:rPr>
              <a:t>1    6    </a:t>
            </a:r>
            <a:r>
              <a:rPr kumimoji="0" lang="en-US" altLang="zh-CN" sz="1800" smtClean="0">
                <a:solidFill>
                  <a:srgbClr val="000000"/>
                </a:solidFill>
              </a:rPr>
              <a:t>4</a:t>
            </a:r>
          </a:p>
          <a:p>
            <a:r>
              <a:rPr kumimoji="0" lang="en-US" altLang="zh-CN" sz="1800" smtClean="0">
                <a:solidFill>
                  <a:srgbClr val="000000"/>
                </a:solidFill>
              </a:rPr>
              <a:t>7          5</a:t>
            </a:r>
          </a:p>
        </p:txBody>
      </p:sp>
      <p:sp>
        <p:nvSpPr>
          <p:cNvPr id="68613" name="Text Box 6"/>
          <p:cNvSpPr txBox="1">
            <a:spLocks noChangeArrowheads="1"/>
          </p:cNvSpPr>
          <p:nvPr/>
        </p:nvSpPr>
        <p:spPr bwMode="auto">
          <a:xfrm>
            <a:off x="3900488" y="3735388"/>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0" lang="en-US" altLang="zh-CN" sz="1800" smtClean="0">
                <a:solidFill>
                  <a:srgbClr val="000000"/>
                </a:solidFill>
              </a:rPr>
              <a:t>1    2    3</a:t>
            </a:r>
          </a:p>
        </p:txBody>
      </p:sp>
      <p:sp>
        <p:nvSpPr>
          <p:cNvPr id="68614" name="Text Box 7"/>
          <p:cNvSpPr txBox="1">
            <a:spLocks noChangeArrowheads="1"/>
          </p:cNvSpPr>
          <p:nvPr/>
        </p:nvSpPr>
        <p:spPr bwMode="auto">
          <a:xfrm>
            <a:off x="5143500" y="4497388"/>
            <a:ext cx="312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0" lang="en-US" altLang="zh-CN" sz="1800" smtClean="0">
                <a:solidFill>
                  <a:srgbClr val="000000"/>
                </a:solidFill>
              </a:rPr>
              <a:t>4</a:t>
            </a:r>
          </a:p>
          <a:p>
            <a:pPr algn="ctr"/>
            <a:r>
              <a:rPr kumimoji="0" lang="en-US" altLang="zh-CN" sz="1800" smtClean="0">
                <a:solidFill>
                  <a:srgbClr val="000000"/>
                </a:solidFill>
              </a:rPr>
              <a:t>5</a:t>
            </a:r>
          </a:p>
        </p:txBody>
      </p:sp>
      <p:sp>
        <p:nvSpPr>
          <p:cNvPr id="68615" name="Text Box 8"/>
          <p:cNvSpPr txBox="1">
            <a:spLocks noChangeArrowheads="1"/>
          </p:cNvSpPr>
          <p:nvPr/>
        </p:nvSpPr>
        <p:spPr bwMode="auto">
          <a:xfrm>
            <a:off x="3929063" y="5286375"/>
            <a:ext cx="954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0" lang="en-US" altLang="zh-CN" sz="1800" smtClean="0">
                <a:solidFill>
                  <a:srgbClr val="000000"/>
                </a:solidFill>
              </a:rPr>
              <a:t>7    6    </a:t>
            </a:r>
          </a:p>
        </p:txBody>
      </p:sp>
      <p:sp>
        <p:nvSpPr>
          <p:cNvPr id="68616" name="Text Box 9"/>
          <p:cNvSpPr txBox="1">
            <a:spLocks noChangeArrowheads="1"/>
          </p:cNvSpPr>
          <p:nvPr/>
        </p:nvSpPr>
        <p:spPr bwMode="auto">
          <a:xfrm>
            <a:off x="3487738" y="457358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0" lang="en-US" altLang="zh-CN" sz="1800" smtClean="0">
                <a:solidFill>
                  <a:srgbClr val="000000"/>
                </a:solidFill>
              </a:rPr>
              <a:t>8</a:t>
            </a:r>
          </a:p>
        </p:txBody>
      </p:sp>
      <p:sp>
        <p:nvSpPr>
          <p:cNvPr id="16" name="TextBox 15"/>
          <p:cNvSpPr txBox="1">
            <a:spLocks noChangeArrowheads="1"/>
          </p:cNvSpPr>
          <p:nvPr/>
        </p:nvSpPr>
        <p:spPr bwMode="auto">
          <a:xfrm>
            <a:off x="3929063" y="5691188"/>
            <a:ext cx="1500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mtClean="0">
                <a:solidFill>
                  <a:srgbClr val="000000"/>
                </a:solidFill>
              </a:rPr>
              <a:t>h(n) =4</a:t>
            </a:r>
            <a:endParaRPr kumimoji="0" lang="zh-CN" altLang="en-US" smtClean="0">
              <a:solidFill>
                <a:srgbClr val="000000"/>
              </a:solidFill>
            </a:endParaRPr>
          </a:p>
          <a:p>
            <a:endParaRPr kumimoji="0" lang="zh-CN" altLang="en-US" sz="1800" smtClean="0">
              <a:solidFill>
                <a:srgbClr val="000000"/>
              </a:solidFill>
            </a:endParaRPr>
          </a:p>
        </p:txBody>
      </p:sp>
    </p:spTree>
    <p:extLst>
      <p:ext uri="{BB962C8B-B14F-4D97-AF65-F5344CB8AC3E}">
        <p14:creationId xmlns:p14="http://schemas.microsoft.com/office/powerpoint/2010/main" val="410821980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a:t>
            </a:r>
          </a:p>
        </p:txBody>
      </p:sp>
      <p:sp>
        <p:nvSpPr>
          <p:cNvPr id="69635" name="Text Box 2"/>
          <p:cNvSpPr txBox="1">
            <a:spLocks noChangeArrowheads="1"/>
          </p:cNvSpPr>
          <p:nvPr/>
        </p:nvSpPr>
        <p:spPr bwMode="auto">
          <a:xfrm>
            <a:off x="5705475" y="98425"/>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1   6   4</a:t>
            </a:r>
          </a:p>
          <a:p>
            <a:r>
              <a:rPr kumimoji="0" lang="en-US" altLang="zh-CN" sz="1600" smtClean="0">
                <a:solidFill>
                  <a:srgbClr val="000000"/>
                </a:solidFill>
              </a:rPr>
              <a:t>7        5</a:t>
            </a:r>
          </a:p>
        </p:txBody>
      </p:sp>
      <p:sp>
        <p:nvSpPr>
          <p:cNvPr id="53" name="Text Box 3"/>
          <p:cNvSpPr txBox="1">
            <a:spLocks noChangeArrowheads="1"/>
          </p:cNvSpPr>
          <p:nvPr/>
        </p:nvSpPr>
        <p:spPr bwMode="auto">
          <a:xfrm>
            <a:off x="3500438" y="121443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1        4</a:t>
            </a:r>
          </a:p>
          <a:p>
            <a:r>
              <a:rPr kumimoji="0" lang="en-US" altLang="zh-CN" sz="1600" smtClean="0">
                <a:solidFill>
                  <a:srgbClr val="000000"/>
                </a:solidFill>
              </a:rPr>
              <a:t>7   6   5</a:t>
            </a:r>
          </a:p>
        </p:txBody>
      </p:sp>
      <p:sp>
        <p:nvSpPr>
          <p:cNvPr id="54" name="Text Box 4"/>
          <p:cNvSpPr txBox="1">
            <a:spLocks noChangeArrowheads="1"/>
          </p:cNvSpPr>
          <p:nvPr/>
        </p:nvSpPr>
        <p:spPr bwMode="auto">
          <a:xfrm>
            <a:off x="5684838" y="121443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1   6   4</a:t>
            </a:r>
          </a:p>
          <a:p>
            <a:r>
              <a:rPr kumimoji="0" lang="en-US" altLang="zh-CN" sz="1600" smtClean="0">
                <a:solidFill>
                  <a:srgbClr val="000000"/>
                </a:solidFill>
              </a:rPr>
              <a:t>    7    5</a:t>
            </a:r>
          </a:p>
        </p:txBody>
      </p:sp>
      <p:sp>
        <p:nvSpPr>
          <p:cNvPr id="55" name="Text Box 5"/>
          <p:cNvSpPr txBox="1">
            <a:spLocks noChangeArrowheads="1"/>
          </p:cNvSpPr>
          <p:nvPr/>
        </p:nvSpPr>
        <p:spPr bwMode="auto">
          <a:xfrm>
            <a:off x="7802563" y="123666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1   6   4</a:t>
            </a:r>
          </a:p>
          <a:p>
            <a:r>
              <a:rPr kumimoji="0" lang="en-US" altLang="zh-CN" sz="1600" smtClean="0">
                <a:solidFill>
                  <a:srgbClr val="000000"/>
                </a:solidFill>
              </a:rPr>
              <a:t>7   5</a:t>
            </a:r>
          </a:p>
        </p:txBody>
      </p:sp>
      <p:sp>
        <p:nvSpPr>
          <p:cNvPr id="47" name="Text Box 6"/>
          <p:cNvSpPr txBox="1">
            <a:spLocks noChangeArrowheads="1"/>
          </p:cNvSpPr>
          <p:nvPr/>
        </p:nvSpPr>
        <p:spPr bwMode="auto">
          <a:xfrm>
            <a:off x="1643063" y="238918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48" name="Text Box 7"/>
          <p:cNvSpPr txBox="1">
            <a:spLocks noChangeArrowheads="1"/>
          </p:cNvSpPr>
          <p:nvPr/>
        </p:nvSpPr>
        <p:spPr bwMode="auto">
          <a:xfrm>
            <a:off x="3514725" y="237966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     1   4</a:t>
            </a:r>
          </a:p>
          <a:p>
            <a:r>
              <a:rPr kumimoji="0" lang="en-US" altLang="zh-CN" sz="1600" smtClean="0">
                <a:solidFill>
                  <a:srgbClr val="000000"/>
                </a:solidFill>
              </a:rPr>
              <a:t>7   6   5</a:t>
            </a:r>
          </a:p>
        </p:txBody>
      </p:sp>
      <p:sp>
        <p:nvSpPr>
          <p:cNvPr id="49" name="Text Box 8"/>
          <p:cNvSpPr txBox="1">
            <a:spLocks noChangeArrowheads="1"/>
          </p:cNvSpPr>
          <p:nvPr/>
        </p:nvSpPr>
        <p:spPr bwMode="auto">
          <a:xfrm>
            <a:off x="5643563" y="235743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1   4</a:t>
            </a:r>
          </a:p>
          <a:p>
            <a:r>
              <a:rPr kumimoji="0" lang="en-US" altLang="zh-CN" sz="1600" smtClean="0">
                <a:solidFill>
                  <a:srgbClr val="000000"/>
                </a:solidFill>
              </a:rPr>
              <a:t>7    6  5</a:t>
            </a:r>
          </a:p>
        </p:txBody>
      </p:sp>
      <p:sp>
        <p:nvSpPr>
          <p:cNvPr id="43" name="Text Box 10"/>
          <p:cNvSpPr txBox="1">
            <a:spLocks noChangeArrowheads="1"/>
          </p:cNvSpPr>
          <p:nvPr/>
        </p:nvSpPr>
        <p:spPr bwMode="auto">
          <a:xfrm>
            <a:off x="5956300" y="364331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7   1   4</a:t>
            </a:r>
          </a:p>
          <a:p>
            <a:r>
              <a:rPr kumimoji="0" lang="en-US" altLang="zh-CN" sz="1600" smtClean="0">
                <a:solidFill>
                  <a:srgbClr val="000000"/>
                </a:solidFill>
              </a:rPr>
              <a:t>    6    5</a:t>
            </a:r>
          </a:p>
        </p:txBody>
      </p:sp>
      <p:sp>
        <p:nvSpPr>
          <p:cNvPr id="44" name="Text Box 12"/>
          <p:cNvSpPr txBox="1">
            <a:spLocks noChangeArrowheads="1"/>
          </p:cNvSpPr>
          <p:nvPr/>
        </p:nvSpPr>
        <p:spPr bwMode="auto">
          <a:xfrm>
            <a:off x="4143375" y="364331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     8   3</a:t>
            </a:r>
          </a:p>
          <a:p>
            <a:r>
              <a:rPr kumimoji="0" lang="en-US" altLang="zh-CN" sz="1600" smtClean="0">
                <a:solidFill>
                  <a:srgbClr val="000000"/>
                </a:solidFill>
              </a:rPr>
              <a:t>2   1   4</a:t>
            </a:r>
          </a:p>
          <a:p>
            <a:r>
              <a:rPr kumimoji="0" lang="en-US" altLang="zh-CN" sz="1600" smtClean="0">
                <a:solidFill>
                  <a:srgbClr val="000000"/>
                </a:solidFill>
              </a:rPr>
              <a:t>7   6   5</a:t>
            </a:r>
          </a:p>
        </p:txBody>
      </p:sp>
      <p:sp>
        <p:nvSpPr>
          <p:cNvPr id="39" name="Text Box 9"/>
          <p:cNvSpPr txBox="1">
            <a:spLocks noChangeArrowheads="1"/>
          </p:cNvSpPr>
          <p:nvPr/>
        </p:nvSpPr>
        <p:spPr bwMode="auto">
          <a:xfrm>
            <a:off x="571500" y="364331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     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40" name="Text Box 11"/>
          <p:cNvSpPr txBox="1">
            <a:spLocks noChangeArrowheads="1"/>
          </p:cNvSpPr>
          <p:nvPr/>
        </p:nvSpPr>
        <p:spPr bwMode="auto">
          <a:xfrm>
            <a:off x="2428875" y="3643313"/>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37" name="Text Box 13"/>
          <p:cNvSpPr txBox="1">
            <a:spLocks noChangeArrowheads="1"/>
          </p:cNvSpPr>
          <p:nvPr/>
        </p:nvSpPr>
        <p:spPr bwMode="auto">
          <a:xfrm>
            <a:off x="527050" y="4786313"/>
            <a:ext cx="8540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     8   4</a:t>
            </a:r>
          </a:p>
          <a:p>
            <a:r>
              <a:rPr kumimoji="0" lang="en-US" altLang="zh-CN" sz="1600" smtClean="0">
                <a:solidFill>
                  <a:srgbClr val="000000"/>
                </a:solidFill>
              </a:rPr>
              <a:t>7   6   5</a:t>
            </a:r>
          </a:p>
        </p:txBody>
      </p:sp>
      <p:sp>
        <p:nvSpPr>
          <p:cNvPr id="33" name="Text Box 14"/>
          <p:cNvSpPr txBox="1">
            <a:spLocks noChangeArrowheads="1"/>
          </p:cNvSpPr>
          <p:nvPr/>
        </p:nvSpPr>
        <p:spPr bwMode="auto">
          <a:xfrm>
            <a:off x="2470150" y="595153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8        4</a:t>
            </a:r>
          </a:p>
          <a:p>
            <a:r>
              <a:rPr kumimoji="0" lang="en-US" altLang="zh-CN" sz="1600" smtClean="0">
                <a:solidFill>
                  <a:srgbClr val="000000"/>
                </a:solidFill>
              </a:rPr>
              <a:t>7   6   5</a:t>
            </a:r>
          </a:p>
        </p:txBody>
      </p:sp>
      <p:sp>
        <p:nvSpPr>
          <p:cNvPr id="34" name="Text Box 15"/>
          <p:cNvSpPr txBox="1">
            <a:spLocks noChangeArrowheads="1"/>
          </p:cNvSpPr>
          <p:nvPr/>
        </p:nvSpPr>
        <p:spPr bwMode="auto">
          <a:xfrm>
            <a:off x="525463" y="5951538"/>
            <a:ext cx="80327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7   8   4</a:t>
            </a:r>
          </a:p>
          <a:p>
            <a:r>
              <a:rPr kumimoji="0" lang="en-US" altLang="zh-CN" sz="1600" smtClean="0">
                <a:solidFill>
                  <a:srgbClr val="000000"/>
                </a:solidFill>
              </a:rPr>
              <a:t>     6   5</a:t>
            </a:r>
          </a:p>
        </p:txBody>
      </p:sp>
      <p:sp>
        <p:nvSpPr>
          <p:cNvPr id="69649" name="Text Box 36"/>
          <p:cNvSpPr txBox="1">
            <a:spLocks noChangeArrowheads="1"/>
          </p:cNvSpPr>
          <p:nvPr/>
        </p:nvSpPr>
        <p:spPr bwMode="auto">
          <a:xfrm>
            <a:off x="6500813" y="0"/>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S(4)</a:t>
            </a:r>
            <a:endParaRPr kumimoji="0" lang="en-US" altLang="zh-CN" sz="1800" smtClean="0">
              <a:solidFill>
                <a:srgbClr val="000000"/>
              </a:solidFill>
            </a:endParaRPr>
          </a:p>
        </p:txBody>
      </p:sp>
      <p:sp>
        <p:nvSpPr>
          <p:cNvPr id="13" name="Text Box 37"/>
          <p:cNvSpPr txBox="1">
            <a:spLocks noChangeArrowheads="1"/>
          </p:cNvSpPr>
          <p:nvPr/>
        </p:nvSpPr>
        <p:spPr bwMode="auto">
          <a:xfrm>
            <a:off x="6456363" y="119221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A(6)</a:t>
            </a:r>
            <a:endParaRPr kumimoji="0" lang="en-US" altLang="zh-CN" sz="1800" smtClean="0">
              <a:solidFill>
                <a:srgbClr val="000000"/>
              </a:solidFill>
            </a:endParaRPr>
          </a:p>
        </p:txBody>
      </p:sp>
      <p:sp>
        <p:nvSpPr>
          <p:cNvPr id="14" name="Text Box 38"/>
          <p:cNvSpPr txBox="1">
            <a:spLocks noChangeArrowheads="1"/>
          </p:cNvSpPr>
          <p:nvPr/>
        </p:nvSpPr>
        <p:spPr bwMode="auto">
          <a:xfrm>
            <a:off x="4319588" y="1192213"/>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B(4)</a:t>
            </a:r>
            <a:endParaRPr kumimoji="0" lang="en-US" altLang="zh-CN" sz="1800" smtClean="0">
              <a:solidFill>
                <a:srgbClr val="000000"/>
              </a:solidFill>
            </a:endParaRPr>
          </a:p>
        </p:txBody>
      </p:sp>
      <p:sp>
        <p:nvSpPr>
          <p:cNvPr id="15" name="Text Box 39"/>
          <p:cNvSpPr txBox="1">
            <a:spLocks noChangeArrowheads="1"/>
          </p:cNvSpPr>
          <p:nvPr/>
        </p:nvSpPr>
        <p:spPr bwMode="auto">
          <a:xfrm>
            <a:off x="8612188" y="1214438"/>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C(6)</a:t>
            </a:r>
            <a:endParaRPr kumimoji="0" lang="en-US" altLang="zh-CN" sz="1800" smtClean="0">
              <a:solidFill>
                <a:srgbClr val="000000"/>
              </a:solidFill>
            </a:endParaRPr>
          </a:p>
        </p:txBody>
      </p:sp>
      <p:sp>
        <p:nvSpPr>
          <p:cNvPr id="16" name="Text Box 40"/>
          <p:cNvSpPr txBox="1">
            <a:spLocks noChangeArrowheads="1"/>
          </p:cNvSpPr>
          <p:nvPr/>
        </p:nvSpPr>
        <p:spPr bwMode="auto">
          <a:xfrm>
            <a:off x="4286250" y="2357438"/>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D(5)</a:t>
            </a:r>
            <a:endParaRPr kumimoji="0" lang="en-US" altLang="zh-CN" sz="1800" smtClean="0">
              <a:solidFill>
                <a:srgbClr val="000000"/>
              </a:solidFill>
            </a:endParaRPr>
          </a:p>
        </p:txBody>
      </p:sp>
      <p:sp>
        <p:nvSpPr>
          <p:cNvPr id="17" name="Text Box 41"/>
          <p:cNvSpPr txBox="1">
            <a:spLocks noChangeArrowheads="1"/>
          </p:cNvSpPr>
          <p:nvPr/>
        </p:nvSpPr>
        <p:spPr bwMode="auto">
          <a:xfrm>
            <a:off x="2462213" y="235743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E(5)</a:t>
            </a:r>
            <a:endParaRPr kumimoji="0" lang="en-US" altLang="zh-CN" sz="1800" smtClean="0">
              <a:solidFill>
                <a:srgbClr val="000000"/>
              </a:solidFill>
            </a:endParaRPr>
          </a:p>
        </p:txBody>
      </p:sp>
      <p:sp>
        <p:nvSpPr>
          <p:cNvPr id="18" name="Text Box 42"/>
          <p:cNvSpPr txBox="1">
            <a:spLocks noChangeArrowheads="1"/>
          </p:cNvSpPr>
          <p:nvPr/>
        </p:nvSpPr>
        <p:spPr bwMode="auto">
          <a:xfrm>
            <a:off x="6494463" y="2335213"/>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F(6)</a:t>
            </a:r>
            <a:endParaRPr kumimoji="0" lang="en-US" altLang="zh-CN" sz="1800" smtClean="0">
              <a:solidFill>
                <a:srgbClr val="000000"/>
              </a:solidFill>
            </a:endParaRPr>
          </a:p>
        </p:txBody>
      </p:sp>
      <p:sp>
        <p:nvSpPr>
          <p:cNvPr id="19" name="Text Box 43"/>
          <p:cNvSpPr txBox="1">
            <a:spLocks noChangeArrowheads="1"/>
          </p:cNvSpPr>
          <p:nvPr/>
        </p:nvSpPr>
        <p:spPr bwMode="auto">
          <a:xfrm>
            <a:off x="4929188" y="364331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G(6)</a:t>
            </a:r>
            <a:endParaRPr kumimoji="0" lang="en-US" altLang="zh-CN" sz="1800" smtClean="0">
              <a:solidFill>
                <a:srgbClr val="000000"/>
              </a:solidFill>
            </a:endParaRPr>
          </a:p>
        </p:txBody>
      </p:sp>
      <p:sp>
        <p:nvSpPr>
          <p:cNvPr id="20" name="Text Box 44"/>
          <p:cNvSpPr txBox="1">
            <a:spLocks noChangeArrowheads="1"/>
          </p:cNvSpPr>
          <p:nvPr/>
        </p:nvSpPr>
        <p:spPr bwMode="auto">
          <a:xfrm>
            <a:off x="6742113" y="364331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H(7)</a:t>
            </a:r>
            <a:endParaRPr kumimoji="0" lang="en-US" altLang="zh-CN" sz="1800" smtClean="0">
              <a:solidFill>
                <a:srgbClr val="000000"/>
              </a:solidFill>
            </a:endParaRPr>
          </a:p>
        </p:txBody>
      </p:sp>
      <p:sp>
        <p:nvSpPr>
          <p:cNvPr id="21" name="Text Box 45"/>
          <p:cNvSpPr txBox="1">
            <a:spLocks noChangeArrowheads="1"/>
          </p:cNvSpPr>
          <p:nvPr/>
        </p:nvSpPr>
        <p:spPr bwMode="auto">
          <a:xfrm>
            <a:off x="1357313" y="3643313"/>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I(5)</a:t>
            </a:r>
            <a:endParaRPr kumimoji="0" lang="en-US" altLang="zh-CN" sz="1800" smtClean="0">
              <a:solidFill>
                <a:srgbClr val="000000"/>
              </a:solidFill>
            </a:endParaRPr>
          </a:p>
        </p:txBody>
      </p:sp>
      <p:sp>
        <p:nvSpPr>
          <p:cNvPr id="22" name="Text Box 46"/>
          <p:cNvSpPr txBox="1">
            <a:spLocks noChangeArrowheads="1"/>
          </p:cNvSpPr>
          <p:nvPr/>
        </p:nvSpPr>
        <p:spPr bwMode="auto">
          <a:xfrm>
            <a:off x="3071813" y="3633788"/>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J(7)</a:t>
            </a:r>
            <a:endParaRPr kumimoji="0" lang="en-US" altLang="zh-CN" sz="1800" smtClean="0">
              <a:solidFill>
                <a:srgbClr val="000000"/>
              </a:solidFill>
            </a:endParaRPr>
          </a:p>
        </p:txBody>
      </p:sp>
      <p:sp>
        <p:nvSpPr>
          <p:cNvPr id="23" name="Text Box 47"/>
          <p:cNvSpPr txBox="1">
            <a:spLocks noChangeArrowheads="1"/>
          </p:cNvSpPr>
          <p:nvPr/>
        </p:nvSpPr>
        <p:spPr bwMode="auto">
          <a:xfrm>
            <a:off x="1384300" y="478631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K(5)</a:t>
            </a:r>
            <a:endParaRPr kumimoji="0" lang="en-US" altLang="zh-CN" sz="1800" smtClean="0">
              <a:solidFill>
                <a:srgbClr val="000000"/>
              </a:solidFill>
            </a:endParaRPr>
          </a:p>
        </p:txBody>
      </p:sp>
      <p:sp>
        <p:nvSpPr>
          <p:cNvPr id="24" name="Text Box 48"/>
          <p:cNvSpPr txBox="1">
            <a:spLocks noChangeArrowheads="1"/>
          </p:cNvSpPr>
          <p:nvPr/>
        </p:nvSpPr>
        <p:spPr bwMode="auto">
          <a:xfrm>
            <a:off x="3294063" y="5929313"/>
            <a:ext cx="595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L(5)</a:t>
            </a:r>
            <a:endParaRPr kumimoji="0" lang="en-US" altLang="zh-CN" sz="1800" smtClean="0">
              <a:solidFill>
                <a:srgbClr val="000000"/>
              </a:solidFill>
            </a:endParaRPr>
          </a:p>
        </p:txBody>
      </p:sp>
      <p:sp>
        <p:nvSpPr>
          <p:cNvPr id="25" name="Text Box 49"/>
          <p:cNvSpPr txBox="1">
            <a:spLocks noChangeArrowheads="1"/>
          </p:cNvSpPr>
          <p:nvPr/>
        </p:nvSpPr>
        <p:spPr bwMode="auto">
          <a:xfrm>
            <a:off x="1309688" y="5929313"/>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66"/>
                </a:solidFill>
              </a:rPr>
              <a:t>M(7)</a:t>
            </a:r>
            <a:endParaRPr kumimoji="0" lang="en-US" altLang="zh-CN" sz="1800" smtClean="0">
              <a:solidFill>
                <a:srgbClr val="000000"/>
              </a:solidFill>
            </a:endParaRPr>
          </a:p>
        </p:txBody>
      </p:sp>
      <p:sp>
        <p:nvSpPr>
          <p:cNvPr id="69663" name="Oval 52"/>
          <p:cNvSpPr>
            <a:spLocks noChangeArrowheads="1"/>
          </p:cNvSpPr>
          <p:nvPr/>
        </p:nvSpPr>
        <p:spPr bwMode="auto">
          <a:xfrm>
            <a:off x="6704013" y="327025"/>
            <a:ext cx="225425" cy="4032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1</a:t>
            </a:r>
          </a:p>
        </p:txBody>
      </p:sp>
      <p:sp>
        <p:nvSpPr>
          <p:cNvPr id="28" name="Oval 53"/>
          <p:cNvSpPr>
            <a:spLocks noChangeArrowheads="1"/>
          </p:cNvSpPr>
          <p:nvPr/>
        </p:nvSpPr>
        <p:spPr bwMode="auto">
          <a:xfrm>
            <a:off x="4462463" y="1477963"/>
            <a:ext cx="225425" cy="4032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2</a:t>
            </a:r>
          </a:p>
        </p:txBody>
      </p:sp>
      <p:sp>
        <p:nvSpPr>
          <p:cNvPr id="29" name="Oval 55"/>
          <p:cNvSpPr>
            <a:spLocks noChangeArrowheads="1"/>
          </p:cNvSpPr>
          <p:nvPr/>
        </p:nvSpPr>
        <p:spPr bwMode="auto">
          <a:xfrm>
            <a:off x="4429125" y="2668588"/>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4</a:t>
            </a:r>
          </a:p>
        </p:txBody>
      </p:sp>
      <p:sp>
        <p:nvSpPr>
          <p:cNvPr id="30" name="Oval 56"/>
          <p:cNvSpPr>
            <a:spLocks noChangeArrowheads="1"/>
          </p:cNvSpPr>
          <p:nvPr/>
        </p:nvSpPr>
        <p:spPr bwMode="auto">
          <a:xfrm>
            <a:off x="2605088" y="2652713"/>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3</a:t>
            </a:r>
          </a:p>
        </p:txBody>
      </p:sp>
      <p:sp>
        <p:nvSpPr>
          <p:cNvPr id="31" name="Oval 57"/>
          <p:cNvSpPr>
            <a:spLocks noChangeArrowheads="1"/>
          </p:cNvSpPr>
          <p:nvPr/>
        </p:nvSpPr>
        <p:spPr bwMode="auto">
          <a:xfrm>
            <a:off x="1428750" y="3954463"/>
            <a:ext cx="225425" cy="4032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5</a:t>
            </a:r>
          </a:p>
        </p:txBody>
      </p:sp>
      <p:sp>
        <p:nvSpPr>
          <p:cNvPr id="32" name="Oval 58"/>
          <p:cNvSpPr>
            <a:spLocks noChangeArrowheads="1"/>
          </p:cNvSpPr>
          <p:nvPr/>
        </p:nvSpPr>
        <p:spPr bwMode="auto">
          <a:xfrm>
            <a:off x="1527175" y="5000625"/>
            <a:ext cx="225425" cy="4032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6</a:t>
            </a:r>
          </a:p>
        </p:txBody>
      </p:sp>
      <p:sp>
        <p:nvSpPr>
          <p:cNvPr id="69669" name="TextBox 58"/>
          <p:cNvSpPr txBox="1">
            <a:spLocks noChangeArrowheads="1"/>
          </p:cNvSpPr>
          <p:nvPr/>
        </p:nvSpPr>
        <p:spPr bwMode="auto">
          <a:xfrm>
            <a:off x="5132388" y="142875"/>
            <a:ext cx="5000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g=0</a:t>
            </a:r>
          </a:p>
          <a:p>
            <a:r>
              <a:rPr kumimoji="0" lang="en-US" altLang="zh-CN" sz="1400" smtClean="0">
                <a:solidFill>
                  <a:srgbClr val="000066"/>
                </a:solidFill>
              </a:rPr>
              <a:t>h=4</a:t>
            </a:r>
          </a:p>
          <a:p>
            <a:r>
              <a:rPr kumimoji="0" lang="en-US" altLang="zh-CN" sz="1400" smtClean="0">
                <a:solidFill>
                  <a:srgbClr val="000066"/>
                </a:solidFill>
              </a:rPr>
              <a:t>f=4</a:t>
            </a:r>
            <a:endParaRPr kumimoji="0" lang="zh-CN" altLang="en-US" sz="1400" smtClean="0">
              <a:solidFill>
                <a:srgbClr val="000000"/>
              </a:solidFill>
            </a:endParaRPr>
          </a:p>
        </p:txBody>
      </p:sp>
      <p:sp>
        <p:nvSpPr>
          <p:cNvPr id="61" name="TextBox 60"/>
          <p:cNvSpPr txBox="1">
            <a:spLocks noChangeArrowheads="1"/>
          </p:cNvSpPr>
          <p:nvPr/>
        </p:nvSpPr>
        <p:spPr bwMode="auto">
          <a:xfrm>
            <a:off x="5099050" y="1263650"/>
            <a:ext cx="5000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g=1</a:t>
            </a:r>
          </a:p>
          <a:p>
            <a:r>
              <a:rPr kumimoji="0" lang="en-US" altLang="zh-CN" sz="1400" smtClean="0">
                <a:solidFill>
                  <a:srgbClr val="000066"/>
                </a:solidFill>
              </a:rPr>
              <a:t>h=5</a:t>
            </a:r>
          </a:p>
          <a:p>
            <a:r>
              <a:rPr kumimoji="0" lang="en-US" altLang="zh-CN" sz="1400" smtClean="0">
                <a:solidFill>
                  <a:srgbClr val="000066"/>
                </a:solidFill>
              </a:rPr>
              <a:t>f=6</a:t>
            </a:r>
            <a:endParaRPr kumimoji="0" lang="zh-CN" altLang="en-US" sz="1400" smtClean="0">
              <a:solidFill>
                <a:srgbClr val="000000"/>
              </a:solidFill>
            </a:endParaRPr>
          </a:p>
        </p:txBody>
      </p:sp>
      <p:sp>
        <p:nvSpPr>
          <p:cNvPr id="63" name="TextBox 62"/>
          <p:cNvSpPr txBox="1">
            <a:spLocks noChangeArrowheads="1"/>
          </p:cNvSpPr>
          <p:nvPr/>
        </p:nvSpPr>
        <p:spPr bwMode="auto">
          <a:xfrm>
            <a:off x="2962275" y="1263650"/>
            <a:ext cx="5000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g=1</a:t>
            </a:r>
          </a:p>
          <a:p>
            <a:r>
              <a:rPr kumimoji="0" lang="en-US" altLang="zh-CN" sz="1400" smtClean="0">
                <a:solidFill>
                  <a:srgbClr val="000066"/>
                </a:solidFill>
              </a:rPr>
              <a:t>h=3</a:t>
            </a:r>
          </a:p>
          <a:p>
            <a:r>
              <a:rPr kumimoji="0" lang="en-US" altLang="zh-CN" sz="1400" smtClean="0">
                <a:solidFill>
                  <a:srgbClr val="000066"/>
                </a:solidFill>
              </a:rPr>
              <a:t>f=4</a:t>
            </a:r>
            <a:endParaRPr kumimoji="0" lang="zh-CN" altLang="en-US" sz="1400" smtClean="0">
              <a:solidFill>
                <a:srgbClr val="000000"/>
              </a:solidFill>
            </a:endParaRPr>
          </a:p>
        </p:txBody>
      </p:sp>
      <p:sp>
        <p:nvSpPr>
          <p:cNvPr id="64" name="TextBox 63"/>
          <p:cNvSpPr txBox="1">
            <a:spLocks noChangeArrowheads="1"/>
          </p:cNvSpPr>
          <p:nvPr/>
        </p:nvSpPr>
        <p:spPr bwMode="auto">
          <a:xfrm>
            <a:off x="7254875" y="1285875"/>
            <a:ext cx="5000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g=1</a:t>
            </a:r>
          </a:p>
          <a:p>
            <a:r>
              <a:rPr kumimoji="0" lang="en-US" altLang="zh-CN" sz="1400" smtClean="0">
                <a:solidFill>
                  <a:srgbClr val="000066"/>
                </a:solidFill>
              </a:rPr>
              <a:t>h=5</a:t>
            </a:r>
          </a:p>
          <a:p>
            <a:r>
              <a:rPr kumimoji="0" lang="en-US" altLang="zh-CN" sz="1400" smtClean="0">
                <a:solidFill>
                  <a:srgbClr val="000066"/>
                </a:solidFill>
              </a:rPr>
              <a:t>f=6</a:t>
            </a:r>
            <a:endParaRPr kumimoji="0" lang="zh-CN" altLang="en-US" sz="1400" smtClean="0">
              <a:solidFill>
                <a:srgbClr val="000000"/>
              </a:solidFill>
            </a:endParaRPr>
          </a:p>
        </p:txBody>
      </p:sp>
      <p:sp>
        <p:nvSpPr>
          <p:cNvPr id="65" name="TextBox 64"/>
          <p:cNvSpPr txBox="1">
            <a:spLocks noChangeArrowheads="1"/>
          </p:cNvSpPr>
          <p:nvPr/>
        </p:nvSpPr>
        <p:spPr bwMode="auto">
          <a:xfrm>
            <a:off x="3000375" y="2357438"/>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g=2</a:t>
            </a:r>
          </a:p>
          <a:p>
            <a:r>
              <a:rPr kumimoji="0" lang="en-US" altLang="zh-CN" sz="1400" smtClean="0">
                <a:solidFill>
                  <a:srgbClr val="000066"/>
                </a:solidFill>
              </a:rPr>
              <a:t>h=3</a:t>
            </a:r>
          </a:p>
          <a:p>
            <a:r>
              <a:rPr kumimoji="0" lang="en-US" altLang="zh-CN" sz="1400" smtClean="0">
                <a:solidFill>
                  <a:srgbClr val="000066"/>
                </a:solidFill>
              </a:rPr>
              <a:t>f=5</a:t>
            </a:r>
            <a:endParaRPr kumimoji="0" lang="zh-CN" altLang="en-US" sz="1400" smtClean="0">
              <a:solidFill>
                <a:srgbClr val="000000"/>
              </a:solidFill>
            </a:endParaRPr>
          </a:p>
        </p:txBody>
      </p:sp>
      <p:cxnSp>
        <p:nvCxnSpPr>
          <p:cNvPr id="67" name="直接箭头连接符 66"/>
          <p:cNvCxnSpPr>
            <a:cxnSpLocks noChangeShapeType="1"/>
            <a:stCxn id="69635" idx="2"/>
            <a:endCxn id="54" idx="0"/>
          </p:cNvCxnSpPr>
          <p:nvPr/>
        </p:nvCxnSpPr>
        <p:spPr bwMode="auto">
          <a:xfrm rot="5400000">
            <a:off x="5956300" y="1063625"/>
            <a:ext cx="280988" cy="20638"/>
          </a:xfrm>
          <a:prstGeom prst="straightConnector1">
            <a:avLst/>
          </a:prstGeom>
          <a:noFill/>
          <a:ln w="9525" algn="ctr">
            <a:solidFill>
              <a:schemeClr val="tx1"/>
            </a:solidFill>
            <a:round/>
            <a:headEnd/>
            <a:tailEnd type="arrow" w="med" len="med"/>
          </a:ln>
        </p:spPr>
      </p:cxnSp>
      <p:cxnSp>
        <p:nvCxnSpPr>
          <p:cNvPr id="69" name="直接箭头连接符 68"/>
          <p:cNvCxnSpPr>
            <a:cxnSpLocks noChangeShapeType="1"/>
            <a:stCxn id="69635" idx="2"/>
            <a:endCxn id="53" idx="0"/>
          </p:cNvCxnSpPr>
          <p:nvPr/>
        </p:nvCxnSpPr>
        <p:spPr bwMode="auto">
          <a:xfrm rot="5400000">
            <a:off x="4864100" y="-28575"/>
            <a:ext cx="280988" cy="2205038"/>
          </a:xfrm>
          <a:prstGeom prst="straightConnector1">
            <a:avLst/>
          </a:prstGeom>
          <a:noFill/>
          <a:ln w="9525" algn="ctr">
            <a:solidFill>
              <a:schemeClr val="tx1"/>
            </a:solidFill>
            <a:round/>
            <a:headEnd/>
            <a:tailEnd type="arrow" w="med" len="med"/>
          </a:ln>
        </p:spPr>
      </p:cxnSp>
      <p:cxnSp>
        <p:nvCxnSpPr>
          <p:cNvPr id="71" name="直接箭头连接符 70"/>
          <p:cNvCxnSpPr>
            <a:cxnSpLocks noChangeShapeType="1"/>
            <a:stCxn id="69635" idx="2"/>
            <a:endCxn id="55" idx="0"/>
          </p:cNvCxnSpPr>
          <p:nvPr/>
        </p:nvCxnSpPr>
        <p:spPr bwMode="auto">
          <a:xfrm rot="16200000" flipH="1">
            <a:off x="7004050" y="36513"/>
            <a:ext cx="303213" cy="2097087"/>
          </a:xfrm>
          <a:prstGeom prst="straightConnector1">
            <a:avLst/>
          </a:prstGeom>
          <a:noFill/>
          <a:ln w="9525" algn="ctr">
            <a:solidFill>
              <a:schemeClr val="tx1"/>
            </a:solidFill>
            <a:round/>
            <a:headEnd/>
            <a:tailEnd type="arrow" w="med" len="med"/>
          </a:ln>
        </p:spPr>
      </p:cxnSp>
      <p:sp>
        <p:nvSpPr>
          <p:cNvPr id="72" name="TextBox 71"/>
          <p:cNvSpPr txBox="1">
            <a:spLocks noChangeArrowheads="1"/>
          </p:cNvSpPr>
          <p:nvPr/>
        </p:nvSpPr>
        <p:spPr bwMode="auto">
          <a:xfrm>
            <a:off x="1143000" y="2389188"/>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g=2</a:t>
            </a:r>
          </a:p>
          <a:p>
            <a:r>
              <a:rPr kumimoji="0" lang="en-US" altLang="zh-CN" sz="1400" smtClean="0">
                <a:solidFill>
                  <a:srgbClr val="000066"/>
                </a:solidFill>
              </a:rPr>
              <a:t>h=3</a:t>
            </a:r>
          </a:p>
          <a:p>
            <a:r>
              <a:rPr kumimoji="0" lang="en-US" altLang="zh-CN" sz="1400" smtClean="0">
                <a:solidFill>
                  <a:srgbClr val="000066"/>
                </a:solidFill>
              </a:rPr>
              <a:t>f=5</a:t>
            </a:r>
            <a:endParaRPr kumimoji="0" lang="zh-CN" altLang="en-US" sz="1400" smtClean="0">
              <a:solidFill>
                <a:srgbClr val="000000"/>
              </a:solidFill>
            </a:endParaRPr>
          </a:p>
        </p:txBody>
      </p:sp>
      <p:sp>
        <p:nvSpPr>
          <p:cNvPr id="73" name="TextBox 72"/>
          <p:cNvSpPr txBox="1">
            <a:spLocks noChangeArrowheads="1"/>
          </p:cNvSpPr>
          <p:nvPr/>
        </p:nvSpPr>
        <p:spPr bwMode="auto">
          <a:xfrm>
            <a:off x="5143500" y="2335213"/>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g=2</a:t>
            </a:r>
          </a:p>
          <a:p>
            <a:r>
              <a:rPr kumimoji="0" lang="en-US" altLang="zh-CN" sz="1400" smtClean="0">
                <a:solidFill>
                  <a:srgbClr val="000066"/>
                </a:solidFill>
              </a:rPr>
              <a:t>h=4</a:t>
            </a:r>
          </a:p>
          <a:p>
            <a:r>
              <a:rPr kumimoji="0" lang="en-US" altLang="zh-CN" sz="1400" smtClean="0">
                <a:solidFill>
                  <a:srgbClr val="000066"/>
                </a:solidFill>
              </a:rPr>
              <a:t>f=6</a:t>
            </a:r>
            <a:endParaRPr kumimoji="0" lang="zh-CN" altLang="en-US" sz="1400" smtClean="0">
              <a:solidFill>
                <a:srgbClr val="000000"/>
              </a:solidFill>
            </a:endParaRPr>
          </a:p>
        </p:txBody>
      </p:sp>
      <p:cxnSp>
        <p:nvCxnSpPr>
          <p:cNvPr id="75" name="直接箭头连接符 74"/>
          <p:cNvCxnSpPr>
            <a:cxnSpLocks noChangeShapeType="1"/>
            <a:stCxn id="53" idx="2"/>
            <a:endCxn id="48" idx="0"/>
          </p:cNvCxnSpPr>
          <p:nvPr/>
        </p:nvCxnSpPr>
        <p:spPr bwMode="auto">
          <a:xfrm rot="16200000" flipH="1">
            <a:off x="3744119" y="2207419"/>
            <a:ext cx="330200" cy="14288"/>
          </a:xfrm>
          <a:prstGeom prst="straightConnector1">
            <a:avLst/>
          </a:prstGeom>
          <a:noFill/>
          <a:ln w="9525" algn="ctr">
            <a:solidFill>
              <a:schemeClr val="tx1"/>
            </a:solidFill>
            <a:round/>
            <a:headEnd/>
            <a:tailEnd type="arrow" w="med" len="med"/>
          </a:ln>
        </p:spPr>
      </p:cxnSp>
      <p:cxnSp>
        <p:nvCxnSpPr>
          <p:cNvPr id="77" name="直接箭头连接符 76"/>
          <p:cNvCxnSpPr>
            <a:cxnSpLocks noChangeShapeType="1"/>
            <a:stCxn id="53" idx="2"/>
            <a:endCxn id="47" idx="0"/>
          </p:cNvCxnSpPr>
          <p:nvPr/>
        </p:nvCxnSpPr>
        <p:spPr bwMode="auto">
          <a:xfrm rot="5400000">
            <a:off x="2803525" y="1290638"/>
            <a:ext cx="339725" cy="1857375"/>
          </a:xfrm>
          <a:prstGeom prst="straightConnector1">
            <a:avLst/>
          </a:prstGeom>
          <a:noFill/>
          <a:ln w="9525" algn="ctr">
            <a:solidFill>
              <a:schemeClr val="tx1"/>
            </a:solidFill>
            <a:round/>
            <a:headEnd/>
            <a:tailEnd type="arrow" w="med" len="med"/>
          </a:ln>
        </p:spPr>
      </p:cxnSp>
      <p:cxnSp>
        <p:nvCxnSpPr>
          <p:cNvPr id="80" name="直接箭头连接符 79"/>
          <p:cNvCxnSpPr>
            <a:cxnSpLocks noChangeShapeType="1"/>
            <a:stCxn id="53" idx="2"/>
            <a:endCxn id="49" idx="0"/>
          </p:cNvCxnSpPr>
          <p:nvPr/>
        </p:nvCxnSpPr>
        <p:spPr bwMode="auto">
          <a:xfrm rot="16200000" flipH="1">
            <a:off x="4819650" y="1131888"/>
            <a:ext cx="307975" cy="2143125"/>
          </a:xfrm>
          <a:prstGeom prst="straightConnector1">
            <a:avLst/>
          </a:prstGeom>
          <a:noFill/>
          <a:ln w="9525" algn="ctr">
            <a:solidFill>
              <a:schemeClr val="tx1"/>
            </a:solidFill>
            <a:round/>
            <a:headEnd/>
            <a:tailEnd type="arrow" w="med" len="med"/>
          </a:ln>
        </p:spPr>
      </p:cxnSp>
      <p:sp>
        <p:nvSpPr>
          <p:cNvPr id="81" name="TextBox 80"/>
          <p:cNvSpPr txBox="1">
            <a:spLocks noChangeArrowheads="1"/>
          </p:cNvSpPr>
          <p:nvPr/>
        </p:nvSpPr>
        <p:spPr bwMode="auto">
          <a:xfrm>
            <a:off x="142875" y="3643313"/>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g=3</a:t>
            </a:r>
          </a:p>
          <a:p>
            <a:r>
              <a:rPr kumimoji="0" lang="en-US" altLang="zh-CN" sz="1400" smtClean="0">
                <a:solidFill>
                  <a:srgbClr val="000066"/>
                </a:solidFill>
              </a:rPr>
              <a:t>h=2</a:t>
            </a:r>
          </a:p>
          <a:p>
            <a:r>
              <a:rPr kumimoji="0" lang="en-US" altLang="zh-CN" sz="1400" smtClean="0">
                <a:solidFill>
                  <a:srgbClr val="000066"/>
                </a:solidFill>
              </a:rPr>
              <a:t>f=5</a:t>
            </a:r>
            <a:endParaRPr kumimoji="0" lang="zh-CN" altLang="en-US" sz="1400" smtClean="0">
              <a:solidFill>
                <a:srgbClr val="000000"/>
              </a:solidFill>
            </a:endParaRPr>
          </a:p>
        </p:txBody>
      </p:sp>
      <p:sp>
        <p:nvSpPr>
          <p:cNvPr id="82" name="TextBox 81"/>
          <p:cNvSpPr txBox="1">
            <a:spLocks noChangeArrowheads="1"/>
          </p:cNvSpPr>
          <p:nvPr/>
        </p:nvSpPr>
        <p:spPr bwMode="auto">
          <a:xfrm>
            <a:off x="1928813" y="3643313"/>
            <a:ext cx="500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g=3</a:t>
            </a:r>
          </a:p>
          <a:p>
            <a:r>
              <a:rPr kumimoji="0" lang="en-US" altLang="zh-CN" sz="1400" smtClean="0">
                <a:solidFill>
                  <a:srgbClr val="000066"/>
                </a:solidFill>
              </a:rPr>
              <a:t>h=4</a:t>
            </a:r>
          </a:p>
          <a:p>
            <a:r>
              <a:rPr kumimoji="0" lang="en-US" altLang="zh-CN" sz="1400" smtClean="0">
                <a:solidFill>
                  <a:srgbClr val="000066"/>
                </a:solidFill>
              </a:rPr>
              <a:t>f=7</a:t>
            </a:r>
            <a:endParaRPr kumimoji="0" lang="zh-CN" altLang="en-US" sz="1400" smtClean="0">
              <a:solidFill>
                <a:srgbClr val="000000"/>
              </a:solidFill>
            </a:endParaRPr>
          </a:p>
        </p:txBody>
      </p:sp>
      <p:cxnSp>
        <p:nvCxnSpPr>
          <p:cNvPr id="84" name="直接箭头连接符 83"/>
          <p:cNvCxnSpPr>
            <a:cxnSpLocks noChangeShapeType="1"/>
            <a:stCxn id="47" idx="2"/>
            <a:endCxn id="39" idx="0"/>
          </p:cNvCxnSpPr>
          <p:nvPr/>
        </p:nvCxnSpPr>
        <p:spPr bwMode="auto">
          <a:xfrm rot="5400000">
            <a:off x="1299369" y="2897982"/>
            <a:ext cx="419100" cy="1071562"/>
          </a:xfrm>
          <a:prstGeom prst="straightConnector1">
            <a:avLst/>
          </a:prstGeom>
          <a:noFill/>
          <a:ln w="9525" algn="ctr">
            <a:solidFill>
              <a:schemeClr val="tx1"/>
            </a:solidFill>
            <a:round/>
            <a:headEnd/>
            <a:tailEnd type="arrow" w="med" len="med"/>
          </a:ln>
        </p:spPr>
      </p:cxnSp>
      <p:cxnSp>
        <p:nvCxnSpPr>
          <p:cNvPr id="86" name="直接箭头连接符 85"/>
          <p:cNvCxnSpPr>
            <a:cxnSpLocks noChangeShapeType="1"/>
            <a:stCxn id="47" idx="2"/>
            <a:endCxn id="40" idx="0"/>
          </p:cNvCxnSpPr>
          <p:nvPr/>
        </p:nvCxnSpPr>
        <p:spPr bwMode="auto">
          <a:xfrm rot="16200000" flipH="1">
            <a:off x="2228057" y="3040856"/>
            <a:ext cx="419100" cy="785813"/>
          </a:xfrm>
          <a:prstGeom prst="straightConnector1">
            <a:avLst/>
          </a:prstGeom>
          <a:noFill/>
          <a:ln w="9525" algn="ctr">
            <a:solidFill>
              <a:schemeClr val="tx1"/>
            </a:solidFill>
            <a:round/>
            <a:headEnd/>
            <a:tailEnd type="arrow" w="med" len="med"/>
          </a:ln>
        </p:spPr>
      </p:cxnSp>
      <p:sp>
        <p:nvSpPr>
          <p:cNvPr id="87" name="TextBox 86"/>
          <p:cNvSpPr txBox="1">
            <a:spLocks noChangeArrowheads="1"/>
          </p:cNvSpPr>
          <p:nvPr/>
        </p:nvSpPr>
        <p:spPr bwMode="auto">
          <a:xfrm>
            <a:off x="5456238" y="3643313"/>
            <a:ext cx="500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g=3</a:t>
            </a:r>
          </a:p>
          <a:p>
            <a:r>
              <a:rPr kumimoji="0" lang="en-US" altLang="zh-CN" sz="1400" smtClean="0">
                <a:solidFill>
                  <a:srgbClr val="000066"/>
                </a:solidFill>
              </a:rPr>
              <a:t>h=4</a:t>
            </a:r>
          </a:p>
          <a:p>
            <a:r>
              <a:rPr kumimoji="0" lang="en-US" altLang="zh-CN" sz="1400" smtClean="0">
                <a:solidFill>
                  <a:srgbClr val="000066"/>
                </a:solidFill>
              </a:rPr>
              <a:t>f=7</a:t>
            </a:r>
            <a:endParaRPr kumimoji="0" lang="zh-CN" altLang="en-US" sz="1400" smtClean="0">
              <a:solidFill>
                <a:srgbClr val="000000"/>
              </a:solidFill>
            </a:endParaRPr>
          </a:p>
        </p:txBody>
      </p:sp>
      <p:sp>
        <p:nvSpPr>
          <p:cNvPr id="88" name="TextBox 87"/>
          <p:cNvSpPr txBox="1">
            <a:spLocks noChangeArrowheads="1"/>
          </p:cNvSpPr>
          <p:nvPr/>
        </p:nvSpPr>
        <p:spPr bwMode="auto">
          <a:xfrm>
            <a:off x="3643313" y="3643313"/>
            <a:ext cx="500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g=3</a:t>
            </a:r>
          </a:p>
          <a:p>
            <a:r>
              <a:rPr kumimoji="0" lang="en-US" altLang="zh-CN" sz="1400" smtClean="0">
                <a:solidFill>
                  <a:srgbClr val="000066"/>
                </a:solidFill>
              </a:rPr>
              <a:t>h=3</a:t>
            </a:r>
          </a:p>
          <a:p>
            <a:r>
              <a:rPr kumimoji="0" lang="en-US" altLang="zh-CN" sz="1400" smtClean="0">
                <a:solidFill>
                  <a:srgbClr val="000066"/>
                </a:solidFill>
              </a:rPr>
              <a:t>f=6</a:t>
            </a:r>
            <a:endParaRPr kumimoji="0" lang="zh-CN" altLang="en-US" sz="1400" smtClean="0">
              <a:solidFill>
                <a:srgbClr val="000000"/>
              </a:solidFill>
            </a:endParaRPr>
          </a:p>
        </p:txBody>
      </p:sp>
      <p:cxnSp>
        <p:nvCxnSpPr>
          <p:cNvPr id="90" name="直接箭头连接符 89"/>
          <p:cNvCxnSpPr>
            <a:cxnSpLocks noChangeShapeType="1"/>
            <a:stCxn id="48" idx="2"/>
            <a:endCxn id="44" idx="0"/>
          </p:cNvCxnSpPr>
          <p:nvPr/>
        </p:nvCxnSpPr>
        <p:spPr bwMode="auto">
          <a:xfrm rot="16200000" flipH="1">
            <a:off x="4016375" y="3114676"/>
            <a:ext cx="428625" cy="628650"/>
          </a:xfrm>
          <a:prstGeom prst="straightConnector1">
            <a:avLst/>
          </a:prstGeom>
          <a:noFill/>
          <a:ln w="9525" algn="ctr">
            <a:solidFill>
              <a:schemeClr val="tx1"/>
            </a:solidFill>
            <a:round/>
            <a:headEnd/>
            <a:tailEnd type="arrow" w="med" len="med"/>
          </a:ln>
        </p:spPr>
      </p:cxnSp>
      <p:cxnSp>
        <p:nvCxnSpPr>
          <p:cNvPr id="92" name="直接箭头连接符 91"/>
          <p:cNvCxnSpPr>
            <a:cxnSpLocks noChangeShapeType="1"/>
            <a:stCxn id="48" idx="2"/>
            <a:endCxn id="43" idx="0"/>
          </p:cNvCxnSpPr>
          <p:nvPr/>
        </p:nvCxnSpPr>
        <p:spPr bwMode="auto">
          <a:xfrm rot="16200000" flipH="1">
            <a:off x="4922838" y="2208213"/>
            <a:ext cx="428625" cy="2441575"/>
          </a:xfrm>
          <a:prstGeom prst="straightConnector1">
            <a:avLst/>
          </a:prstGeom>
          <a:noFill/>
          <a:ln w="9525" algn="ctr">
            <a:solidFill>
              <a:schemeClr val="tx1"/>
            </a:solidFill>
            <a:round/>
            <a:headEnd/>
            <a:tailEnd type="arrow" w="med" len="med"/>
          </a:ln>
        </p:spPr>
      </p:cxnSp>
      <p:sp>
        <p:nvSpPr>
          <p:cNvPr id="93" name="TextBox 92"/>
          <p:cNvSpPr txBox="1">
            <a:spLocks noChangeArrowheads="1"/>
          </p:cNvSpPr>
          <p:nvPr/>
        </p:nvSpPr>
        <p:spPr bwMode="auto">
          <a:xfrm>
            <a:off x="98425" y="4786313"/>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g=4</a:t>
            </a:r>
          </a:p>
          <a:p>
            <a:r>
              <a:rPr kumimoji="0" lang="en-US" altLang="zh-CN" sz="1400" smtClean="0">
                <a:solidFill>
                  <a:srgbClr val="000066"/>
                </a:solidFill>
              </a:rPr>
              <a:t>h=2</a:t>
            </a:r>
          </a:p>
          <a:p>
            <a:r>
              <a:rPr kumimoji="0" lang="en-US" altLang="zh-CN" sz="1400" smtClean="0">
                <a:solidFill>
                  <a:srgbClr val="000066"/>
                </a:solidFill>
              </a:rPr>
              <a:t>f=5</a:t>
            </a:r>
            <a:endParaRPr kumimoji="0" lang="zh-CN" altLang="en-US" sz="1400" smtClean="0">
              <a:solidFill>
                <a:srgbClr val="000000"/>
              </a:solidFill>
            </a:endParaRPr>
          </a:p>
        </p:txBody>
      </p:sp>
      <p:cxnSp>
        <p:nvCxnSpPr>
          <p:cNvPr id="95" name="直接箭头连接符 94"/>
          <p:cNvCxnSpPr>
            <a:cxnSpLocks noChangeShapeType="1"/>
            <a:stCxn id="39" idx="2"/>
            <a:endCxn id="37" idx="0"/>
          </p:cNvCxnSpPr>
          <p:nvPr/>
        </p:nvCxnSpPr>
        <p:spPr bwMode="auto">
          <a:xfrm rot="5400000">
            <a:off x="809625" y="4622801"/>
            <a:ext cx="307975" cy="19050"/>
          </a:xfrm>
          <a:prstGeom prst="straightConnector1">
            <a:avLst/>
          </a:prstGeom>
          <a:noFill/>
          <a:ln w="9525" algn="ctr">
            <a:solidFill>
              <a:schemeClr val="tx1"/>
            </a:solidFill>
            <a:round/>
            <a:headEnd/>
            <a:tailEnd type="arrow" w="med" len="med"/>
          </a:ln>
        </p:spPr>
      </p:cxnSp>
      <p:sp>
        <p:nvSpPr>
          <p:cNvPr id="96" name="TextBox 95"/>
          <p:cNvSpPr txBox="1">
            <a:spLocks noChangeArrowheads="1"/>
          </p:cNvSpPr>
          <p:nvPr/>
        </p:nvSpPr>
        <p:spPr bwMode="auto">
          <a:xfrm>
            <a:off x="2000250" y="5976938"/>
            <a:ext cx="5000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g=5</a:t>
            </a:r>
          </a:p>
          <a:p>
            <a:r>
              <a:rPr kumimoji="0" lang="en-US" altLang="zh-CN" sz="1400" smtClean="0">
                <a:solidFill>
                  <a:srgbClr val="000066"/>
                </a:solidFill>
              </a:rPr>
              <a:t>h=0</a:t>
            </a:r>
          </a:p>
          <a:p>
            <a:r>
              <a:rPr kumimoji="0" lang="en-US" altLang="zh-CN" sz="1400" smtClean="0">
                <a:solidFill>
                  <a:srgbClr val="000066"/>
                </a:solidFill>
              </a:rPr>
              <a:t>f=5</a:t>
            </a:r>
            <a:endParaRPr kumimoji="0" lang="zh-CN" altLang="en-US" sz="1400" smtClean="0">
              <a:solidFill>
                <a:srgbClr val="000000"/>
              </a:solidFill>
            </a:endParaRPr>
          </a:p>
        </p:txBody>
      </p:sp>
      <p:sp>
        <p:nvSpPr>
          <p:cNvPr id="97" name="TextBox 96"/>
          <p:cNvSpPr txBox="1">
            <a:spLocks noChangeArrowheads="1"/>
          </p:cNvSpPr>
          <p:nvPr/>
        </p:nvSpPr>
        <p:spPr bwMode="auto">
          <a:xfrm>
            <a:off x="71438" y="5976938"/>
            <a:ext cx="500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400" smtClean="0">
                <a:solidFill>
                  <a:srgbClr val="000066"/>
                </a:solidFill>
              </a:rPr>
              <a:t>g=5</a:t>
            </a:r>
          </a:p>
          <a:p>
            <a:r>
              <a:rPr kumimoji="0" lang="en-US" altLang="zh-CN" sz="1400" smtClean="0">
                <a:solidFill>
                  <a:srgbClr val="000066"/>
                </a:solidFill>
              </a:rPr>
              <a:t>h=2</a:t>
            </a:r>
          </a:p>
          <a:p>
            <a:r>
              <a:rPr kumimoji="0" lang="en-US" altLang="zh-CN" sz="1400" smtClean="0">
                <a:solidFill>
                  <a:srgbClr val="000066"/>
                </a:solidFill>
              </a:rPr>
              <a:t>f=7</a:t>
            </a:r>
            <a:endParaRPr kumimoji="0" lang="zh-CN" altLang="en-US" sz="1400" smtClean="0">
              <a:solidFill>
                <a:srgbClr val="000000"/>
              </a:solidFill>
            </a:endParaRPr>
          </a:p>
        </p:txBody>
      </p:sp>
      <p:cxnSp>
        <p:nvCxnSpPr>
          <p:cNvPr id="99" name="直接箭头连接符 98"/>
          <p:cNvCxnSpPr>
            <a:cxnSpLocks noChangeShapeType="1"/>
            <a:stCxn id="37" idx="2"/>
            <a:endCxn id="34" idx="0"/>
          </p:cNvCxnSpPr>
          <p:nvPr/>
        </p:nvCxnSpPr>
        <p:spPr bwMode="auto">
          <a:xfrm rot="5400000">
            <a:off x="775494" y="5772944"/>
            <a:ext cx="330200" cy="26988"/>
          </a:xfrm>
          <a:prstGeom prst="straightConnector1">
            <a:avLst/>
          </a:prstGeom>
          <a:noFill/>
          <a:ln w="9525" algn="ctr">
            <a:solidFill>
              <a:schemeClr val="tx1"/>
            </a:solidFill>
            <a:round/>
            <a:headEnd/>
            <a:tailEnd type="arrow" w="med" len="med"/>
          </a:ln>
        </p:spPr>
      </p:cxnSp>
      <p:cxnSp>
        <p:nvCxnSpPr>
          <p:cNvPr id="101" name="直接箭头连接符 100"/>
          <p:cNvCxnSpPr>
            <a:cxnSpLocks noChangeShapeType="1"/>
            <a:stCxn id="37" idx="2"/>
            <a:endCxn id="33" idx="0"/>
          </p:cNvCxnSpPr>
          <p:nvPr/>
        </p:nvCxnSpPr>
        <p:spPr bwMode="auto">
          <a:xfrm rot="16200000" flipH="1">
            <a:off x="1747838" y="4827588"/>
            <a:ext cx="330200" cy="1917700"/>
          </a:xfrm>
          <a:prstGeom prst="straightConnector1">
            <a:avLst/>
          </a:prstGeom>
          <a:noFill/>
          <a:ln w="9525" algn="ctr">
            <a:solidFill>
              <a:schemeClr val="tx1"/>
            </a:solidFill>
            <a:round/>
            <a:headEnd/>
            <a:tailEnd type="arrow" w="med" len="med"/>
          </a:ln>
        </p:spPr>
      </p:cxnSp>
      <p:sp>
        <p:nvSpPr>
          <p:cNvPr id="103" name="Oval 58"/>
          <p:cNvSpPr>
            <a:spLocks noChangeArrowheads="1"/>
          </p:cNvSpPr>
          <p:nvPr/>
        </p:nvSpPr>
        <p:spPr bwMode="auto">
          <a:xfrm>
            <a:off x="3429000" y="621030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r>
              <a:rPr kumimoji="0" lang="en-US" altLang="zh-CN" sz="1400" smtClean="0">
                <a:solidFill>
                  <a:srgbClr val="FF0000"/>
                </a:solidFill>
                <a:latin typeface="Arial" pitchFamily="34" charset="0"/>
                <a:ea typeface="宋体" pitchFamily="2" charset="-122"/>
              </a:rPr>
              <a:t>7</a:t>
            </a:r>
          </a:p>
        </p:txBody>
      </p:sp>
      <p:sp>
        <p:nvSpPr>
          <p:cNvPr id="106" name="云形标注 105"/>
          <p:cNvSpPr>
            <a:spLocks noChangeArrowheads="1"/>
          </p:cNvSpPr>
          <p:nvPr/>
        </p:nvSpPr>
        <p:spPr bwMode="auto">
          <a:xfrm>
            <a:off x="4000500" y="6357938"/>
            <a:ext cx="1071563" cy="500062"/>
          </a:xfrm>
          <a:prstGeom prst="cloudCallout">
            <a:avLst>
              <a:gd name="adj1" fmla="val -66440"/>
              <a:gd name="adj2" fmla="val -44690"/>
            </a:avLst>
          </a:prstGeom>
          <a:solidFill>
            <a:schemeClr val="accent1"/>
          </a:solidFill>
          <a:ln w="9525" algn="ctr">
            <a:solidFill>
              <a:schemeClr val="tx1"/>
            </a:solidFill>
            <a:round/>
            <a:headEnd/>
            <a:tailEnd/>
          </a:ln>
        </p:spPr>
        <p:txBody>
          <a:bodyPr/>
          <a:lstStyle/>
          <a:p>
            <a:pPr eaLnBrk="0" hangingPunct="0"/>
            <a:r>
              <a:rPr kumimoji="0" lang="zh-CN" altLang="en-US" sz="1800" smtClean="0">
                <a:solidFill>
                  <a:srgbClr val="FF0000"/>
                </a:solidFill>
                <a:latin typeface="Arial" pitchFamily="34" charset="0"/>
                <a:ea typeface="宋体" pitchFamily="2" charset="-122"/>
              </a:rPr>
              <a:t>目标</a:t>
            </a:r>
          </a:p>
        </p:txBody>
      </p:sp>
    </p:spTree>
    <p:extLst>
      <p:ext uri="{BB962C8B-B14F-4D97-AF65-F5344CB8AC3E}">
        <p14:creationId xmlns:p14="http://schemas.microsoft.com/office/powerpoint/2010/main" val="356187529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0"/>
                                          </p:stCondLst>
                                        </p:cTn>
                                        <p:tgtEl>
                                          <p:spTgt spid="9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0"/>
                                          </p:stCondLst>
                                        </p:cTn>
                                        <p:tgtEl>
                                          <p:spTgt spid="9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8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nodeType="clickEffect">
                                  <p:stCondLst>
                                    <p:cond delay="0"/>
                                  </p:stCondLst>
                                  <p:childTnLst>
                                    <p:set>
                                      <p:cBhvr>
                                        <p:cTn id="142" dur="1" fill="hold">
                                          <p:stCondLst>
                                            <p:cond delay="0"/>
                                          </p:stCondLst>
                                        </p:cTn>
                                        <p:tgtEl>
                                          <p:spTgt spid="9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93"/>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2"/>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nodeType="clickEffect">
                                  <p:stCondLst>
                                    <p:cond delay="0"/>
                                  </p:stCondLst>
                                  <p:childTnLst>
                                    <p:set>
                                      <p:cBhvr>
                                        <p:cTn id="158" dur="1" fill="hold">
                                          <p:stCondLst>
                                            <p:cond delay="0"/>
                                          </p:stCondLst>
                                        </p:cTn>
                                        <p:tgtEl>
                                          <p:spTgt spid="9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5"/>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nodeType="clickEffect">
                                  <p:stCondLst>
                                    <p:cond delay="0"/>
                                  </p:stCondLst>
                                  <p:childTnLst>
                                    <p:set>
                                      <p:cBhvr>
                                        <p:cTn id="166" dur="1" fill="hold">
                                          <p:stCondLst>
                                            <p:cond delay="0"/>
                                          </p:stCondLst>
                                        </p:cTn>
                                        <p:tgtEl>
                                          <p:spTgt spid="10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4"/>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96"/>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3"/>
                                        </p:tgtEl>
                                        <p:attrNameLst>
                                          <p:attrName>style.visibility</p:attrName>
                                        </p:attrNameLst>
                                      </p:cBhvr>
                                      <p:to>
                                        <p:strVal val="visibl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8" presetClass="entr" presetSubtype="0" accel="50000" fill="hold" grpId="0" nodeType="clickEffect">
                                  <p:stCondLst>
                                    <p:cond delay="0"/>
                                  </p:stCondLst>
                                  <p:iterate type="lt">
                                    <p:tmPct val="50000"/>
                                  </p:iterate>
                                  <p:childTnLst>
                                    <p:set>
                                      <p:cBhvr>
                                        <p:cTn id="186" dur="1" fill="hold">
                                          <p:stCondLst>
                                            <p:cond delay="0"/>
                                          </p:stCondLst>
                                        </p:cTn>
                                        <p:tgtEl>
                                          <p:spTgt spid="106"/>
                                        </p:tgtEl>
                                        <p:attrNameLst>
                                          <p:attrName>style.visibility</p:attrName>
                                        </p:attrNameLst>
                                      </p:cBhvr>
                                      <p:to>
                                        <p:strVal val="visible"/>
                                      </p:to>
                                    </p:set>
                                    <p:set>
                                      <p:cBhvr>
                                        <p:cTn id="187" dur="455" fill="hold">
                                          <p:stCondLst>
                                            <p:cond delay="0"/>
                                          </p:stCondLst>
                                        </p:cTn>
                                        <p:tgtEl>
                                          <p:spTgt spid="106"/>
                                        </p:tgtEl>
                                        <p:attrNameLst>
                                          <p:attrName>style.rotation</p:attrName>
                                        </p:attrNameLst>
                                      </p:cBhvr>
                                      <p:to>
                                        <p:strVal val="-45.0"/>
                                      </p:to>
                                    </p:set>
                                    <p:anim calcmode="lin" valueType="num">
                                      <p:cBhvr>
                                        <p:cTn id="188" dur="455" fill="hold">
                                          <p:stCondLst>
                                            <p:cond delay="455"/>
                                          </p:stCondLst>
                                        </p:cTn>
                                        <p:tgtEl>
                                          <p:spTgt spid="106"/>
                                        </p:tgtEl>
                                        <p:attrNameLst>
                                          <p:attrName>style.rotation</p:attrName>
                                        </p:attrNameLst>
                                      </p:cBhvr>
                                      <p:tavLst>
                                        <p:tav tm="0">
                                          <p:val>
                                            <p:fltVal val="-45"/>
                                          </p:val>
                                        </p:tav>
                                        <p:tav tm="69900">
                                          <p:val>
                                            <p:fltVal val="45"/>
                                          </p:val>
                                        </p:tav>
                                        <p:tav tm="100000">
                                          <p:val>
                                            <p:fltVal val="0"/>
                                          </p:val>
                                        </p:tav>
                                      </p:tavLst>
                                    </p:anim>
                                    <p:anim calcmode="lin" valueType="num">
                                      <p:cBhvr>
                                        <p:cTn id="189" dur="455" fill="hold">
                                          <p:stCondLst>
                                            <p:cond delay="0"/>
                                          </p:stCondLst>
                                        </p:cTn>
                                        <p:tgtEl>
                                          <p:spTgt spid="106"/>
                                        </p:tgtEl>
                                        <p:attrNameLst>
                                          <p:attrName>ppt_y</p:attrName>
                                        </p:attrNameLst>
                                      </p:cBhvr>
                                      <p:tavLst>
                                        <p:tav tm="0">
                                          <p:val>
                                            <p:strVal val="#ppt_y-1"/>
                                          </p:val>
                                        </p:tav>
                                        <p:tav tm="100000">
                                          <p:val>
                                            <p:strVal val="#ppt_y-(0.354*#ppt_w-0.172*#ppt_h)"/>
                                          </p:val>
                                        </p:tav>
                                      </p:tavLst>
                                    </p:anim>
                                    <p:anim calcmode="lin" valueType="num">
                                      <p:cBhvr>
                                        <p:cTn id="190" dur="156" decel="50000" autoRev="1" fill="hold">
                                          <p:stCondLst>
                                            <p:cond delay="455"/>
                                          </p:stCondLst>
                                        </p:cTn>
                                        <p:tgtEl>
                                          <p:spTgt spid="106"/>
                                        </p:tgtEl>
                                        <p:attrNameLst>
                                          <p:attrName>ppt_y</p:attrName>
                                        </p:attrNameLst>
                                      </p:cBhvr>
                                      <p:tavLst>
                                        <p:tav tm="0">
                                          <p:val>
                                            <p:strVal val="#ppt_y-(0.354*#ppt_w-0.172*#ppt_h)"/>
                                          </p:val>
                                        </p:tav>
                                        <p:tav tm="100000">
                                          <p:val>
                                            <p:strVal val="#ppt_y-(0.354*#ppt_w-0.172*#ppt_h)-#ppt_h/2"/>
                                          </p:val>
                                        </p:tav>
                                      </p:tavLst>
                                    </p:anim>
                                    <p:anim calcmode="lin" valueType="num">
                                      <p:cBhvr>
                                        <p:cTn id="191" dur="136" fill="hold">
                                          <p:stCondLst>
                                            <p:cond delay="864"/>
                                          </p:stCondLst>
                                        </p:cTn>
                                        <p:tgtEl>
                                          <p:spTgt spid="10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47" grpId="0" animBg="1"/>
      <p:bldP spid="48" grpId="0" animBg="1"/>
      <p:bldP spid="49" grpId="0" animBg="1"/>
      <p:bldP spid="43" grpId="0" animBg="1"/>
      <p:bldP spid="44" grpId="0" animBg="1"/>
      <p:bldP spid="39" grpId="0" animBg="1"/>
      <p:bldP spid="40" grpId="0" animBg="1"/>
      <p:bldP spid="37" grpId="0" animBg="1"/>
      <p:bldP spid="33" grpId="0" animBg="1"/>
      <p:bldP spid="34" grpId="0" animBg="1"/>
      <p:bldP spid="13" grpId="0"/>
      <p:bldP spid="14" grpId="0"/>
      <p:bldP spid="15" grpId="0"/>
      <p:bldP spid="16" grpId="0"/>
      <p:bldP spid="17" grpId="0"/>
      <p:bldP spid="18" grpId="0"/>
      <p:bldP spid="19" grpId="0"/>
      <p:bldP spid="20" grpId="0"/>
      <p:bldP spid="21" grpId="0"/>
      <p:bldP spid="22" grpId="0"/>
      <p:bldP spid="23" grpId="0"/>
      <p:bldP spid="24" grpId="0"/>
      <p:bldP spid="25" grpId="0"/>
      <p:bldP spid="28" grpId="0" animBg="1"/>
      <p:bldP spid="29" grpId="0" animBg="1"/>
      <p:bldP spid="30" grpId="0" animBg="1"/>
      <p:bldP spid="31" grpId="0" animBg="1"/>
      <p:bldP spid="32" grpId="0" animBg="1"/>
      <p:bldP spid="61" grpId="0"/>
      <p:bldP spid="63" grpId="0"/>
      <p:bldP spid="64" grpId="0"/>
      <p:bldP spid="65" grpId="0"/>
      <p:bldP spid="72" grpId="0"/>
      <p:bldP spid="73" grpId="0"/>
      <p:bldP spid="81" grpId="0"/>
      <p:bldP spid="82" grpId="0"/>
      <p:bldP spid="87" grpId="0"/>
      <p:bldP spid="88" grpId="0"/>
      <p:bldP spid="93" grpId="0"/>
      <p:bldP spid="96" grpId="0"/>
      <p:bldP spid="97" grpId="0"/>
      <p:bldP spid="103" grpId="0" animBg="1"/>
      <p:bldP spid="10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zh-CN" altLang="en-US" dirty="0" smtClean="0">
                <a:latin typeface="黑体" pitchFamily="49" charset="-122"/>
                <a:ea typeface="黑体" pitchFamily="49" charset="-122"/>
              </a:rPr>
              <a:t>算法</a:t>
            </a:r>
          </a:p>
        </p:txBody>
      </p:sp>
      <p:sp>
        <p:nvSpPr>
          <p:cNvPr id="70659" name="内容占位符 2"/>
          <p:cNvSpPr>
            <a:spLocks noGrp="1"/>
          </p:cNvSpPr>
          <p:nvPr>
            <p:ph idx="1"/>
          </p:nvPr>
        </p:nvSpPr>
        <p:spPr/>
        <p:txBody>
          <a:bodyPr/>
          <a:lstStyle/>
          <a:p>
            <a:pPr>
              <a:buFont typeface="Wingdings" pitchFamily="2" charset="2"/>
              <a:buNone/>
            </a:pPr>
            <a:r>
              <a:rPr lang="en-US" altLang="zh-CN" smtClean="0"/>
              <a:t> </a:t>
            </a:r>
            <a:endParaRPr lang="zh-CN" altLang="en-US" smtClean="0"/>
          </a:p>
        </p:txBody>
      </p:sp>
      <p:graphicFrame>
        <p:nvGraphicFramePr>
          <p:cNvPr id="4" name="内容占位符 6"/>
          <p:cNvGraphicFramePr>
            <a:graphicFrameLocks/>
          </p:cNvGraphicFramePr>
          <p:nvPr/>
        </p:nvGraphicFramePr>
        <p:xfrm>
          <a:off x="428625" y="1285875"/>
          <a:ext cx="8501063" cy="4859334"/>
        </p:xfrm>
        <a:graphic>
          <a:graphicData uri="http://schemas.openxmlformats.org/drawingml/2006/table">
            <a:tbl>
              <a:tblPr firstRow="1" bandRow="1">
                <a:tableStyleId>{D27102A9-8310-4765-A935-A1911B00CA55}</a:tableStyleId>
              </a:tblPr>
              <a:tblGrid>
                <a:gridCol w="5429250">
                  <a:extLst>
                    <a:ext uri="{9D8B030D-6E8A-4147-A177-3AD203B41FA5}">
                      <a16:colId xmlns:a16="http://schemas.microsoft.com/office/drawing/2014/main" val="20000"/>
                    </a:ext>
                  </a:extLst>
                </a:gridCol>
                <a:gridCol w="3071813">
                  <a:extLst>
                    <a:ext uri="{9D8B030D-6E8A-4147-A177-3AD203B41FA5}">
                      <a16:colId xmlns:a16="http://schemas.microsoft.com/office/drawing/2014/main" val="20001"/>
                    </a:ext>
                  </a:extLst>
                </a:gridCol>
              </a:tblGrid>
              <a:tr h="539926">
                <a:tc>
                  <a:txBody>
                    <a:bodyPr/>
                    <a:lstStyle/>
                    <a:p>
                      <a:pPr algn="l"/>
                      <a:r>
                        <a:rPr lang="en-US" altLang="zh-CN" sz="1800" dirty="0" smtClean="0"/>
                        <a:t>OPEN</a:t>
                      </a:r>
                      <a:r>
                        <a:rPr lang="zh-CN" altLang="en-US" sz="1800" dirty="0" smtClean="0"/>
                        <a:t>表</a:t>
                      </a:r>
                      <a:endParaRPr lang="zh-CN" altLang="en-US" sz="1800" dirty="0"/>
                    </a:p>
                  </a:txBody>
                  <a:tcPr marL="91439" marR="91439" marT="45714" marB="45714" anchor="ctr"/>
                </a:tc>
                <a:tc>
                  <a:txBody>
                    <a:bodyPr/>
                    <a:lstStyle/>
                    <a:p>
                      <a:pPr algn="l"/>
                      <a:r>
                        <a:rPr lang="en-US" altLang="zh-CN" sz="1800" dirty="0" smtClean="0"/>
                        <a:t>CLOSED</a:t>
                      </a:r>
                      <a:r>
                        <a:rPr lang="zh-CN" altLang="en-US" sz="1800" dirty="0" smtClean="0"/>
                        <a:t>表</a:t>
                      </a:r>
                      <a:endParaRPr lang="zh-CN" altLang="en-US" sz="1800" dirty="0"/>
                    </a:p>
                  </a:txBody>
                  <a:tcPr marL="91439" marR="91439" marT="45714" marB="45714" anchor="ctr"/>
                </a:tc>
                <a:extLst>
                  <a:ext uri="{0D108BD9-81ED-4DB2-BD59-A6C34878D82A}">
                    <a16:rowId xmlns:a16="http://schemas.microsoft.com/office/drawing/2014/main" val="10000"/>
                  </a:ext>
                </a:extLst>
              </a:tr>
              <a:tr h="539926">
                <a:tc>
                  <a:txBody>
                    <a:bodyPr/>
                    <a:lstStyle/>
                    <a:p>
                      <a:pPr algn="l"/>
                      <a:r>
                        <a:rPr lang="zh-CN" altLang="en-US" sz="1600" dirty="0" smtClean="0"/>
                        <a:t>初始化       </a:t>
                      </a:r>
                      <a:r>
                        <a:rPr lang="en-US" altLang="zh-CN" sz="1600" dirty="0" smtClean="0"/>
                        <a:t>S(4)</a:t>
                      </a:r>
                      <a:r>
                        <a:rPr lang="zh-CN" altLang="en-US" sz="1600" dirty="0" smtClean="0"/>
                        <a:t>    </a:t>
                      </a:r>
                      <a:endParaRPr lang="zh-CN" altLang="en-US" sz="1600" dirty="0"/>
                    </a:p>
                  </a:txBody>
                  <a:tcPr marL="91439" marR="91439" marT="45714" marB="45714" anchor="ctr"/>
                </a:tc>
                <a:tc>
                  <a:txBody>
                    <a:bodyPr/>
                    <a:lstStyle/>
                    <a:p>
                      <a:pPr algn="l"/>
                      <a:r>
                        <a:rPr lang="en-US" altLang="zh-CN" sz="1600" dirty="0" smtClean="0"/>
                        <a:t>( )</a:t>
                      </a:r>
                      <a:endParaRPr lang="zh-CN" altLang="en-US" sz="1600" dirty="0"/>
                    </a:p>
                  </a:txBody>
                  <a:tcPr marL="91439" marR="91439" marT="45714" marB="45714" anchor="ctr"/>
                </a:tc>
                <a:extLst>
                  <a:ext uri="{0D108BD9-81ED-4DB2-BD59-A6C34878D82A}">
                    <a16:rowId xmlns:a16="http://schemas.microsoft.com/office/drawing/2014/main" val="10001"/>
                  </a:ext>
                </a:extLst>
              </a:tr>
              <a:tr h="539926">
                <a:tc>
                  <a:txBody>
                    <a:bodyPr/>
                    <a:lstStyle/>
                    <a:p>
                      <a:pPr algn="l"/>
                      <a:r>
                        <a:rPr lang="zh-CN" altLang="en-US" sz="1600" dirty="0" smtClean="0"/>
                        <a:t>第</a:t>
                      </a:r>
                      <a:r>
                        <a:rPr lang="en-US" altLang="zh-CN" sz="1600" dirty="0" smtClean="0"/>
                        <a:t>1</a:t>
                      </a:r>
                      <a:r>
                        <a:rPr lang="zh-CN" altLang="en-US" sz="1600" dirty="0" smtClean="0"/>
                        <a:t>循环结束  </a:t>
                      </a:r>
                      <a:r>
                        <a:rPr lang="en-US" altLang="zh-CN" sz="1600" dirty="0" smtClean="0"/>
                        <a:t>B(4) A(6) C(6)</a:t>
                      </a:r>
                      <a:endParaRPr lang="zh-CN" altLang="en-US" sz="1600" dirty="0"/>
                    </a:p>
                  </a:txBody>
                  <a:tcPr marL="91439" marR="91439" marT="45714" marB="45714" anchor="ctr"/>
                </a:tc>
                <a:tc>
                  <a:txBody>
                    <a:bodyPr/>
                    <a:lstStyle/>
                    <a:p>
                      <a:pPr algn="l"/>
                      <a:r>
                        <a:rPr lang="en-US" altLang="zh-CN" sz="1600" dirty="0" smtClean="0"/>
                        <a:t>S(4)</a:t>
                      </a:r>
                      <a:endParaRPr lang="zh-CN" altLang="en-US" sz="1600" dirty="0"/>
                    </a:p>
                  </a:txBody>
                  <a:tcPr marL="91439" marR="91439" marT="45714" marB="45714" anchor="ctr"/>
                </a:tc>
                <a:extLst>
                  <a:ext uri="{0D108BD9-81ED-4DB2-BD59-A6C34878D82A}">
                    <a16:rowId xmlns:a16="http://schemas.microsoft.com/office/drawing/2014/main" val="10002"/>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2</a:t>
                      </a:r>
                      <a:r>
                        <a:rPr lang="zh-CN" altLang="en-US" sz="1600" dirty="0" smtClean="0"/>
                        <a:t>循环结束  </a:t>
                      </a:r>
                      <a:r>
                        <a:rPr lang="en-US" altLang="zh-CN" sz="1600" dirty="0" smtClean="0"/>
                        <a:t>E(5) D(5) F(6) A(6) C(6)</a:t>
                      </a:r>
                      <a:endParaRPr lang="zh-CN" altLang="en-US" sz="1600" dirty="0"/>
                    </a:p>
                  </a:txBody>
                  <a:tcPr marL="91439" marR="91439" marT="45714" marB="45714" anchor="ctr"/>
                </a:tc>
                <a:tc>
                  <a:txBody>
                    <a:bodyPr/>
                    <a:lstStyle/>
                    <a:p>
                      <a:pPr algn="l"/>
                      <a:r>
                        <a:rPr lang="en-US" altLang="zh-CN" sz="1600" dirty="0" smtClean="0"/>
                        <a:t>S(4) B(4)</a:t>
                      </a:r>
                      <a:endParaRPr lang="zh-CN" altLang="en-US" sz="1600" dirty="0"/>
                    </a:p>
                  </a:txBody>
                  <a:tcPr marL="91439" marR="91439" marT="45714" marB="45714" anchor="ctr"/>
                </a:tc>
                <a:extLst>
                  <a:ext uri="{0D108BD9-81ED-4DB2-BD59-A6C34878D82A}">
                    <a16:rowId xmlns:a16="http://schemas.microsoft.com/office/drawing/2014/main" val="10003"/>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3</a:t>
                      </a:r>
                      <a:r>
                        <a:rPr lang="zh-CN" altLang="en-US" sz="1600" dirty="0" smtClean="0"/>
                        <a:t>循环结束  </a:t>
                      </a:r>
                      <a:r>
                        <a:rPr lang="en-US" altLang="zh-CN" sz="1600" dirty="0" smtClean="0"/>
                        <a:t>D(5) I(5)</a:t>
                      </a:r>
                      <a:r>
                        <a:rPr lang="en-US" altLang="zh-CN" sz="1600" baseline="0" dirty="0" smtClean="0"/>
                        <a:t> F</a:t>
                      </a:r>
                      <a:r>
                        <a:rPr lang="en-US" altLang="zh-CN" sz="1600" dirty="0" smtClean="0"/>
                        <a:t>(6) A(6) C(6) J(7)</a:t>
                      </a:r>
                      <a:endParaRPr lang="zh-CN" altLang="en-US" sz="1600" dirty="0"/>
                    </a:p>
                  </a:txBody>
                  <a:tcPr marL="91439" marR="91439" marT="45714" marB="45714" anchor="ctr"/>
                </a:tc>
                <a:tc>
                  <a:txBody>
                    <a:bodyPr/>
                    <a:lstStyle/>
                    <a:p>
                      <a:pPr algn="l"/>
                      <a:r>
                        <a:rPr lang="en-US" altLang="zh-CN" sz="1600" dirty="0" smtClean="0"/>
                        <a:t>S(4) B(4) E(5)</a:t>
                      </a:r>
                      <a:endParaRPr lang="zh-CN" altLang="en-US" sz="1600" dirty="0"/>
                    </a:p>
                  </a:txBody>
                  <a:tcPr marL="91439" marR="91439" marT="45714" marB="45714" anchor="ctr"/>
                </a:tc>
                <a:extLst>
                  <a:ext uri="{0D108BD9-81ED-4DB2-BD59-A6C34878D82A}">
                    <a16:rowId xmlns:a16="http://schemas.microsoft.com/office/drawing/2014/main" val="10004"/>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4</a:t>
                      </a:r>
                      <a:r>
                        <a:rPr lang="zh-CN" altLang="en-US" sz="1600" dirty="0" smtClean="0"/>
                        <a:t>循环结束  </a:t>
                      </a:r>
                      <a:r>
                        <a:rPr lang="en-US" altLang="zh-CN" sz="1600" dirty="0" smtClean="0"/>
                        <a:t>I(5)</a:t>
                      </a:r>
                      <a:r>
                        <a:rPr lang="en-US" altLang="zh-CN" sz="1600" baseline="0" dirty="0" smtClean="0"/>
                        <a:t> F</a:t>
                      </a:r>
                      <a:r>
                        <a:rPr lang="en-US" altLang="zh-CN" sz="1600" dirty="0" smtClean="0"/>
                        <a:t>(6) A(6) C(6) G(6) J(7)</a:t>
                      </a:r>
                      <a:r>
                        <a:rPr lang="zh-CN" altLang="en-US" sz="1600" baseline="0" dirty="0" smtClean="0"/>
                        <a:t> </a:t>
                      </a:r>
                      <a:r>
                        <a:rPr lang="en-US" altLang="zh-CN" sz="1600" dirty="0" smtClean="0"/>
                        <a:t>H(7)</a:t>
                      </a:r>
                      <a:endParaRPr lang="zh-CN" altLang="en-US" sz="1600" dirty="0"/>
                    </a:p>
                  </a:txBody>
                  <a:tcPr marL="91439" marR="91439"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E(5) D(5)</a:t>
                      </a:r>
                      <a:endParaRPr lang="zh-CN" altLang="en-US" sz="1600" dirty="0"/>
                    </a:p>
                  </a:txBody>
                  <a:tcPr marL="91439" marR="91439" marT="45714" marB="45714" anchor="ctr"/>
                </a:tc>
                <a:extLst>
                  <a:ext uri="{0D108BD9-81ED-4DB2-BD59-A6C34878D82A}">
                    <a16:rowId xmlns:a16="http://schemas.microsoft.com/office/drawing/2014/main" val="10005"/>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5</a:t>
                      </a:r>
                      <a:r>
                        <a:rPr lang="zh-CN" altLang="en-US" sz="1600" dirty="0" smtClean="0"/>
                        <a:t>循环结束  </a:t>
                      </a:r>
                      <a:r>
                        <a:rPr lang="en-US" altLang="zh-CN" sz="1600" dirty="0" smtClean="0"/>
                        <a:t>K(5)</a:t>
                      </a:r>
                      <a:r>
                        <a:rPr lang="en-US" altLang="zh-CN" sz="1600" baseline="0" dirty="0" smtClean="0"/>
                        <a:t> F</a:t>
                      </a:r>
                      <a:r>
                        <a:rPr lang="en-US" altLang="zh-CN" sz="1600" dirty="0" smtClean="0"/>
                        <a:t>(6) A(6) C(6) G(6) J(7)</a:t>
                      </a:r>
                      <a:r>
                        <a:rPr lang="zh-CN" altLang="en-US" sz="1600" baseline="0" dirty="0" smtClean="0"/>
                        <a:t> </a:t>
                      </a:r>
                      <a:r>
                        <a:rPr lang="en-US" altLang="zh-CN" sz="1600" dirty="0" smtClean="0"/>
                        <a:t>H(7)</a:t>
                      </a:r>
                      <a:endParaRPr lang="zh-CN" altLang="en-US" sz="1600" dirty="0"/>
                    </a:p>
                  </a:txBody>
                  <a:tcPr marL="91439" marR="91439"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E(5) D(5)</a:t>
                      </a:r>
                      <a:r>
                        <a:rPr lang="zh-CN" altLang="en-US" sz="1600" baseline="0" dirty="0" smtClean="0"/>
                        <a:t> </a:t>
                      </a:r>
                      <a:r>
                        <a:rPr lang="en-US" altLang="zh-CN" sz="1600" dirty="0" smtClean="0"/>
                        <a:t>I(5)</a:t>
                      </a:r>
                      <a:endParaRPr lang="zh-CN" altLang="en-US" sz="1600" dirty="0"/>
                    </a:p>
                  </a:txBody>
                  <a:tcPr marL="91439" marR="91439" marT="45714" marB="45714" anchor="ctr"/>
                </a:tc>
                <a:extLst>
                  <a:ext uri="{0D108BD9-81ED-4DB2-BD59-A6C34878D82A}">
                    <a16:rowId xmlns:a16="http://schemas.microsoft.com/office/drawing/2014/main" val="10006"/>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6</a:t>
                      </a:r>
                      <a:r>
                        <a:rPr lang="zh-CN" altLang="en-US" sz="1600" dirty="0" smtClean="0"/>
                        <a:t>循环结束  </a:t>
                      </a:r>
                      <a:r>
                        <a:rPr lang="en-US" altLang="zh-CN" sz="1600" dirty="0" smtClean="0"/>
                        <a:t>L(5) </a:t>
                      </a:r>
                      <a:r>
                        <a:rPr lang="en-US" altLang="zh-CN" sz="1600" baseline="0" dirty="0" smtClean="0"/>
                        <a:t>F</a:t>
                      </a:r>
                      <a:r>
                        <a:rPr lang="en-US" altLang="zh-CN" sz="1600" dirty="0" smtClean="0"/>
                        <a:t>(6) A(6) C(6) G(6) J(7)</a:t>
                      </a:r>
                      <a:r>
                        <a:rPr lang="zh-CN" altLang="en-US" sz="1600" baseline="0" dirty="0" smtClean="0"/>
                        <a:t> </a:t>
                      </a:r>
                      <a:r>
                        <a:rPr lang="en-US" altLang="zh-CN" sz="1600" dirty="0" smtClean="0"/>
                        <a:t>H(7) M(7)</a:t>
                      </a:r>
                      <a:endParaRPr lang="zh-CN" altLang="en-US" sz="1600" dirty="0"/>
                    </a:p>
                  </a:txBody>
                  <a:tcPr marL="91439" marR="91439"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E(5) D(5)</a:t>
                      </a:r>
                      <a:r>
                        <a:rPr lang="zh-CN" altLang="en-US" sz="1600" baseline="0" dirty="0" smtClean="0"/>
                        <a:t> </a:t>
                      </a:r>
                      <a:r>
                        <a:rPr lang="en-US" altLang="zh-CN" sz="1600" dirty="0" smtClean="0"/>
                        <a:t>I(5) K(5)</a:t>
                      </a:r>
                      <a:endParaRPr lang="zh-CN" altLang="en-US" sz="1600" dirty="0"/>
                    </a:p>
                  </a:txBody>
                  <a:tcPr marL="91439" marR="91439" marT="45714" marB="45714" anchor="ctr"/>
                </a:tc>
                <a:extLst>
                  <a:ext uri="{0D108BD9-81ED-4DB2-BD59-A6C34878D82A}">
                    <a16:rowId xmlns:a16="http://schemas.microsoft.com/office/drawing/2014/main" val="10007"/>
                  </a:ext>
                </a:extLst>
              </a:tr>
              <a:tr h="5399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第</a:t>
                      </a:r>
                      <a:r>
                        <a:rPr lang="en-US" altLang="zh-CN" sz="1600" dirty="0" smtClean="0"/>
                        <a:t>7</a:t>
                      </a:r>
                      <a:r>
                        <a:rPr lang="zh-CN" altLang="en-US" sz="1600" dirty="0" smtClean="0"/>
                        <a:t>循环结束  第</a:t>
                      </a:r>
                      <a:r>
                        <a:rPr lang="en-US" altLang="zh-CN" sz="1600" dirty="0" smtClean="0"/>
                        <a:t>4</a:t>
                      </a:r>
                      <a:r>
                        <a:rPr lang="zh-CN" altLang="en-US" sz="1600" dirty="0" smtClean="0"/>
                        <a:t>步成功退出</a:t>
                      </a:r>
                      <a:endParaRPr lang="zh-CN" altLang="en-US" sz="1600" dirty="0"/>
                    </a:p>
                  </a:txBody>
                  <a:tcPr marL="91439" marR="91439" marT="45714" marB="45714" anchor="ctr"/>
                </a:tc>
                <a:tc>
                  <a:txBody>
                    <a:bodyPr/>
                    <a:lstStyle/>
                    <a:p>
                      <a:pPr algn="l"/>
                      <a:endParaRPr lang="zh-CN" altLang="en-US" sz="1600" dirty="0"/>
                    </a:p>
                  </a:txBody>
                  <a:tcPr marL="91439" marR="91439" marT="45714" marB="45714" anchor="ctr"/>
                </a:tc>
                <a:extLst>
                  <a:ext uri="{0D108BD9-81ED-4DB2-BD59-A6C34878D82A}">
                    <a16:rowId xmlns:a16="http://schemas.microsoft.com/office/drawing/2014/main" val="10008"/>
                  </a:ext>
                </a:extLst>
              </a:tr>
            </a:tbl>
          </a:graphicData>
        </a:graphic>
      </p:graphicFrame>
      <p:sp>
        <p:nvSpPr>
          <p:cNvPr id="70682" name="矩形 4"/>
          <p:cNvSpPr>
            <a:spLocks noChangeArrowheads="1"/>
          </p:cNvSpPr>
          <p:nvPr/>
        </p:nvSpPr>
        <p:spPr bwMode="auto">
          <a:xfrm>
            <a:off x="2286000" y="62118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kumimoji="0" lang="zh-CN" altLang="en-US" sz="1800" smtClean="0">
                <a:solidFill>
                  <a:srgbClr val="000000"/>
                </a:solidFill>
                <a:latin typeface="Arial" pitchFamily="34" charset="0"/>
                <a:ea typeface="宋体" pitchFamily="2" charset="-122"/>
              </a:rPr>
              <a:t>根据目标结点</a:t>
            </a:r>
            <a:r>
              <a:rPr kumimoji="0" lang="en-US" altLang="zh-CN" sz="1800" smtClean="0">
                <a:solidFill>
                  <a:srgbClr val="000000"/>
                </a:solidFill>
                <a:latin typeface="Arial" pitchFamily="34" charset="0"/>
                <a:ea typeface="宋体" pitchFamily="2" charset="-122"/>
              </a:rPr>
              <a:t>L</a:t>
            </a:r>
            <a:r>
              <a:rPr kumimoji="0" lang="zh-CN" altLang="en-US" sz="1800" smtClean="0">
                <a:solidFill>
                  <a:srgbClr val="000000"/>
                </a:solidFill>
                <a:latin typeface="Arial" pitchFamily="34" charset="0"/>
                <a:ea typeface="宋体" pitchFamily="2" charset="-122"/>
              </a:rPr>
              <a:t>返回到</a:t>
            </a:r>
            <a:r>
              <a:rPr kumimoji="0" lang="en-US" altLang="zh-CN" sz="1800" smtClean="0">
                <a:solidFill>
                  <a:srgbClr val="000000"/>
                </a:solidFill>
                <a:latin typeface="Arial" pitchFamily="34" charset="0"/>
                <a:ea typeface="宋体" pitchFamily="2" charset="-122"/>
              </a:rPr>
              <a:t>s</a:t>
            </a:r>
            <a:r>
              <a:rPr kumimoji="0" lang="zh-CN" altLang="en-US" sz="1800" smtClean="0">
                <a:solidFill>
                  <a:srgbClr val="000000"/>
                </a:solidFill>
                <a:latin typeface="Arial" pitchFamily="34" charset="0"/>
                <a:ea typeface="宋体" pitchFamily="2" charset="-122"/>
              </a:rPr>
              <a:t>的指针，可得解路径</a:t>
            </a:r>
            <a:endParaRPr kumimoji="0" lang="en-US" altLang="zh-CN" sz="1800" smtClean="0">
              <a:solidFill>
                <a:srgbClr val="000000"/>
              </a:solidFill>
              <a:latin typeface="Arial" pitchFamily="34" charset="0"/>
              <a:ea typeface="宋体" pitchFamily="2" charset="-122"/>
            </a:endParaRPr>
          </a:p>
          <a:p>
            <a:pPr eaLnBrk="0" hangingPunct="0"/>
            <a:r>
              <a:rPr kumimoji="0" lang="en-US" altLang="zh-CN" sz="1800" smtClean="0">
                <a:solidFill>
                  <a:srgbClr val="000000"/>
                </a:solidFill>
                <a:latin typeface="Arial" pitchFamily="34" charset="0"/>
                <a:ea typeface="宋体" pitchFamily="2" charset="-122"/>
              </a:rPr>
              <a:t>        S(4)  B(4)  E(5)  I(5)  K(5)  L(5)</a:t>
            </a:r>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354820689"/>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1D2EABE-1A03-4E80-BFBE-253FF4E04348}" type="slidenum">
              <a:rPr kumimoji="1" lang="en-US" altLang="zh-CN" smtClean="0">
                <a:solidFill>
                  <a:srgbClr val="FF3399"/>
                </a:solidFill>
                <a:latin typeface="Times New Roman" pitchFamily="18" charset="0"/>
              </a:rPr>
              <a:pPr/>
              <a:t>109</a:t>
            </a:fld>
            <a:endParaRPr kumimoji="1" lang="en-US" altLang="zh-CN" smtClean="0">
              <a:solidFill>
                <a:srgbClr val="FF3399"/>
              </a:solidFill>
              <a:latin typeface="Times New Roman" pitchFamily="18" charset="0"/>
            </a:endParaRPr>
          </a:p>
        </p:txBody>
      </p:sp>
      <p:graphicFrame>
        <p:nvGraphicFramePr>
          <p:cNvPr id="141315" name="Object 1026"/>
          <p:cNvGraphicFramePr>
            <a:graphicFrameLocks noChangeAspect="1"/>
          </p:cNvGraphicFramePr>
          <p:nvPr/>
        </p:nvGraphicFramePr>
        <p:xfrm>
          <a:off x="1187450" y="1960563"/>
          <a:ext cx="5256213" cy="3854450"/>
        </p:xfrm>
        <a:graphic>
          <a:graphicData uri="http://schemas.openxmlformats.org/presentationml/2006/ole">
            <mc:AlternateContent xmlns:mc="http://schemas.openxmlformats.org/markup-compatibility/2006">
              <mc:Choice xmlns:v="urn:schemas-microsoft-com:vml" Requires="v">
                <p:oleObj spid="_x0000_s1339422" name="位图图像" r:id="rId4" imgW="4206605" imgH="2834886" progId="Paint.Picture">
                  <p:embed/>
                </p:oleObj>
              </mc:Choice>
              <mc:Fallback>
                <p:oleObj name="位图图像" r:id="rId4" imgW="4206605" imgH="2834886" progId="Paint.Picture">
                  <p:embed/>
                  <p:pic>
                    <p:nvPicPr>
                      <p:cNvPr id="0" name=""/>
                      <p:cNvPicPr>
                        <a:picLocks noChangeAspect="1" noChangeArrowheads="1"/>
                      </p:cNvPicPr>
                      <p:nvPr/>
                    </p:nvPicPr>
                    <p:blipFill>
                      <a:blip r:embed="rId5">
                        <a:lum bright="-18000"/>
                        <a:extLst>
                          <a:ext uri="{28A0092B-C50C-407E-A947-70E740481C1C}">
                            <a14:useLocalDpi xmlns:a14="http://schemas.microsoft.com/office/drawing/2010/main" val="0"/>
                          </a:ext>
                        </a:extLst>
                      </a:blip>
                      <a:srcRect b="6779"/>
                      <a:stretch>
                        <a:fillRect/>
                      </a:stretch>
                    </p:blipFill>
                    <p:spPr bwMode="auto">
                      <a:xfrm>
                        <a:off x="1187450" y="1960563"/>
                        <a:ext cx="5256213"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16" name="Text Box 1027"/>
          <p:cNvSpPr txBox="1">
            <a:spLocks noChangeArrowheads="1"/>
          </p:cNvSpPr>
          <p:nvPr/>
        </p:nvSpPr>
        <p:spPr bwMode="auto">
          <a:xfrm>
            <a:off x="179388" y="31750"/>
            <a:ext cx="84582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dirty="0" smtClean="0">
                <a:solidFill>
                  <a:srgbClr val="FF3399"/>
                </a:solidFill>
                <a:latin typeface="Times New Roman" pitchFamily="18" charset="0"/>
              </a:rPr>
              <a:t>例：八数码难题搜索（二）</a:t>
            </a:r>
            <a:endParaRPr lang="en-US" altLang="zh-CN" b="1" dirty="0" smtClean="0">
              <a:solidFill>
                <a:srgbClr val="FF3399"/>
              </a:solidFill>
              <a:latin typeface="Times New Roman" pitchFamily="18" charset="0"/>
            </a:endParaRPr>
          </a:p>
          <a:p>
            <a:pPr>
              <a:spcBef>
                <a:spcPct val="50000"/>
              </a:spcBef>
            </a:pPr>
            <a:r>
              <a:rPr lang="zh-CN" altLang="en-US" b="1" dirty="0" smtClean="0">
                <a:solidFill>
                  <a:srgbClr val="000000"/>
                </a:solidFill>
                <a:latin typeface="Times New Roman" pitchFamily="18" charset="0"/>
              </a:rPr>
              <a:t>取估计函数</a:t>
            </a:r>
            <a:r>
              <a:rPr lang="en-US" altLang="zh-CN" b="1" dirty="0" smtClean="0">
                <a:solidFill>
                  <a:srgbClr val="000000"/>
                </a:solidFill>
                <a:latin typeface="Times New Roman" pitchFamily="18" charset="0"/>
              </a:rPr>
              <a:t>:f(n)=d(n)+p(n)</a:t>
            </a:r>
          </a:p>
          <a:p>
            <a:pPr>
              <a:spcBef>
                <a:spcPct val="20000"/>
              </a:spcBef>
            </a:pPr>
            <a:r>
              <a:rPr lang="en-US" altLang="zh-CN" b="1" dirty="0" smtClean="0">
                <a:solidFill>
                  <a:srgbClr val="000000"/>
                </a:solidFill>
                <a:latin typeface="Times New Roman" pitchFamily="18" charset="0"/>
              </a:rPr>
              <a:t>g(n)=d(n)</a:t>
            </a:r>
            <a:r>
              <a:rPr lang="zh-CN" altLang="en-US" b="1" dirty="0" smtClean="0">
                <a:solidFill>
                  <a:srgbClr val="000000"/>
                </a:solidFill>
                <a:latin typeface="Times New Roman" pitchFamily="18" charset="0"/>
              </a:rPr>
              <a:t>：指结点</a:t>
            </a:r>
            <a:r>
              <a:rPr lang="en-US" altLang="zh-CN" b="1" dirty="0" smtClean="0">
                <a:solidFill>
                  <a:srgbClr val="000000"/>
                </a:solidFill>
                <a:latin typeface="Times New Roman" pitchFamily="18" charset="0"/>
              </a:rPr>
              <a:t>n</a:t>
            </a:r>
            <a:r>
              <a:rPr lang="zh-CN" altLang="en-US" b="1" dirty="0" smtClean="0">
                <a:solidFill>
                  <a:srgbClr val="000000"/>
                </a:solidFill>
                <a:latin typeface="Times New Roman" pitchFamily="18" charset="0"/>
              </a:rPr>
              <a:t>的深度；</a:t>
            </a:r>
          </a:p>
          <a:p>
            <a:pPr>
              <a:spcBef>
                <a:spcPct val="20000"/>
              </a:spcBef>
            </a:pPr>
            <a:r>
              <a:rPr lang="en-US" altLang="zh-CN" b="1" dirty="0" smtClean="0">
                <a:solidFill>
                  <a:srgbClr val="000000"/>
                </a:solidFill>
                <a:latin typeface="Times New Roman" pitchFamily="18" charset="0"/>
              </a:rPr>
              <a:t>h(n)=p(n)</a:t>
            </a:r>
            <a:r>
              <a:rPr lang="zh-CN" altLang="en-US" b="1" dirty="0" smtClean="0">
                <a:solidFill>
                  <a:srgbClr val="000000"/>
                </a:solidFill>
                <a:latin typeface="Times New Roman" pitchFamily="18" charset="0"/>
              </a:rPr>
              <a:t>： </a:t>
            </a:r>
            <a:r>
              <a:rPr lang="en-US" altLang="zh-CN" b="1" dirty="0" smtClean="0">
                <a:solidFill>
                  <a:srgbClr val="000000"/>
                </a:solidFill>
                <a:latin typeface="Times New Roman" pitchFamily="18" charset="0"/>
              </a:rPr>
              <a:t>p(n)</a:t>
            </a:r>
            <a:r>
              <a:rPr lang="zh-CN" altLang="en-US" b="1" dirty="0" smtClean="0">
                <a:solidFill>
                  <a:srgbClr val="000000"/>
                </a:solidFill>
                <a:latin typeface="Times New Roman" pitchFamily="18" charset="0"/>
              </a:rPr>
              <a:t>为每一数码与其目标位置的距离总和。</a:t>
            </a:r>
          </a:p>
        </p:txBody>
      </p:sp>
      <p:grpSp>
        <p:nvGrpSpPr>
          <p:cNvPr id="6" name="Group 44"/>
          <p:cNvGrpSpPr>
            <a:grpSpLocks/>
          </p:cNvGrpSpPr>
          <p:nvPr/>
        </p:nvGrpSpPr>
        <p:grpSpPr bwMode="auto">
          <a:xfrm>
            <a:off x="4559300" y="677863"/>
            <a:ext cx="1143000" cy="739775"/>
            <a:chOff x="2592" y="1056"/>
            <a:chExt cx="720" cy="466"/>
          </a:xfrm>
        </p:grpSpPr>
        <p:sp>
          <p:nvSpPr>
            <p:cNvPr id="7" name="Text Box 45"/>
            <p:cNvSpPr txBox="1">
              <a:spLocks noChangeArrowheads="1"/>
            </p:cNvSpPr>
            <p:nvPr/>
          </p:nvSpPr>
          <p:spPr bwMode="auto">
            <a:xfrm>
              <a:off x="2592" y="1056"/>
              <a:ext cx="480" cy="466"/>
            </a:xfrm>
            <a:prstGeom prst="rect">
              <a:avLst/>
            </a:prstGeom>
            <a:solidFill>
              <a:srgbClr val="99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fontAlgn="auto" hangingPunct="1">
                <a:spcBef>
                  <a:spcPts val="0"/>
                </a:spcBef>
                <a:spcAft>
                  <a:spcPts val="0"/>
                </a:spcAft>
                <a:defRPr/>
              </a:pPr>
              <a:r>
                <a:rPr lang="en-US" altLang="zh-CN" sz="1400" kern="0" dirty="0" smtClean="0">
                  <a:solidFill>
                    <a:srgbClr val="000000"/>
                  </a:solidFill>
                </a:rPr>
                <a:t>2   8   3</a:t>
              </a:r>
            </a:p>
            <a:p>
              <a:pPr eaLnBrk="1" fontAlgn="auto" hangingPunct="1">
                <a:spcBef>
                  <a:spcPts val="0"/>
                </a:spcBef>
                <a:spcAft>
                  <a:spcPts val="0"/>
                </a:spcAft>
                <a:defRPr/>
              </a:pPr>
              <a:r>
                <a:rPr lang="en-US" altLang="zh-CN" sz="1400" kern="0" dirty="0" smtClean="0">
                  <a:solidFill>
                    <a:srgbClr val="000000"/>
                  </a:solidFill>
                </a:rPr>
                <a:t>1        4</a:t>
              </a:r>
            </a:p>
            <a:p>
              <a:pPr eaLnBrk="1" fontAlgn="auto" hangingPunct="1">
                <a:spcBef>
                  <a:spcPts val="0"/>
                </a:spcBef>
                <a:spcAft>
                  <a:spcPts val="0"/>
                </a:spcAft>
                <a:defRPr/>
              </a:pPr>
              <a:r>
                <a:rPr lang="en-US" altLang="zh-CN" sz="1400" kern="0" dirty="0" smtClean="0">
                  <a:solidFill>
                    <a:srgbClr val="000000"/>
                  </a:solidFill>
                </a:rPr>
                <a:t>7   6   5</a:t>
              </a:r>
            </a:p>
          </p:txBody>
        </p:sp>
        <p:sp>
          <p:nvSpPr>
            <p:cNvPr id="8" name="Rectangle 46"/>
            <p:cNvSpPr>
              <a:spLocks noChangeArrowheads="1"/>
            </p:cNvSpPr>
            <p:nvPr/>
          </p:nvSpPr>
          <p:spPr bwMode="auto">
            <a:xfrm>
              <a:off x="3120" y="1248"/>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auto" hangingPunct="0">
                <a:lnSpc>
                  <a:spcPct val="90000"/>
                </a:lnSpc>
                <a:spcBef>
                  <a:spcPts val="0"/>
                </a:spcBef>
                <a:spcAft>
                  <a:spcPct val="50000"/>
                </a:spcAft>
                <a:buClr>
                  <a:srgbClr val="006DCE"/>
                </a:buClr>
                <a:buSzPct val="60000"/>
                <a:buFont typeface="ZapfDingbats" pitchFamily="82" charset="2"/>
                <a:buNone/>
                <a:defRPr/>
              </a:pPr>
              <a:r>
                <a:rPr kumimoji="0" lang="en-US" altLang="zh-CN" sz="1600" b="1" kern="0">
                  <a:solidFill>
                    <a:srgbClr val="003366"/>
                  </a:solidFill>
                  <a:latin typeface="Arial" charset="0"/>
                  <a:ea typeface="宋体" pitchFamily="2" charset="-122"/>
                </a:rPr>
                <a:t>S</a:t>
              </a:r>
              <a:r>
                <a:rPr kumimoji="0" lang="en-US" altLang="zh-CN" sz="1600" b="1" kern="0" baseline="-25000">
                  <a:solidFill>
                    <a:srgbClr val="003366"/>
                  </a:solidFill>
                  <a:latin typeface="Arial" charset="0"/>
                  <a:ea typeface="宋体" pitchFamily="2" charset="-122"/>
                </a:rPr>
                <a:t>0</a:t>
              </a:r>
            </a:p>
          </p:txBody>
        </p:sp>
      </p:grpSp>
      <p:sp>
        <p:nvSpPr>
          <p:cNvPr id="9" name="Text Box 52"/>
          <p:cNvSpPr txBox="1">
            <a:spLocks noChangeArrowheads="1"/>
          </p:cNvSpPr>
          <p:nvPr/>
        </p:nvSpPr>
        <p:spPr bwMode="auto">
          <a:xfrm>
            <a:off x="6300788" y="612775"/>
            <a:ext cx="762000" cy="739775"/>
          </a:xfrm>
          <a:prstGeom prst="rect">
            <a:avLst/>
          </a:prstGeom>
          <a:solidFill>
            <a:srgbClr val="99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fontAlgn="auto" hangingPunct="1">
              <a:spcBef>
                <a:spcPts val="0"/>
              </a:spcBef>
              <a:spcAft>
                <a:spcPts val="0"/>
              </a:spcAft>
              <a:defRPr/>
            </a:pPr>
            <a:r>
              <a:rPr lang="en-US" altLang="zh-CN" sz="1400" kern="0" dirty="0" smtClean="0">
                <a:solidFill>
                  <a:srgbClr val="000000"/>
                </a:solidFill>
              </a:rPr>
              <a:t>1   2   3</a:t>
            </a:r>
          </a:p>
          <a:p>
            <a:pPr eaLnBrk="1" fontAlgn="auto" hangingPunct="1">
              <a:spcBef>
                <a:spcPts val="0"/>
              </a:spcBef>
              <a:spcAft>
                <a:spcPts val="0"/>
              </a:spcAft>
              <a:defRPr/>
            </a:pPr>
            <a:r>
              <a:rPr lang="en-US" altLang="zh-CN" sz="1400" kern="0" smtClean="0">
                <a:solidFill>
                  <a:srgbClr val="000000"/>
                </a:solidFill>
              </a:rPr>
              <a:t>8        </a:t>
            </a:r>
            <a:r>
              <a:rPr lang="en-US" altLang="zh-CN" sz="1400" kern="0" dirty="0" smtClean="0">
                <a:solidFill>
                  <a:srgbClr val="000000"/>
                </a:solidFill>
              </a:rPr>
              <a:t>4</a:t>
            </a:r>
          </a:p>
          <a:p>
            <a:pPr eaLnBrk="1" fontAlgn="auto" hangingPunct="1">
              <a:spcBef>
                <a:spcPts val="0"/>
              </a:spcBef>
              <a:spcAft>
                <a:spcPts val="0"/>
              </a:spcAft>
              <a:defRPr/>
            </a:pPr>
            <a:r>
              <a:rPr lang="en-US" altLang="zh-CN" sz="1400" kern="0" dirty="0" smtClean="0">
                <a:solidFill>
                  <a:srgbClr val="000000"/>
                </a:solidFill>
              </a:rPr>
              <a:t>7   6   5</a:t>
            </a:r>
          </a:p>
        </p:txBody>
      </p:sp>
      <p:sp>
        <p:nvSpPr>
          <p:cNvPr id="141319" name="Rectangle 51"/>
          <p:cNvSpPr>
            <a:spLocks noChangeArrowheads="1"/>
          </p:cNvSpPr>
          <p:nvPr/>
        </p:nvSpPr>
        <p:spPr bwMode="auto">
          <a:xfrm>
            <a:off x="7126288" y="982663"/>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3333CC"/>
                </a:solidFill>
                <a:latin typeface="Arial" pitchFamily="34" charset="0"/>
                <a:ea typeface="宋体" pitchFamily="2" charset="-122"/>
              </a:rPr>
              <a:t>Sg</a:t>
            </a:r>
          </a:p>
        </p:txBody>
      </p:sp>
      <p:sp>
        <p:nvSpPr>
          <p:cNvPr id="141320" name="Text Box 1028"/>
          <p:cNvSpPr txBox="1">
            <a:spLocks noChangeArrowheads="1"/>
          </p:cNvSpPr>
          <p:nvPr/>
        </p:nvSpPr>
        <p:spPr bwMode="auto">
          <a:xfrm>
            <a:off x="827088" y="6092825"/>
            <a:ext cx="8458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b="1" dirty="0" smtClean="0">
                <a:solidFill>
                  <a:srgbClr val="FF0000"/>
                </a:solidFill>
                <a:latin typeface="Times New Roman" pitchFamily="18" charset="0"/>
              </a:rPr>
              <a:t>思考：</a:t>
            </a:r>
            <a:r>
              <a:rPr lang="zh-CN" altLang="en-US" sz="2000" b="1" dirty="0" smtClean="0">
                <a:solidFill>
                  <a:srgbClr val="000000"/>
                </a:solidFill>
                <a:latin typeface="Times New Roman" pitchFamily="18" charset="0"/>
              </a:rPr>
              <a:t>若</a:t>
            </a:r>
            <a:r>
              <a:rPr lang="en-US" altLang="zh-CN" sz="2000" b="1" dirty="0" smtClean="0">
                <a:solidFill>
                  <a:srgbClr val="000000"/>
                </a:solidFill>
                <a:latin typeface="Times New Roman" pitchFamily="18" charset="0"/>
              </a:rPr>
              <a:t>h(n)=0;</a:t>
            </a:r>
            <a:r>
              <a:rPr lang="zh-CN" altLang="en-US" sz="2000" b="1" dirty="0" smtClean="0">
                <a:solidFill>
                  <a:srgbClr val="000000"/>
                </a:solidFill>
                <a:latin typeface="Times New Roman" pitchFamily="18" charset="0"/>
              </a:rPr>
              <a:t>则</a:t>
            </a:r>
            <a:r>
              <a:rPr lang="en-US" altLang="zh-CN" sz="2000" b="1" dirty="0" smtClean="0">
                <a:solidFill>
                  <a:srgbClr val="000000"/>
                </a:solidFill>
                <a:latin typeface="Times New Roman" pitchFamily="18" charset="0"/>
              </a:rPr>
              <a:t>f(n)=d(n)+p(n),</a:t>
            </a:r>
            <a:r>
              <a:rPr lang="zh-CN" altLang="en-US" sz="2000" b="1" dirty="0" smtClean="0">
                <a:solidFill>
                  <a:srgbClr val="000000"/>
                </a:solidFill>
                <a:latin typeface="Times New Roman" pitchFamily="18" charset="0"/>
              </a:rPr>
              <a:t>是什么搜索过程？</a:t>
            </a:r>
            <a:endParaRPr lang="en-US" altLang="zh-CN" sz="2000" b="1" dirty="0" smtClean="0">
              <a:solidFill>
                <a:srgbClr val="000000"/>
              </a:solidFill>
              <a:latin typeface="Times New Roman" pitchFamily="18" charset="0"/>
            </a:endParaRPr>
          </a:p>
        </p:txBody>
      </p:sp>
    </p:spTree>
    <p:extLst>
      <p:ext uri="{BB962C8B-B14F-4D97-AF65-F5344CB8AC3E}">
        <p14:creationId xmlns:p14="http://schemas.microsoft.com/office/powerpoint/2010/main" val="1702940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2179B50A-3A05-40FC-82FE-857AA4705B13}" type="slidenum">
              <a:rPr lang="zh-TW" altLang="en-US" sz="1400" smtClean="0">
                <a:solidFill>
                  <a:srgbClr val="000000"/>
                </a:solidFill>
                <a:latin typeface="Arial" pitchFamily="34" charset="0"/>
                <a:ea typeface="PMingLiU" pitchFamily="18" charset="-120"/>
              </a:rPr>
              <a:pPr/>
              <a:t>11</a:t>
            </a:fld>
            <a:endParaRPr lang="zh-TW" altLang="en-US" sz="1400" smtClean="0">
              <a:solidFill>
                <a:srgbClr val="000000"/>
              </a:solidFill>
              <a:latin typeface="Arial" pitchFamily="34" charset="0"/>
              <a:ea typeface="PMingLiU" pitchFamily="18" charset="-120"/>
            </a:endParaRPr>
          </a:p>
        </p:txBody>
      </p:sp>
      <p:sp>
        <p:nvSpPr>
          <p:cNvPr id="576514" name="矩形 576513"/>
          <p:cNvSpPr>
            <a:spLocks noChangeArrowheads="1"/>
          </p:cNvSpPr>
          <p:nvPr/>
        </p:nvSpPr>
        <p:spPr bwMode="auto">
          <a:xfrm>
            <a:off x="398463" y="836613"/>
            <a:ext cx="79898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endParaRPr kumimoji="0" lang="en-US" altLang="zh-CN" sz="2000" smtClean="0">
              <a:solidFill>
                <a:srgbClr val="000000"/>
              </a:solidFill>
              <a:latin typeface="Berlin Sans FB" pitchFamily="34" charset="0"/>
              <a:ea typeface="楷体_GB2312" pitchFamily="49" charset="-122"/>
            </a:endParaRPr>
          </a:p>
          <a:p>
            <a:pPr marL="742950" lvl="1" indent="-285750">
              <a:spcBef>
                <a:spcPct val="20000"/>
              </a:spcBef>
              <a:buFontTx/>
              <a:buBlip>
                <a:blip r:embed="rId2"/>
              </a:buBlip>
            </a:pPr>
            <a:r>
              <a:rPr kumimoji="0" lang="en-US" altLang="zh-CN" sz="2000" smtClean="0">
                <a:solidFill>
                  <a:srgbClr val="000000"/>
                </a:solidFill>
                <a:ea typeface="楷体_GB2312" pitchFamily="49" charset="-122"/>
              </a:rPr>
              <a:t> grasp </a:t>
            </a:r>
            <a:r>
              <a:rPr kumimoji="0" lang="zh-CN" altLang="en-US" sz="2000" smtClean="0">
                <a:solidFill>
                  <a:srgbClr val="000000"/>
                </a:solidFill>
                <a:latin typeface="Berlin Sans FB" pitchFamily="34" charset="0"/>
                <a:ea typeface="楷体_GB2312" pitchFamily="49" charset="-122"/>
              </a:rPr>
              <a:t>：表示</a:t>
            </a:r>
            <a:r>
              <a:rPr kumimoji="0" lang="zh-CN" altLang="zh-CN" sz="2000" smtClean="0">
                <a:solidFill>
                  <a:srgbClr val="000000"/>
                </a:solidFill>
                <a:latin typeface="Berlin Sans FB" pitchFamily="34" charset="0"/>
                <a:ea typeface="楷体_GB2312" pitchFamily="49" charset="-122"/>
              </a:rPr>
              <a:t>猴子</a:t>
            </a:r>
            <a:r>
              <a:rPr kumimoji="0" lang="zh-CN" altLang="en-US" sz="2000" smtClean="0">
                <a:solidFill>
                  <a:srgbClr val="000000"/>
                </a:solidFill>
                <a:latin typeface="Berlin Sans FB" pitchFamily="34" charset="0"/>
                <a:ea typeface="楷体_GB2312" pitchFamily="49" charset="-122"/>
              </a:rPr>
              <a:t>摘到香蕉</a:t>
            </a:r>
          </a:p>
        </p:txBody>
      </p:sp>
      <p:sp>
        <p:nvSpPr>
          <p:cNvPr id="576515" name="直接连接符 576514"/>
          <p:cNvSpPr>
            <a:spLocks noChangeShapeType="1"/>
          </p:cNvSpPr>
          <p:nvPr/>
        </p:nvSpPr>
        <p:spPr bwMode="auto">
          <a:xfrm>
            <a:off x="3708400" y="2228850"/>
            <a:ext cx="1981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76517" name="矩形 576516"/>
          <p:cNvSpPr>
            <a:spLocks noChangeArrowheads="1"/>
          </p:cNvSpPr>
          <p:nvPr/>
        </p:nvSpPr>
        <p:spPr bwMode="auto">
          <a:xfrm>
            <a:off x="1347788" y="2036763"/>
            <a:ext cx="22653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c</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1</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c</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
        <p:nvSpPr>
          <p:cNvPr id="576518" name="矩形 576517"/>
          <p:cNvSpPr>
            <a:spLocks noChangeArrowheads="1"/>
          </p:cNvSpPr>
          <p:nvPr/>
        </p:nvSpPr>
        <p:spPr bwMode="auto">
          <a:xfrm>
            <a:off x="4090988" y="1868488"/>
            <a:ext cx="912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en-US" altLang="zh-CN" b="1" smtClean="0">
                <a:solidFill>
                  <a:srgbClr val="FF0000"/>
                </a:solidFill>
                <a:ea typeface="楷体_GB2312" pitchFamily="49" charset="-122"/>
              </a:rPr>
              <a:t>grasp</a:t>
            </a:r>
          </a:p>
        </p:txBody>
      </p:sp>
      <p:sp>
        <p:nvSpPr>
          <p:cNvPr id="576519" name="矩形 576518"/>
          <p:cNvSpPr>
            <a:spLocks noChangeArrowheads="1"/>
          </p:cNvSpPr>
          <p:nvPr/>
        </p:nvSpPr>
        <p:spPr bwMode="auto">
          <a:xfrm>
            <a:off x="5591175" y="2036763"/>
            <a:ext cx="22828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c</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1</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c</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1</a:t>
            </a:r>
            <a:r>
              <a:rPr kumimoji="0" lang="zh-CN" altLang="en-US" smtClean="0">
                <a:solidFill>
                  <a:srgbClr val="000000"/>
                </a:solidFill>
                <a:ea typeface="楷体_GB2312" pitchFamily="49" charset="-122"/>
              </a:rPr>
              <a:t>）</a:t>
            </a:r>
          </a:p>
        </p:txBody>
      </p:sp>
      <p:sp>
        <p:nvSpPr>
          <p:cNvPr id="576520" name="矩形 576519"/>
          <p:cNvSpPr>
            <a:spLocks noChangeArrowheads="1"/>
          </p:cNvSpPr>
          <p:nvPr/>
        </p:nvSpPr>
        <p:spPr bwMode="auto">
          <a:xfrm>
            <a:off x="515938" y="2636838"/>
            <a:ext cx="83661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Tx/>
              <a:buChar char="•"/>
            </a:pPr>
            <a:r>
              <a:rPr kumimoji="0" lang="zh-CN" altLang="en-US" smtClean="0">
                <a:solidFill>
                  <a:srgbClr val="000000"/>
                </a:solidFill>
                <a:ea typeface="楷体_GB2312" pitchFamily="49" charset="-122"/>
              </a:rPr>
              <a:t>令初始状态为</a:t>
            </a:r>
            <a:r>
              <a:rPr kumimoji="0" lang="en-US" altLang="zh-CN" smtClean="0">
                <a:solidFill>
                  <a:srgbClr val="000000"/>
                </a:solidFill>
                <a:ea typeface="楷体_GB2312" pitchFamily="49" charset="-122"/>
              </a:rPr>
              <a:t>(</a:t>
            </a:r>
            <a:r>
              <a:rPr kumimoji="0" lang="en-US" altLang="zh-CN" i="1" smtClean="0">
                <a:solidFill>
                  <a:srgbClr val="000000"/>
                </a:solidFill>
                <a:ea typeface="楷体_GB2312" pitchFamily="49" charset="-122"/>
              </a:rPr>
              <a:t>a</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b</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endParaRPr kumimoji="0" lang="en-US" altLang="zh-CN" smtClean="0">
              <a:solidFill>
                <a:srgbClr val="000000"/>
              </a:solidFill>
              <a:ea typeface="楷体_GB2312" pitchFamily="49" charset="-122"/>
            </a:endParaRPr>
          </a:p>
          <a:p>
            <a:pPr>
              <a:spcBef>
                <a:spcPct val="50000"/>
              </a:spcBef>
              <a:buFontTx/>
              <a:buChar char="•"/>
            </a:pPr>
            <a:r>
              <a:rPr kumimoji="0" lang="en-US" altLang="zh-CN" smtClean="0">
                <a:solidFill>
                  <a:srgbClr val="000000"/>
                </a:solidFill>
                <a:ea typeface="楷体_GB2312" pitchFamily="49" charset="-122"/>
              </a:rPr>
              <a:t>goto(</a:t>
            </a:r>
            <a:r>
              <a:rPr kumimoji="0" lang="en-US" altLang="zh-CN" i="1" smtClean="0">
                <a:solidFill>
                  <a:srgbClr val="000000"/>
                </a:solidFill>
                <a:ea typeface="楷体_GB2312" pitchFamily="49" charset="-122"/>
              </a:rPr>
              <a:t>U</a:t>
            </a:r>
            <a:r>
              <a:rPr kumimoji="0" lang="en-US" altLang="zh-CN" smtClean="0">
                <a:solidFill>
                  <a:srgbClr val="000000"/>
                </a:solidFill>
                <a:ea typeface="楷体_GB2312" pitchFamily="49" charset="-122"/>
              </a:rPr>
              <a:t>)</a:t>
            </a:r>
            <a:r>
              <a:rPr kumimoji="0" lang="zh-CN" altLang="en-US" smtClean="0">
                <a:solidFill>
                  <a:srgbClr val="000000"/>
                </a:solidFill>
                <a:ea typeface="楷体_GB2312" pitchFamily="49" charset="-122"/>
              </a:rPr>
              <a:t>是唯一适用的操作，并导致下一状态</a:t>
            </a:r>
            <a:r>
              <a:rPr kumimoji="0" lang="en-US" altLang="zh-CN" smtClean="0">
                <a:solidFill>
                  <a:srgbClr val="000000"/>
                </a:solidFill>
                <a:ea typeface="楷体_GB2312" pitchFamily="49" charset="-122"/>
              </a:rPr>
              <a:t>(</a:t>
            </a:r>
            <a:r>
              <a:rPr kumimoji="0" lang="en-US" altLang="zh-CN" i="1" smtClean="0">
                <a:solidFill>
                  <a:srgbClr val="000000"/>
                </a:solidFill>
                <a:ea typeface="楷体_GB2312" pitchFamily="49" charset="-122"/>
              </a:rPr>
              <a:t>U</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b</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endParaRPr kumimoji="0" lang="en-US" altLang="zh-CN" smtClean="0">
              <a:solidFill>
                <a:srgbClr val="000000"/>
              </a:solidFill>
              <a:ea typeface="楷体_GB2312" pitchFamily="49" charset="-122"/>
            </a:endParaRPr>
          </a:p>
          <a:p>
            <a:pPr>
              <a:spcBef>
                <a:spcPct val="50000"/>
              </a:spcBef>
              <a:buFontTx/>
              <a:buChar char="•"/>
            </a:pPr>
            <a:r>
              <a:rPr kumimoji="0" lang="zh-CN" altLang="en-US" smtClean="0">
                <a:solidFill>
                  <a:srgbClr val="000000"/>
                </a:solidFill>
                <a:ea typeface="楷体_GB2312" pitchFamily="49" charset="-122"/>
              </a:rPr>
              <a:t>现在有</a:t>
            </a:r>
            <a:r>
              <a:rPr kumimoji="0" lang="en-US" altLang="zh-CN" smtClean="0">
                <a:solidFill>
                  <a:srgbClr val="000000"/>
                </a:solidFill>
                <a:ea typeface="楷体_GB2312" pitchFamily="49" charset="-122"/>
              </a:rPr>
              <a:t>3</a:t>
            </a:r>
            <a:r>
              <a:rPr kumimoji="0" lang="zh-CN" altLang="en-US" smtClean="0">
                <a:solidFill>
                  <a:srgbClr val="000000"/>
                </a:solidFill>
                <a:ea typeface="楷体_GB2312" pitchFamily="49" charset="-122"/>
              </a:rPr>
              <a:t>个适用的操作：</a:t>
            </a:r>
            <a:endParaRPr kumimoji="0" lang="en-US" altLang="zh-CN" smtClean="0">
              <a:solidFill>
                <a:srgbClr val="000000"/>
              </a:solidFill>
              <a:ea typeface="楷体_GB2312" pitchFamily="49" charset="-122"/>
            </a:endParaRPr>
          </a:p>
          <a:p>
            <a:pPr lvl="1">
              <a:spcBef>
                <a:spcPct val="50000"/>
              </a:spcBef>
              <a:buFontTx/>
              <a:buChar char="•"/>
            </a:pPr>
            <a:r>
              <a:rPr kumimoji="0" lang="en-US" altLang="zh-CN" smtClean="0">
                <a:solidFill>
                  <a:srgbClr val="000000"/>
                </a:solidFill>
                <a:ea typeface="楷体_GB2312" pitchFamily="49" charset="-122"/>
              </a:rPr>
              <a:t>goto(</a:t>
            </a:r>
            <a:r>
              <a:rPr kumimoji="0" lang="en-US" altLang="zh-CN" i="1" smtClean="0">
                <a:solidFill>
                  <a:srgbClr val="000000"/>
                </a:solidFill>
                <a:ea typeface="楷体_GB2312" pitchFamily="49" charset="-122"/>
              </a:rPr>
              <a:t>U</a:t>
            </a:r>
            <a:r>
              <a:rPr kumimoji="0" lang="en-US" altLang="zh-CN" smtClean="0">
                <a:solidFill>
                  <a:srgbClr val="000000"/>
                </a:solidFill>
                <a:ea typeface="楷体_GB2312" pitchFamily="49" charset="-122"/>
              </a:rPr>
              <a:t>)</a:t>
            </a:r>
            <a:r>
              <a:rPr kumimoji="0" lang="zh-CN" altLang="en-US" smtClean="0">
                <a:solidFill>
                  <a:srgbClr val="000000"/>
                </a:solidFill>
                <a:ea typeface="楷体_GB2312" pitchFamily="49" charset="-122"/>
              </a:rPr>
              <a:t>，</a:t>
            </a:r>
            <a:endParaRPr kumimoji="0" lang="en-US" altLang="zh-CN" smtClean="0">
              <a:solidFill>
                <a:srgbClr val="000000"/>
              </a:solidFill>
              <a:ea typeface="楷体_GB2312" pitchFamily="49" charset="-122"/>
            </a:endParaRPr>
          </a:p>
          <a:p>
            <a:pPr lvl="1">
              <a:spcBef>
                <a:spcPct val="50000"/>
              </a:spcBef>
              <a:buFontTx/>
              <a:buChar char="•"/>
            </a:pPr>
            <a:r>
              <a:rPr kumimoji="0" lang="en-US" altLang="zh-CN" smtClean="0">
                <a:solidFill>
                  <a:srgbClr val="000000"/>
                </a:solidFill>
                <a:ea typeface="楷体_GB2312" pitchFamily="49" charset="-122"/>
              </a:rPr>
              <a:t>pushbox(</a:t>
            </a:r>
            <a:r>
              <a:rPr kumimoji="0" lang="en-US" altLang="zh-CN" i="1" smtClean="0">
                <a:solidFill>
                  <a:srgbClr val="000000"/>
                </a:solidFill>
                <a:ea typeface="楷体_GB2312" pitchFamily="49" charset="-122"/>
              </a:rPr>
              <a:t>V</a:t>
            </a:r>
            <a:r>
              <a:rPr kumimoji="0" lang="en-US" altLang="zh-CN" smtClean="0">
                <a:solidFill>
                  <a:srgbClr val="000000"/>
                </a:solidFill>
                <a:ea typeface="楷体_GB2312" pitchFamily="49" charset="-122"/>
              </a:rPr>
              <a:t>)</a:t>
            </a:r>
          </a:p>
          <a:p>
            <a:pPr lvl="1">
              <a:spcBef>
                <a:spcPct val="50000"/>
              </a:spcBef>
              <a:buFontTx/>
              <a:buChar char="•"/>
            </a:pPr>
            <a:r>
              <a:rPr kumimoji="0" lang="en-US" altLang="zh-CN" smtClean="0">
                <a:solidFill>
                  <a:srgbClr val="000000"/>
                </a:solidFill>
                <a:ea typeface="楷体_GB2312" pitchFamily="49" charset="-122"/>
              </a:rPr>
              <a:t>climbbox(</a:t>
            </a:r>
            <a:r>
              <a:rPr kumimoji="0" lang="zh-CN" altLang="en-US" smtClean="0">
                <a:solidFill>
                  <a:srgbClr val="000000"/>
                </a:solidFill>
                <a:ea typeface="楷体_GB2312" pitchFamily="49" charset="-122"/>
              </a:rPr>
              <a:t>若</a:t>
            </a:r>
            <a:r>
              <a:rPr kumimoji="0" lang="en-US" altLang="zh-CN" i="1" smtClean="0">
                <a:solidFill>
                  <a:srgbClr val="000000"/>
                </a:solidFill>
                <a:ea typeface="楷体_GB2312" pitchFamily="49" charset="-122"/>
              </a:rPr>
              <a:t>U</a:t>
            </a:r>
            <a:r>
              <a:rPr kumimoji="0" lang="en-US" altLang="zh-CN" smtClean="0">
                <a:solidFill>
                  <a:srgbClr val="000000"/>
                </a:solidFill>
                <a:ea typeface="楷体_GB2312" pitchFamily="49" charset="-122"/>
              </a:rPr>
              <a:t>=</a:t>
            </a:r>
            <a:r>
              <a:rPr kumimoji="0" lang="en-US" altLang="zh-CN" i="1" smtClean="0">
                <a:solidFill>
                  <a:srgbClr val="000000"/>
                </a:solidFill>
                <a:ea typeface="楷体_GB2312" pitchFamily="49" charset="-122"/>
              </a:rPr>
              <a:t>b</a:t>
            </a:r>
            <a:r>
              <a:rPr kumimoji="0" lang="en-US" altLang="zh-CN" smtClean="0">
                <a:solidFill>
                  <a:srgbClr val="000000"/>
                </a:solidFill>
                <a:ea typeface="楷体_GB2312" pitchFamily="49" charset="-122"/>
              </a:rPr>
              <a:t>)</a:t>
            </a:r>
            <a:r>
              <a:rPr kumimoji="0" lang="zh-CN" altLang="en-US" smtClean="0">
                <a:solidFill>
                  <a:srgbClr val="000000"/>
                </a:solidFill>
                <a:ea typeface="楷体_GB2312" pitchFamily="49" charset="-122"/>
              </a:rPr>
              <a:t>。</a:t>
            </a:r>
            <a:endParaRPr kumimoji="0" lang="en-US" altLang="zh-CN" smtClean="0">
              <a:solidFill>
                <a:srgbClr val="000000"/>
              </a:solidFill>
              <a:ea typeface="楷体_GB2312" pitchFamily="49" charset="-122"/>
            </a:endParaRPr>
          </a:p>
          <a:p>
            <a:pPr lvl="1">
              <a:spcBef>
                <a:spcPct val="50000"/>
              </a:spcBef>
            </a:pPr>
            <a:r>
              <a:rPr kumimoji="0" lang="zh-CN" altLang="en-US" smtClean="0">
                <a:solidFill>
                  <a:srgbClr val="000000"/>
                </a:solidFill>
                <a:ea typeface="楷体_GB2312" pitchFamily="49" charset="-122"/>
              </a:rPr>
              <a:t>把所有适用的操作继续应用于每个状态，就能够得到状态空间图</a:t>
            </a:r>
            <a:endParaRPr kumimoji="0" lang="en-US" altLang="zh-CN" smtClean="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41725241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6514">
                                            <p:txEl>
                                              <p:pRg st="1" end="1"/>
                                            </p:txEl>
                                          </p:spTgt>
                                        </p:tgtEl>
                                        <p:attrNameLst>
                                          <p:attrName>style.visibility</p:attrName>
                                        </p:attrNameLst>
                                      </p:cBhvr>
                                      <p:to>
                                        <p:strVal val="visible"/>
                                      </p:to>
                                    </p:set>
                                    <p:animEffect transition="in" filter="wipe(left)">
                                      <p:cBhvr>
                                        <p:cTn id="7" dur="500"/>
                                        <p:tgtEl>
                                          <p:spTgt spid="576514">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6517"/>
                                        </p:tgtEl>
                                        <p:attrNameLst>
                                          <p:attrName>style.visibility</p:attrName>
                                        </p:attrNameLst>
                                      </p:cBhvr>
                                      <p:to>
                                        <p:strVal val="visible"/>
                                      </p:to>
                                    </p:set>
                                    <p:animEffect transition="in" filter="wipe(left)">
                                      <p:cBhvr>
                                        <p:cTn id="11" dur="500"/>
                                        <p:tgtEl>
                                          <p:spTgt spid="57651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6515"/>
                                        </p:tgtEl>
                                        <p:attrNameLst>
                                          <p:attrName>style.visibility</p:attrName>
                                        </p:attrNameLst>
                                      </p:cBhvr>
                                      <p:to>
                                        <p:strVal val="visible"/>
                                      </p:to>
                                    </p:set>
                                    <p:animEffect transition="in" filter="wipe(left)">
                                      <p:cBhvr>
                                        <p:cTn id="15" dur="500"/>
                                        <p:tgtEl>
                                          <p:spTgt spid="5765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6518"/>
                                        </p:tgtEl>
                                        <p:attrNameLst>
                                          <p:attrName>style.visibility</p:attrName>
                                        </p:attrNameLst>
                                      </p:cBhvr>
                                      <p:to>
                                        <p:strVal val="visible"/>
                                      </p:to>
                                    </p:set>
                                    <p:animEffect transition="in" filter="wipe(left)">
                                      <p:cBhvr>
                                        <p:cTn id="18" dur="500"/>
                                        <p:tgtEl>
                                          <p:spTgt spid="576518"/>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76519"/>
                                        </p:tgtEl>
                                        <p:attrNameLst>
                                          <p:attrName>style.visibility</p:attrName>
                                        </p:attrNameLst>
                                      </p:cBhvr>
                                      <p:to>
                                        <p:strVal val="visible"/>
                                      </p:to>
                                    </p:set>
                                    <p:animEffect transition="in" filter="wipe(left)">
                                      <p:cBhvr>
                                        <p:cTn id="22" dur="500"/>
                                        <p:tgtEl>
                                          <p:spTgt spid="5765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6520"/>
                                        </p:tgtEl>
                                        <p:attrNameLst>
                                          <p:attrName>style.visibility</p:attrName>
                                        </p:attrNameLst>
                                      </p:cBhvr>
                                      <p:to>
                                        <p:strVal val="visible"/>
                                      </p:to>
                                    </p:set>
                                    <p:animEffect transition="in" filter="blinds(horizontal)">
                                      <p:cBhvr>
                                        <p:cTn id="27"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4" grpId="0" build="p" bldLvl="2"/>
      <p:bldP spid="576515" grpId="0" animBg="1"/>
      <p:bldP spid="576517" grpId="0"/>
      <p:bldP spid="576518" grpId="0"/>
      <p:bldP spid="576519" grpId="0"/>
      <p:bldP spid="5765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7" name="Picture 3"/>
          <p:cNvPicPr>
            <a:picLocks noChangeAspect="1" noChangeArrowheads="1"/>
          </p:cNvPicPr>
          <p:nvPr/>
        </p:nvPicPr>
        <p:blipFill>
          <a:blip r:embed="rId3">
            <a:extLst>
              <a:ext uri="{28A0092B-C50C-407E-A947-70E740481C1C}">
                <a14:useLocalDpi xmlns:a14="http://schemas.microsoft.com/office/drawing/2010/main" val="0"/>
              </a:ext>
            </a:extLst>
          </a:blip>
          <a:srcRect l="71614" t="48221" r="6445" b="13390"/>
          <a:stretch>
            <a:fillRect/>
          </a:stretch>
        </p:blipFill>
        <p:spPr bwMode="auto">
          <a:xfrm>
            <a:off x="684213" y="1303338"/>
            <a:ext cx="21399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8" name="Rectangle 4"/>
          <p:cNvSpPr>
            <a:spLocks noChangeArrowheads="1"/>
          </p:cNvSpPr>
          <p:nvPr/>
        </p:nvSpPr>
        <p:spPr bwMode="auto">
          <a:xfrm>
            <a:off x="3059113" y="1231900"/>
            <a:ext cx="56896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Tx/>
              <a:buBlip>
                <a:blip r:embed="rId4"/>
              </a:buBlip>
            </a:pPr>
            <a:r>
              <a:rPr kumimoji="0" lang="en-US" altLang="zh-CN" sz="2800" smtClean="0">
                <a:solidFill>
                  <a:srgbClr val="000000"/>
                </a:solidFill>
                <a:ea typeface="宋体" pitchFamily="2" charset="-122"/>
              </a:rPr>
              <a:t>1968</a:t>
            </a:r>
            <a:r>
              <a:rPr kumimoji="0" lang="zh-CN" altLang="en-US" sz="2800" smtClean="0">
                <a:solidFill>
                  <a:srgbClr val="000000"/>
                </a:solidFill>
                <a:ea typeface="宋体" pitchFamily="2" charset="-122"/>
              </a:rPr>
              <a:t>年，彼得</a:t>
            </a:r>
            <a:r>
              <a:rPr kumimoji="0" lang="en-US" altLang="zh-CN" sz="2800" smtClean="0">
                <a:solidFill>
                  <a:srgbClr val="000000"/>
                </a:solidFill>
                <a:ea typeface="宋体" pitchFamily="2" charset="-122"/>
              </a:rPr>
              <a:t>.</a:t>
            </a:r>
            <a:r>
              <a:rPr kumimoji="0" lang="zh-CN" altLang="en-US" sz="2800" smtClean="0">
                <a:solidFill>
                  <a:srgbClr val="000000"/>
                </a:solidFill>
                <a:ea typeface="宋体" pitchFamily="2" charset="-122"/>
              </a:rPr>
              <a:t>哈特对</a:t>
            </a:r>
            <a:r>
              <a:rPr kumimoji="0" lang="en-US" altLang="zh-CN" sz="2800" smtClean="0">
                <a:solidFill>
                  <a:srgbClr val="000000"/>
                </a:solidFill>
                <a:ea typeface="宋体" pitchFamily="2" charset="-122"/>
              </a:rPr>
              <a:t>A</a:t>
            </a:r>
            <a:r>
              <a:rPr kumimoji="0" lang="zh-CN" altLang="en-US" sz="2800" smtClean="0">
                <a:solidFill>
                  <a:srgbClr val="000000"/>
                </a:solidFill>
                <a:ea typeface="宋体" pitchFamily="2" charset="-122"/>
              </a:rPr>
              <a:t>算法进行了很小的修改，并证明了当估价函数满足一定的限制条件时，算法一定可以找到最优解</a:t>
            </a:r>
          </a:p>
          <a:p>
            <a:pPr marL="342900" indent="-342900" eaLnBrk="0" hangingPunct="0">
              <a:spcBef>
                <a:spcPct val="20000"/>
              </a:spcBef>
              <a:buFontTx/>
              <a:buBlip>
                <a:blip r:embed="rId4"/>
              </a:buBlip>
            </a:pPr>
            <a:r>
              <a:rPr kumimoji="0" lang="zh-CN" altLang="en-US" sz="2800" smtClean="0">
                <a:solidFill>
                  <a:srgbClr val="000000"/>
                </a:solidFill>
                <a:ea typeface="宋体" pitchFamily="2" charset="-122"/>
              </a:rPr>
              <a:t>估价函数满足一定限制条件的算法称为</a:t>
            </a:r>
            <a:r>
              <a:rPr kumimoji="0" lang="en-US" altLang="zh-CN" sz="2800" smtClean="0">
                <a:solidFill>
                  <a:srgbClr val="000000"/>
                </a:solidFill>
                <a:ea typeface="宋体" pitchFamily="2" charset="-122"/>
              </a:rPr>
              <a:t>A*</a:t>
            </a:r>
            <a:r>
              <a:rPr kumimoji="0" lang="zh-CN" altLang="en-US" sz="2800" smtClean="0">
                <a:solidFill>
                  <a:srgbClr val="000000"/>
                </a:solidFill>
                <a:ea typeface="宋体" pitchFamily="2" charset="-122"/>
              </a:rPr>
              <a:t>算法</a:t>
            </a:r>
          </a:p>
        </p:txBody>
      </p:sp>
      <p:sp>
        <p:nvSpPr>
          <p:cNvPr id="216069" name="Rectangle 5"/>
          <p:cNvSpPr>
            <a:spLocks noChangeArrowheads="1"/>
          </p:cNvSpPr>
          <p:nvPr/>
        </p:nvSpPr>
        <p:spPr bwMode="auto">
          <a:xfrm>
            <a:off x="2700338" y="4843463"/>
            <a:ext cx="36814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1">
              <a:spcBef>
                <a:spcPct val="20000"/>
              </a:spcBef>
              <a:buClr>
                <a:srgbClr val="E5D093"/>
              </a:buClr>
              <a:buSzPct val="55000"/>
              <a:buFont typeface="Wingdings" pitchFamily="2" charset="2"/>
              <a:buNone/>
            </a:pPr>
            <a:r>
              <a:rPr kumimoji="0" lang="en-US" altLang="zh-CN" sz="3200" i="1" smtClean="0">
                <a:solidFill>
                  <a:srgbClr val="000000"/>
                </a:solidFill>
                <a:ea typeface="楷体_GB2312" pitchFamily="49" charset="-122"/>
              </a:rPr>
              <a:t>f </a:t>
            </a:r>
            <a:r>
              <a:rPr kumimoji="0" lang="en-US" altLang="zh-CN" sz="3200" smtClean="0">
                <a:solidFill>
                  <a:srgbClr val="000000"/>
                </a:solidFill>
                <a:ea typeface="楷体_GB2312" pitchFamily="49" charset="-122"/>
              </a:rPr>
              <a:t>(</a:t>
            </a:r>
            <a:r>
              <a:rPr kumimoji="0" lang="en-US" altLang="zh-CN" sz="3200" i="1" smtClean="0">
                <a:solidFill>
                  <a:srgbClr val="000000"/>
                </a:solidFill>
                <a:ea typeface="楷体_GB2312" pitchFamily="49" charset="-122"/>
              </a:rPr>
              <a:t>x</a:t>
            </a:r>
            <a:r>
              <a:rPr kumimoji="0" lang="en-US" altLang="zh-CN" sz="3200" smtClean="0">
                <a:solidFill>
                  <a:srgbClr val="000000"/>
                </a:solidFill>
                <a:ea typeface="楷体_GB2312" pitchFamily="49" charset="-122"/>
              </a:rPr>
              <a:t>) = </a:t>
            </a:r>
            <a:r>
              <a:rPr kumimoji="0" lang="en-US" altLang="zh-CN" sz="3200" i="1" smtClean="0">
                <a:solidFill>
                  <a:srgbClr val="000000"/>
                </a:solidFill>
                <a:ea typeface="楷体_GB2312" pitchFamily="49" charset="-122"/>
              </a:rPr>
              <a:t>g </a:t>
            </a:r>
            <a:r>
              <a:rPr kumimoji="0" lang="en-US" altLang="zh-CN" sz="3200" smtClean="0">
                <a:solidFill>
                  <a:srgbClr val="000000"/>
                </a:solidFill>
                <a:ea typeface="楷体_GB2312" pitchFamily="49" charset="-122"/>
              </a:rPr>
              <a:t>(</a:t>
            </a:r>
            <a:r>
              <a:rPr kumimoji="0" lang="en-US" altLang="zh-CN" sz="3200" i="1" smtClean="0">
                <a:solidFill>
                  <a:srgbClr val="000000"/>
                </a:solidFill>
                <a:ea typeface="楷体_GB2312" pitchFamily="49" charset="-122"/>
              </a:rPr>
              <a:t>x</a:t>
            </a:r>
            <a:r>
              <a:rPr kumimoji="0" lang="en-US" altLang="zh-CN" sz="3200" smtClean="0">
                <a:solidFill>
                  <a:srgbClr val="000000"/>
                </a:solidFill>
                <a:ea typeface="楷体_GB2312" pitchFamily="49" charset="-122"/>
              </a:rPr>
              <a:t>) + </a:t>
            </a:r>
            <a:r>
              <a:rPr kumimoji="0" lang="en-US" altLang="zh-CN" sz="3200" i="1" smtClean="0">
                <a:solidFill>
                  <a:srgbClr val="000000"/>
                </a:solidFill>
                <a:ea typeface="楷体_GB2312" pitchFamily="49" charset="-122"/>
              </a:rPr>
              <a:t>h </a:t>
            </a:r>
            <a:r>
              <a:rPr kumimoji="0" lang="en-US" altLang="zh-CN" sz="3200" smtClean="0">
                <a:solidFill>
                  <a:srgbClr val="000000"/>
                </a:solidFill>
                <a:ea typeface="楷体_GB2312" pitchFamily="49" charset="-122"/>
              </a:rPr>
              <a:t>(</a:t>
            </a:r>
            <a:r>
              <a:rPr kumimoji="0" lang="en-US" altLang="zh-CN" sz="3200" i="1" smtClean="0">
                <a:solidFill>
                  <a:srgbClr val="000000"/>
                </a:solidFill>
                <a:ea typeface="楷体_GB2312" pitchFamily="49" charset="-122"/>
              </a:rPr>
              <a:t>x</a:t>
            </a:r>
            <a:r>
              <a:rPr kumimoji="0" lang="en-US" altLang="zh-CN" sz="3200" smtClean="0">
                <a:solidFill>
                  <a:srgbClr val="000000"/>
                </a:solidFill>
                <a:ea typeface="楷体_GB2312" pitchFamily="49" charset="-122"/>
              </a:rPr>
              <a:t>)</a:t>
            </a:r>
          </a:p>
        </p:txBody>
      </p:sp>
      <p:sp>
        <p:nvSpPr>
          <p:cNvPr id="216070" name="Rectangle 6"/>
          <p:cNvSpPr>
            <a:spLocks noChangeArrowheads="1"/>
          </p:cNvSpPr>
          <p:nvPr/>
        </p:nvSpPr>
        <p:spPr bwMode="auto">
          <a:xfrm>
            <a:off x="0" y="4941888"/>
            <a:ext cx="3455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buClr>
                <a:srgbClr val="CCB374"/>
              </a:buClr>
              <a:buSzPct val="60000"/>
              <a:buFont typeface="Wingdings" pitchFamily="2" charset="2"/>
              <a:buNone/>
            </a:pPr>
            <a:r>
              <a:rPr kumimoji="0" lang="en-US" altLang="zh-CN" sz="2800" b="1" smtClean="0">
                <a:solidFill>
                  <a:srgbClr val="990099"/>
                </a:solidFill>
                <a:ea typeface="楷体_GB2312" pitchFamily="49" charset="-122"/>
              </a:rPr>
              <a:t>A*</a:t>
            </a:r>
            <a:r>
              <a:rPr kumimoji="0" lang="zh-CN" altLang="en-US" sz="2800" b="1" smtClean="0">
                <a:solidFill>
                  <a:srgbClr val="990099"/>
                </a:solidFill>
                <a:ea typeface="楷体_GB2312" pitchFamily="49" charset="-122"/>
              </a:rPr>
              <a:t>算法的限制条件</a:t>
            </a:r>
          </a:p>
        </p:txBody>
      </p:sp>
      <p:sp>
        <p:nvSpPr>
          <p:cNvPr id="216071" name="Line 7"/>
          <p:cNvSpPr>
            <a:spLocks noChangeShapeType="1"/>
          </p:cNvSpPr>
          <p:nvPr/>
        </p:nvSpPr>
        <p:spPr bwMode="auto">
          <a:xfrm>
            <a:off x="4356100" y="5419725"/>
            <a:ext cx="7921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6072" name="Line 8"/>
          <p:cNvSpPr>
            <a:spLocks noChangeShapeType="1"/>
          </p:cNvSpPr>
          <p:nvPr/>
        </p:nvSpPr>
        <p:spPr bwMode="auto">
          <a:xfrm flipH="1">
            <a:off x="4356100" y="5419725"/>
            <a:ext cx="360363" cy="5032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6073" name="Text Box 9"/>
          <p:cNvSpPr txBox="1">
            <a:spLocks noChangeArrowheads="1"/>
          </p:cNvSpPr>
          <p:nvPr/>
        </p:nvSpPr>
        <p:spPr bwMode="auto">
          <a:xfrm>
            <a:off x="3852863" y="5826125"/>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zh-CN" altLang="en-US" smtClean="0">
                <a:solidFill>
                  <a:srgbClr val="000000"/>
                </a:solidFill>
                <a:latin typeface="Times New Roman" pitchFamily="18" charset="0"/>
                <a:ea typeface="楷体_GB2312" pitchFamily="49" charset="-122"/>
              </a:rPr>
              <a:t>大于</a:t>
            </a:r>
            <a:r>
              <a:rPr kumimoji="0" lang="en-US" altLang="zh-CN" smtClean="0">
                <a:solidFill>
                  <a:srgbClr val="000000"/>
                </a:solidFill>
                <a:latin typeface="Times New Roman" pitchFamily="18" charset="0"/>
                <a:ea typeface="楷体_GB2312" pitchFamily="49" charset="-122"/>
              </a:rPr>
              <a:t>0</a:t>
            </a:r>
          </a:p>
        </p:txBody>
      </p:sp>
      <p:sp>
        <p:nvSpPr>
          <p:cNvPr id="216074" name="Line 10"/>
          <p:cNvSpPr>
            <a:spLocks noChangeShapeType="1"/>
          </p:cNvSpPr>
          <p:nvPr/>
        </p:nvSpPr>
        <p:spPr bwMode="auto">
          <a:xfrm>
            <a:off x="5580063" y="5419725"/>
            <a:ext cx="7921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6075" name="Line 11"/>
          <p:cNvSpPr>
            <a:spLocks noChangeShapeType="1"/>
          </p:cNvSpPr>
          <p:nvPr/>
        </p:nvSpPr>
        <p:spPr bwMode="auto">
          <a:xfrm>
            <a:off x="5940425" y="5419725"/>
            <a:ext cx="360363" cy="5032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6076" name="Text Box 12"/>
          <p:cNvSpPr txBox="1">
            <a:spLocks noChangeArrowheads="1"/>
          </p:cNvSpPr>
          <p:nvPr/>
        </p:nvSpPr>
        <p:spPr bwMode="auto">
          <a:xfrm>
            <a:off x="5148263" y="585152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zh-CN" altLang="en-US" smtClean="0">
                <a:solidFill>
                  <a:srgbClr val="000000"/>
                </a:solidFill>
                <a:latin typeface="Times New Roman" pitchFamily="18" charset="0"/>
                <a:ea typeface="楷体_GB2312" pitchFamily="49" charset="-122"/>
              </a:rPr>
              <a:t>不大于</a:t>
            </a:r>
            <a:r>
              <a:rPr kumimoji="0" lang="en-US" altLang="zh-CN" i="1" smtClean="0">
                <a:solidFill>
                  <a:srgbClr val="000000"/>
                </a:solidFill>
                <a:latin typeface="Times New Roman" pitchFamily="18" charset="0"/>
                <a:ea typeface="楷体_GB2312" pitchFamily="49" charset="-122"/>
              </a:rPr>
              <a:t>x</a:t>
            </a:r>
            <a:r>
              <a:rPr kumimoji="0" lang="zh-CN" altLang="en-US" smtClean="0">
                <a:solidFill>
                  <a:srgbClr val="000000"/>
                </a:solidFill>
                <a:latin typeface="Times New Roman" pitchFamily="18" charset="0"/>
                <a:ea typeface="楷体_GB2312" pitchFamily="49" charset="-122"/>
              </a:rPr>
              <a:t>到目标的实际代价</a:t>
            </a:r>
          </a:p>
        </p:txBody>
      </p:sp>
      <p:sp>
        <p:nvSpPr>
          <p:cNvPr id="216077" name="Rectangle 13"/>
          <p:cNvSpPr>
            <a:spLocks noChangeArrowheads="1"/>
          </p:cNvSpPr>
          <p:nvPr/>
        </p:nvSpPr>
        <p:spPr bwMode="auto">
          <a:xfrm>
            <a:off x="971550" y="4137025"/>
            <a:ext cx="12890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0" lang="en-US" altLang="zh-CN" sz="1800" smtClean="0">
                <a:solidFill>
                  <a:srgbClr val="000000"/>
                </a:solidFill>
                <a:latin typeface="Arial" pitchFamily="34" charset="0"/>
                <a:ea typeface="宋体" pitchFamily="2" charset="-122"/>
              </a:rPr>
              <a:t>Peter Hart </a:t>
            </a:r>
            <a:endParaRPr kumimoji="0" lang="zh-CN" altLang="en-US" sz="2000" smtClean="0">
              <a:solidFill>
                <a:srgbClr val="000000"/>
              </a:solidFill>
              <a:latin typeface="Arial" pitchFamily="34" charset="0"/>
              <a:ea typeface="宋体" pitchFamily="2" charset="-122"/>
            </a:endParaRPr>
          </a:p>
          <a:p>
            <a:pPr eaLnBrk="0" hangingPunct="0"/>
            <a:r>
              <a:rPr kumimoji="0" lang="zh-CN" altLang="en-US" sz="2000" smtClean="0">
                <a:solidFill>
                  <a:srgbClr val="000000"/>
                </a:solidFill>
                <a:latin typeface="Arial" pitchFamily="34" charset="0"/>
                <a:ea typeface="宋体" pitchFamily="2" charset="-122"/>
              </a:rPr>
              <a:t>彼得</a:t>
            </a:r>
            <a:r>
              <a:rPr kumimoji="0" lang="en-US" altLang="zh-CN" sz="2000" smtClean="0">
                <a:solidFill>
                  <a:srgbClr val="000000"/>
                </a:solidFill>
                <a:latin typeface="Arial" pitchFamily="34" charset="0"/>
                <a:ea typeface="宋体" pitchFamily="2" charset="-122"/>
              </a:rPr>
              <a:t>.</a:t>
            </a:r>
            <a:r>
              <a:rPr kumimoji="0" lang="zh-CN" altLang="en-US" sz="2000" smtClean="0">
                <a:solidFill>
                  <a:srgbClr val="000000"/>
                </a:solidFill>
                <a:latin typeface="Arial" pitchFamily="34" charset="0"/>
                <a:ea typeface="宋体" pitchFamily="2" charset="-122"/>
              </a:rPr>
              <a:t>哈特</a:t>
            </a:r>
          </a:p>
        </p:txBody>
      </p:sp>
      <p:sp>
        <p:nvSpPr>
          <p:cNvPr id="15"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Tree>
    <p:custDataLst>
      <p:tags r:id="rId1"/>
    </p:custDataLst>
    <p:extLst>
      <p:ext uri="{BB962C8B-B14F-4D97-AF65-F5344CB8AC3E}">
        <p14:creationId xmlns:p14="http://schemas.microsoft.com/office/powerpoint/2010/main" val="2532414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blinds(horizontal)">
                                      <p:cBhvr>
                                        <p:cTn id="7" dur="500"/>
                                        <p:tgtEl>
                                          <p:spTgt spid="2160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6077"/>
                                        </p:tgtEl>
                                        <p:attrNameLst>
                                          <p:attrName>style.visibility</p:attrName>
                                        </p:attrNameLst>
                                      </p:cBhvr>
                                      <p:to>
                                        <p:strVal val="visible"/>
                                      </p:to>
                                    </p:set>
                                    <p:animEffect transition="in" filter="blinds(horizontal)">
                                      <p:cBhvr>
                                        <p:cTn id="10" dur="500"/>
                                        <p:tgtEl>
                                          <p:spTgt spid="2160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6068">
                                            <p:txEl>
                                              <p:pRg st="0" end="0"/>
                                            </p:txEl>
                                          </p:spTgt>
                                        </p:tgtEl>
                                        <p:attrNameLst>
                                          <p:attrName>style.visibility</p:attrName>
                                        </p:attrNameLst>
                                      </p:cBhvr>
                                      <p:to>
                                        <p:strVal val="visible"/>
                                      </p:to>
                                    </p:set>
                                    <p:animEffect transition="in" filter="blinds(horizontal)">
                                      <p:cBhvr>
                                        <p:cTn id="15" dur="500"/>
                                        <p:tgtEl>
                                          <p:spTgt spid="21606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6068">
                                            <p:txEl>
                                              <p:pRg st="1" end="1"/>
                                            </p:txEl>
                                          </p:spTgt>
                                        </p:tgtEl>
                                        <p:attrNameLst>
                                          <p:attrName>style.visibility</p:attrName>
                                        </p:attrNameLst>
                                      </p:cBhvr>
                                      <p:to>
                                        <p:strVal val="visible"/>
                                      </p:to>
                                    </p:set>
                                    <p:animEffect transition="in" filter="blinds(horizontal)">
                                      <p:cBhvr>
                                        <p:cTn id="20" dur="500"/>
                                        <p:tgtEl>
                                          <p:spTgt spid="216068">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6070"/>
                                        </p:tgtEl>
                                        <p:attrNameLst>
                                          <p:attrName>style.visibility</p:attrName>
                                        </p:attrNameLst>
                                      </p:cBhvr>
                                      <p:to>
                                        <p:strVal val="visible"/>
                                      </p:to>
                                    </p:set>
                                    <p:animEffect transition="in" filter="blinds(horizontal)">
                                      <p:cBhvr>
                                        <p:cTn id="25" dur="500"/>
                                        <p:tgtEl>
                                          <p:spTgt spid="216070"/>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216069"/>
                                        </p:tgtEl>
                                        <p:attrNameLst>
                                          <p:attrName>style.visibility</p:attrName>
                                        </p:attrNameLst>
                                      </p:cBhvr>
                                      <p:to>
                                        <p:strVal val="visible"/>
                                      </p:to>
                                    </p:set>
                                    <p:animEffect transition="in" filter="blinds(horizontal)">
                                      <p:cBhvr>
                                        <p:cTn id="29" dur="500"/>
                                        <p:tgtEl>
                                          <p:spTgt spid="2160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16071"/>
                                        </p:tgtEl>
                                        <p:attrNameLst>
                                          <p:attrName>style.visibility</p:attrName>
                                        </p:attrNameLst>
                                      </p:cBhvr>
                                      <p:to>
                                        <p:strVal val="visible"/>
                                      </p:to>
                                    </p:set>
                                    <p:animEffect transition="in" filter="wipe(up)">
                                      <p:cBhvr>
                                        <p:cTn id="34" dur="500"/>
                                        <p:tgtEl>
                                          <p:spTgt spid="216071"/>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16072"/>
                                        </p:tgtEl>
                                        <p:attrNameLst>
                                          <p:attrName>style.visibility</p:attrName>
                                        </p:attrNameLst>
                                      </p:cBhvr>
                                      <p:to>
                                        <p:strVal val="visible"/>
                                      </p:to>
                                    </p:set>
                                    <p:animEffect transition="in" filter="wipe(up)">
                                      <p:cBhvr>
                                        <p:cTn id="38" dur="500"/>
                                        <p:tgtEl>
                                          <p:spTgt spid="216072"/>
                                        </p:tgtEl>
                                      </p:cBhvr>
                                    </p:animEffect>
                                  </p:childTnLst>
                                </p:cTn>
                              </p:par>
                            </p:childTnLst>
                          </p:cTn>
                        </p:par>
                        <p:par>
                          <p:cTn id="39" fill="hold" nodeType="afterGroup">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16073"/>
                                        </p:tgtEl>
                                        <p:attrNameLst>
                                          <p:attrName>style.visibility</p:attrName>
                                        </p:attrNameLst>
                                      </p:cBhvr>
                                      <p:to>
                                        <p:strVal val="visible"/>
                                      </p:to>
                                    </p:set>
                                    <p:animEffect transition="in" filter="wipe(up)">
                                      <p:cBhvr>
                                        <p:cTn id="42" dur="500"/>
                                        <p:tgtEl>
                                          <p:spTgt spid="2160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6074"/>
                                        </p:tgtEl>
                                        <p:attrNameLst>
                                          <p:attrName>style.visibility</p:attrName>
                                        </p:attrNameLst>
                                      </p:cBhvr>
                                      <p:to>
                                        <p:strVal val="visible"/>
                                      </p:to>
                                    </p:set>
                                    <p:animEffect transition="in" filter="wipe(up)">
                                      <p:cBhvr>
                                        <p:cTn id="47" dur="500"/>
                                        <p:tgtEl>
                                          <p:spTgt spid="216074"/>
                                        </p:tgtEl>
                                      </p:cBhvr>
                                    </p:animEffect>
                                  </p:childTnLst>
                                </p:cTn>
                              </p:par>
                            </p:childTnLst>
                          </p:cTn>
                        </p:par>
                        <p:par>
                          <p:cTn id="48" fill="hold" nodeType="afterGroup">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16075"/>
                                        </p:tgtEl>
                                        <p:attrNameLst>
                                          <p:attrName>style.visibility</p:attrName>
                                        </p:attrNameLst>
                                      </p:cBhvr>
                                      <p:to>
                                        <p:strVal val="visible"/>
                                      </p:to>
                                    </p:set>
                                    <p:animEffect transition="in" filter="wipe(up)">
                                      <p:cBhvr>
                                        <p:cTn id="51" dur="500"/>
                                        <p:tgtEl>
                                          <p:spTgt spid="216075"/>
                                        </p:tgtEl>
                                      </p:cBhvr>
                                    </p:animEffect>
                                  </p:childTnLst>
                                </p:cTn>
                              </p:par>
                            </p:childTnLst>
                          </p:cTn>
                        </p:par>
                        <p:par>
                          <p:cTn id="52" fill="hold" nodeType="afterGroup">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16076"/>
                                        </p:tgtEl>
                                        <p:attrNameLst>
                                          <p:attrName>style.visibility</p:attrName>
                                        </p:attrNameLst>
                                      </p:cBhvr>
                                      <p:to>
                                        <p:strVal val="visible"/>
                                      </p:to>
                                    </p:set>
                                    <p:animEffect transition="in" filter="wipe(up)">
                                      <p:cBhvr>
                                        <p:cTn id="55" dur="500"/>
                                        <p:tgtEl>
                                          <p:spTgt spid="216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build="p"/>
      <p:bldP spid="216069" grpId="0"/>
      <p:bldP spid="216070" grpId="0"/>
      <p:bldP spid="216071" grpId="0" animBg="1"/>
      <p:bldP spid="216072" grpId="0" animBg="1"/>
      <p:bldP spid="216073" grpId="0"/>
      <p:bldP spid="216074" grpId="0" animBg="1"/>
      <p:bldP spid="216075" grpId="0" animBg="1"/>
      <p:bldP spid="216076" grpId="0"/>
      <p:bldP spid="21607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642C71E4-C185-45B6-9F00-09F9F7FF0E84}" type="slidenum">
              <a:rPr lang="zh-TW" altLang="en-US" smtClean="0">
                <a:solidFill>
                  <a:srgbClr val="000000"/>
                </a:solidFill>
                <a:ea typeface="PMingLiU" pitchFamily="18" charset="-120"/>
              </a:rPr>
              <a:pPr eaLnBrk="0" hangingPunct="0"/>
              <a:t>111</a:t>
            </a:fld>
            <a:endParaRPr lang="zh-TW" altLang="en-US" smtClean="0">
              <a:solidFill>
                <a:srgbClr val="000000"/>
              </a:solidFill>
              <a:ea typeface="PMingLiU" pitchFamily="18" charset="-120"/>
            </a:endParaRPr>
          </a:p>
        </p:txBody>
      </p:sp>
      <p:sp>
        <p:nvSpPr>
          <p:cNvPr id="145412" name="文本占位符 32773"/>
          <p:cNvSpPr>
            <a:spLocks noGrp="1" noChangeArrowheads="1"/>
          </p:cNvSpPr>
          <p:nvPr>
            <p:ph idx="1"/>
          </p:nvPr>
        </p:nvSpPr>
        <p:spPr>
          <a:xfrm>
            <a:off x="539552" y="836712"/>
            <a:ext cx="7770813" cy="5181600"/>
          </a:xfrm>
        </p:spPr>
        <p:txBody>
          <a:bodyPr/>
          <a:lstStyle/>
          <a:p>
            <a:pPr eaLnBrk="1" hangingPunct="1">
              <a:lnSpc>
                <a:spcPct val="110000"/>
              </a:lnSpc>
            </a:pPr>
            <a:r>
              <a:rPr lang="zh-CN" altLang="en-US" sz="2400" dirty="0" smtClean="0">
                <a:solidFill>
                  <a:srgbClr val="FF0000"/>
                </a:solidFill>
                <a:latin typeface="楷体_GB2312" pitchFamily="49" charset="-122"/>
                <a:ea typeface="楷体_GB2312" pitchFamily="49" charset="-122"/>
              </a:rPr>
              <a:t>估价函数的定义</a:t>
            </a:r>
            <a:r>
              <a:rPr lang="zh-CN" altLang="en-US" sz="2000" dirty="0" smtClean="0">
                <a:solidFill>
                  <a:srgbClr val="FF0000"/>
                </a:solidFill>
                <a:latin typeface="楷体_GB2312" pitchFamily="49" charset="-122"/>
                <a:ea typeface="楷体_GB2312" pitchFamily="49" charset="-122"/>
              </a:rPr>
              <a:t/>
            </a:r>
            <a:br>
              <a:rPr lang="zh-CN" altLang="en-US" sz="2000" dirty="0" smtClean="0">
                <a:solidFill>
                  <a:srgbClr val="FF0000"/>
                </a:solidFill>
                <a:latin typeface="楷体_GB2312" pitchFamily="49" charset="-122"/>
                <a:ea typeface="楷体_GB2312" pitchFamily="49" charset="-122"/>
              </a:rPr>
            </a:br>
            <a:r>
              <a:rPr lang="zh-CN" altLang="en-US" sz="2400" dirty="0" smtClean="0">
                <a:latin typeface="楷体_GB2312" pitchFamily="49" charset="-122"/>
                <a:ea typeface="楷体_GB2312" pitchFamily="49" charset="-122"/>
              </a:rPr>
              <a:t>    对节点</a:t>
            </a:r>
            <a:r>
              <a:rPr lang="en-US" altLang="zh-CN" sz="2400" i="1" dirty="0" smtClean="0">
                <a:latin typeface="Times New Roman" pitchFamily="18" charset="0"/>
                <a:ea typeface="楷体_GB2312" pitchFamily="49" charset="-122"/>
              </a:rPr>
              <a:t>n</a:t>
            </a:r>
            <a:r>
              <a:rPr lang="zh-CN" altLang="en-US" sz="2400" dirty="0" smtClean="0">
                <a:latin typeface="楷体_GB2312" pitchFamily="49" charset="-122"/>
                <a:ea typeface="楷体_GB2312" pitchFamily="49" charset="-122"/>
              </a:rPr>
              <a:t>定义</a:t>
            </a:r>
            <a:r>
              <a:rPr lang="en-US" altLang="zh-CN" sz="2400" b="1" i="1" dirty="0" smtClean="0">
                <a:latin typeface="Times New Roman" pitchFamily="18" charset="0"/>
              </a:rPr>
              <a:t>f </a:t>
            </a:r>
            <a:r>
              <a:rPr lang="en-US" altLang="zh-CN" sz="2400" b="1" baseline="30000" dirty="0" smtClean="0">
                <a:latin typeface="Times New Roman" pitchFamily="18" charset="0"/>
              </a:rPr>
              <a:t>*</a:t>
            </a:r>
            <a:r>
              <a:rPr lang="en-US" altLang="zh-CN" sz="2400" b="1" dirty="0" smtClean="0">
                <a:latin typeface="Times New Roman" pitchFamily="18" charset="0"/>
              </a:rPr>
              <a:t>(n)=</a:t>
            </a:r>
            <a:r>
              <a:rPr lang="en-US" altLang="zh-CN" sz="2400" b="1" i="1" dirty="0" smtClean="0">
                <a:latin typeface="Times New Roman" pitchFamily="18" charset="0"/>
              </a:rPr>
              <a:t>g </a:t>
            </a:r>
            <a:r>
              <a:rPr lang="en-US" altLang="zh-CN" sz="2400" b="1" dirty="0" smtClean="0">
                <a:latin typeface="Times New Roman" pitchFamily="18" charset="0"/>
              </a:rPr>
              <a:t>*(</a:t>
            </a:r>
            <a:r>
              <a:rPr lang="en-US" altLang="zh-CN" sz="2400" b="1" i="1" dirty="0" smtClean="0">
                <a:latin typeface="Times New Roman" pitchFamily="18" charset="0"/>
              </a:rPr>
              <a:t>n</a:t>
            </a:r>
            <a:r>
              <a:rPr lang="en-US" altLang="zh-CN" sz="2400" b="1" dirty="0" smtClean="0">
                <a:latin typeface="Times New Roman" pitchFamily="18" charset="0"/>
              </a:rPr>
              <a:t>)+</a:t>
            </a:r>
            <a:r>
              <a:rPr lang="en-US" altLang="zh-CN" sz="2400" b="1" i="1" dirty="0" smtClean="0">
                <a:latin typeface="Times New Roman" pitchFamily="18" charset="0"/>
              </a:rPr>
              <a:t>h </a:t>
            </a:r>
            <a:r>
              <a:rPr lang="en-US" altLang="zh-CN" sz="2400" b="1" dirty="0" smtClean="0">
                <a:latin typeface="Times New Roman" pitchFamily="18" charset="0"/>
              </a:rPr>
              <a:t>*(</a:t>
            </a:r>
            <a:r>
              <a:rPr lang="en-US" altLang="zh-CN" sz="2400" b="1" i="1" dirty="0" smtClean="0">
                <a:latin typeface="Times New Roman" pitchFamily="18" charset="0"/>
              </a:rPr>
              <a:t>n</a:t>
            </a:r>
            <a:r>
              <a:rPr lang="en-US" altLang="zh-CN" sz="2400" b="1" dirty="0" smtClean="0">
                <a:latin typeface="Times New Roman" pitchFamily="18" charset="0"/>
              </a:rPr>
              <a:t>)</a:t>
            </a:r>
            <a:r>
              <a:rPr lang="en-US" altLang="zh-CN" sz="2400" dirty="0" smtClean="0">
                <a:latin typeface="华文新魏" pitchFamily="2" charset="-122"/>
              </a:rPr>
              <a:t> ,</a:t>
            </a:r>
            <a:r>
              <a:rPr lang="zh-CN" altLang="en-US" sz="2400" dirty="0" smtClean="0">
                <a:latin typeface="华文新魏" pitchFamily="2" charset="-122"/>
                <a:ea typeface="楷体_GB2312" pitchFamily="49" charset="-122"/>
              </a:rPr>
              <a:t>表示从</a:t>
            </a:r>
            <a:r>
              <a:rPr lang="en-US" altLang="zh-CN" sz="2400" i="1" dirty="0" smtClean="0">
                <a:latin typeface="Times New Roman" pitchFamily="18" charset="0"/>
              </a:rPr>
              <a:t>S</a:t>
            </a:r>
            <a:r>
              <a:rPr lang="zh-CN" altLang="en-US" sz="2400" dirty="0" smtClean="0">
                <a:latin typeface="华文新魏" pitchFamily="2" charset="-122"/>
                <a:ea typeface="楷体_GB2312" pitchFamily="49" charset="-122"/>
              </a:rPr>
              <a:t>开始约束通过节点</a:t>
            </a:r>
            <a:r>
              <a:rPr lang="en-US" altLang="zh-CN" sz="2400" i="1" dirty="0" smtClean="0">
                <a:latin typeface="Times New Roman" pitchFamily="18" charset="0"/>
              </a:rPr>
              <a:t>n</a:t>
            </a:r>
            <a:r>
              <a:rPr lang="zh-CN" altLang="en-US" sz="2400" dirty="0" smtClean="0">
                <a:latin typeface="华文新魏" pitchFamily="2" charset="-122"/>
                <a:ea typeface="楷体_GB2312" pitchFamily="49" charset="-122"/>
              </a:rPr>
              <a:t>的一条最佳路径的代价。</a:t>
            </a:r>
            <a:br>
              <a:rPr lang="zh-CN" altLang="en-US" sz="2400" dirty="0" smtClean="0">
                <a:latin typeface="华文新魏" pitchFamily="2" charset="-122"/>
                <a:ea typeface="楷体_GB2312" pitchFamily="49" charset="-122"/>
              </a:rPr>
            </a:br>
            <a:r>
              <a:rPr lang="zh-CN" altLang="en-US" sz="2400" dirty="0" smtClean="0">
                <a:latin typeface="楷体_GB2312" pitchFamily="49" charset="-122"/>
                <a:ea typeface="楷体_GB2312" pitchFamily="49" charset="-122"/>
              </a:rPr>
              <a:t>估价函数</a:t>
            </a:r>
            <a:r>
              <a:rPr lang="en-US" altLang="zh-CN" sz="2400" i="1" dirty="0" smtClean="0">
                <a:latin typeface="Times New Roman" pitchFamily="18" charset="0"/>
                <a:ea typeface="楷体_GB2312" pitchFamily="49" charset="-122"/>
              </a:rPr>
              <a:t>f</a:t>
            </a:r>
            <a:r>
              <a:rPr lang="en-US" altLang="zh-CN" sz="2400" dirty="0" smtClean="0">
                <a:latin typeface="楷体_GB2312" pitchFamily="49" charset="-122"/>
                <a:ea typeface="楷体_GB2312" pitchFamily="49" charset="-122"/>
              </a:rPr>
              <a:t> </a:t>
            </a:r>
            <a:r>
              <a:rPr lang="zh-CN" altLang="en-US" sz="2400" dirty="0" smtClean="0">
                <a:latin typeface="楷体_GB2312" pitchFamily="49" charset="-122"/>
                <a:ea typeface="楷体_GB2312" pitchFamily="49" charset="-122"/>
              </a:rPr>
              <a:t>定义为</a:t>
            </a:r>
            <a:r>
              <a:rPr lang="zh-CN" altLang="en-US" sz="2400" dirty="0" smtClean="0">
                <a:latin typeface="华文新魏" pitchFamily="2" charset="-122"/>
              </a:rPr>
              <a:t>：</a:t>
            </a:r>
            <a:r>
              <a:rPr lang="en-US" altLang="zh-CN" sz="2400" i="1" dirty="0" smtClean="0">
                <a:latin typeface="Times New Roman" pitchFamily="18" charset="0"/>
              </a:rPr>
              <a:t>f</a:t>
            </a:r>
            <a:r>
              <a:rPr lang="en-US" altLang="zh-CN" sz="2400" dirty="0" smtClean="0">
                <a:latin typeface="Times New Roman" pitchFamily="18" charset="0"/>
              </a:rPr>
              <a:t>(</a:t>
            </a:r>
            <a:r>
              <a:rPr lang="en-US" altLang="zh-CN" sz="2400" i="1" dirty="0" smtClean="0">
                <a:latin typeface="Times New Roman" pitchFamily="18" charset="0"/>
              </a:rPr>
              <a:t>n</a:t>
            </a:r>
            <a:r>
              <a:rPr lang="en-US" altLang="zh-CN" sz="2400" dirty="0" smtClean="0">
                <a:latin typeface="Times New Roman" pitchFamily="18" charset="0"/>
              </a:rPr>
              <a:t>)</a:t>
            </a:r>
            <a:r>
              <a:rPr lang="en-US" altLang="zh-CN" sz="2400" i="1" dirty="0" smtClean="0">
                <a:latin typeface="Times New Roman" pitchFamily="18" charset="0"/>
              </a:rPr>
              <a:t>=g</a:t>
            </a:r>
            <a:r>
              <a:rPr lang="en-US" altLang="zh-CN" sz="2400" dirty="0" smtClean="0">
                <a:latin typeface="Times New Roman" pitchFamily="18" charset="0"/>
              </a:rPr>
              <a:t>(</a:t>
            </a:r>
            <a:r>
              <a:rPr lang="en-US" altLang="zh-CN" sz="2400" i="1" dirty="0" smtClean="0">
                <a:latin typeface="Times New Roman" pitchFamily="18" charset="0"/>
              </a:rPr>
              <a:t>n</a:t>
            </a:r>
            <a:r>
              <a:rPr lang="en-US" altLang="zh-CN" sz="2400" dirty="0" smtClean="0">
                <a:latin typeface="Times New Roman" pitchFamily="18" charset="0"/>
              </a:rPr>
              <a:t>)</a:t>
            </a:r>
            <a:r>
              <a:rPr lang="en-US" altLang="zh-CN" sz="2400" i="1" dirty="0" smtClean="0">
                <a:latin typeface="Times New Roman" pitchFamily="18" charset="0"/>
              </a:rPr>
              <a:t>+h</a:t>
            </a:r>
            <a:r>
              <a:rPr lang="en-US" altLang="zh-CN" sz="2400" dirty="0" smtClean="0">
                <a:latin typeface="Times New Roman" pitchFamily="18" charset="0"/>
              </a:rPr>
              <a:t>(</a:t>
            </a:r>
            <a:r>
              <a:rPr lang="en-US" altLang="zh-CN" sz="2400" i="1" dirty="0" smtClean="0">
                <a:latin typeface="Times New Roman" pitchFamily="18" charset="0"/>
              </a:rPr>
              <a:t>n</a:t>
            </a:r>
            <a:r>
              <a:rPr lang="en-US" altLang="zh-CN" sz="2400" dirty="0" smtClean="0">
                <a:latin typeface="Times New Roman" pitchFamily="18" charset="0"/>
              </a:rPr>
              <a:t>)</a:t>
            </a:r>
            <a:r>
              <a:rPr lang="en-US" altLang="zh-CN" sz="2400" dirty="0" smtClean="0">
                <a:latin typeface="华文新魏" pitchFamily="2" charset="-122"/>
              </a:rPr>
              <a:t> </a:t>
            </a:r>
            <a:br>
              <a:rPr lang="en-US" altLang="zh-CN" sz="2400" dirty="0" smtClean="0">
                <a:latin typeface="华文新魏" pitchFamily="2" charset="-122"/>
              </a:rPr>
            </a:br>
            <a:r>
              <a:rPr lang="en-US" altLang="zh-CN" sz="2400" dirty="0" smtClean="0">
                <a:latin typeface="华文新魏" pitchFamily="2" charset="-122"/>
              </a:rPr>
              <a:t>                            </a:t>
            </a:r>
            <a:r>
              <a:rPr lang="en-US" altLang="zh-CN" sz="2400" dirty="0" smtClean="0"/>
              <a:t>——</a:t>
            </a:r>
            <a:r>
              <a:rPr lang="en-US" altLang="zh-CN" sz="2400" dirty="0" smtClean="0">
                <a:latin typeface="华文新魏" pitchFamily="2" charset="-122"/>
              </a:rPr>
              <a:t> </a:t>
            </a:r>
            <a:r>
              <a:rPr lang="en-US" altLang="zh-CN" sz="2400" i="1" dirty="0" smtClean="0">
                <a:latin typeface="Times New Roman" pitchFamily="18" charset="0"/>
              </a:rPr>
              <a:t>g</a:t>
            </a:r>
            <a:r>
              <a:rPr lang="zh-CN" altLang="en-US" sz="2400" dirty="0" smtClean="0">
                <a:latin typeface="华文新魏" pitchFamily="2" charset="-122"/>
                <a:ea typeface="楷体_GB2312" pitchFamily="49" charset="-122"/>
              </a:rPr>
              <a:t>是</a:t>
            </a:r>
            <a:r>
              <a:rPr lang="en-US" altLang="zh-CN" sz="2400" i="1" dirty="0" smtClean="0">
                <a:latin typeface="Times New Roman" pitchFamily="18" charset="0"/>
              </a:rPr>
              <a:t>g</a:t>
            </a:r>
            <a:r>
              <a:rPr lang="en-US" altLang="zh-CN" sz="2400" dirty="0" smtClean="0">
                <a:latin typeface="华文新魏" pitchFamily="2" charset="-122"/>
              </a:rPr>
              <a:t>*</a:t>
            </a:r>
            <a:r>
              <a:rPr lang="zh-CN" altLang="en-US" sz="2400" dirty="0" smtClean="0">
                <a:latin typeface="华文新魏" pitchFamily="2" charset="-122"/>
                <a:ea typeface="楷体_GB2312" pitchFamily="49" charset="-122"/>
              </a:rPr>
              <a:t>的估计</a:t>
            </a:r>
            <a:r>
              <a:rPr lang="zh-CN" altLang="en-US" sz="2400" dirty="0" smtClean="0">
                <a:latin typeface="华文新魏" pitchFamily="2" charset="-122"/>
              </a:rPr>
              <a:t> ，</a:t>
            </a:r>
            <a:r>
              <a:rPr lang="en-US" altLang="zh-CN" sz="2400" i="1" dirty="0" smtClean="0">
                <a:latin typeface="Times New Roman" pitchFamily="18" charset="0"/>
              </a:rPr>
              <a:t>h</a:t>
            </a:r>
            <a:r>
              <a:rPr lang="zh-CN" altLang="en-US" sz="2400" dirty="0" smtClean="0">
                <a:latin typeface="华文新魏" pitchFamily="2" charset="-122"/>
                <a:ea typeface="楷体_GB2312" pitchFamily="49" charset="-122"/>
              </a:rPr>
              <a:t>是</a:t>
            </a:r>
            <a:r>
              <a:rPr lang="en-US" altLang="zh-CN" sz="2400" i="1" dirty="0" smtClean="0">
                <a:latin typeface="Times New Roman" pitchFamily="18" charset="0"/>
              </a:rPr>
              <a:t>h</a:t>
            </a:r>
            <a:r>
              <a:rPr lang="en-US" altLang="zh-CN" sz="2400" dirty="0" smtClean="0">
                <a:latin typeface="华文新魏" pitchFamily="2" charset="-122"/>
              </a:rPr>
              <a:t>*</a:t>
            </a:r>
            <a:r>
              <a:rPr lang="zh-CN" altLang="en-US" sz="2400" dirty="0" smtClean="0">
                <a:latin typeface="华文新魏" pitchFamily="2" charset="-122"/>
                <a:ea typeface="楷体_GB2312" pitchFamily="49" charset="-122"/>
              </a:rPr>
              <a:t>的估计</a:t>
            </a:r>
          </a:p>
          <a:p>
            <a:pPr eaLnBrk="1" hangingPunct="1">
              <a:lnSpc>
                <a:spcPct val="110000"/>
              </a:lnSpc>
            </a:pPr>
            <a:r>
              <a:rPr lang="en-US" altLang="zh-CN" sz="2400" dirty="0" smtClean="0">
                <a:latin typeface="Times New Roman" pitchFamily="18" charset="0"/>
              </a:rPr>
              <a:t>A</a:t>
            </a:r>
            <a:r>
              <a:rPr lang="en-US" altLang="zh-CN" baseline="30000" dirty="0" smtClean="0">
                <a:latin typeface="华文新魏" pitchFamily="2" charset="-122"/>
              </a:rPr>
              <a:t>*</a:t>
            </a:r>
            <a:r>
              <a:rPr lang="zh-CN" altLang="en-US" sz="2400" dirty="0" smtClean="0">
                <a:latin typeface="华文新魏" pitchFamily="2" charset="-122"/>
                <a:ea typeface="楷体_GB2312" pitchFamily="49" charset="-122"/>
              </a:rPr>
              <a:t>算法的定义</a:t>
            </a:r>
            <a:r>
              <a:rPr lang="zh-CN" altLang="en-US" sz="1800" dirty="0" smtClean="0">
                <a:latin typeface="华文新魏" pitchFamily="2" charset="-122"/>
              </a:rPr>
              <a:t/>
            </a:r>
            <a:br>
              <a:rPr lang="zh-CN" altLang="en-US" sz="1800" dirty="0" smtClean="0">
                <a:latin typeface="华文新魏" pitchFamily="2" charset="-122"/>
              </a:rPr>
            </a:br>
            <a:r>
              <a:rPr lang="zh-CN" altLang="en-US" sz="2400" dirty="0" smtClean="0">
                <a:latin typeface="华文新魏" pitchFamily="2" charset="-122"/>
              </a:rPr>
              <a:t>     </a:t>
            </a:r>
            <a:r>
              <a:rPr lang="zh-CN" altLang="en-US" sz="2400" b="1" dirty="0" smtClean="0">
                <a:latin typeface="楷体_GB2312" pitchFamily="49" charset="-122"/>
                <a:ea typeface="楷体_GB2312" pitchFamily="49" charset="-122"/>
              </a:rPr>
              <a:t>定义</a:t>
            </a:r>
            <a:r>
              <a:rPr lang="en-US" altLang="zh-CN" sz="2400" b="1" dirty="0" smtClean="0">
                <a:latin typeface="楷体_GB2312" pitchFamily="49" charset="-122"/>
                <a:ea typeface="楷体_GB2312" pitchFamily="49" charset="-122"/>
              </a:rPr>
              <a:t>1</a:t>
            </a:r>
            <a:r>
              <a:rPr lang="en-US" altLang="zh-CN" sz="2400" dirty="0" smtClean="0">
                <a:latin typeface="楷体_GB2312" pitchFamily="49" charset="-122"/>
                <a:ea typeface="楷体_GB2312" pitchFamily="49" charset="-122"/>
              </a:rPr>
              <a:t>  </a:t>
            </a:r>
            <a:r>
              <a:rPr lang="zh-CN" altLang="en-US" sz="2400" dirty="0" smtClean="0">
                <a:latin typeface="楷体_GB2312" pitchFamily="49" charset="-122"/>
                <a:ea typeface="楷体_GB2312" pitchFamily="49" charset="-122"/>
              </a:rPr>
              <a:t>在</a:t>
            </a:r>
            <a:r>
              <a:rPr lang="en-US" altLang="zh-CN" sz="2400" dirty="0" smtClean="0">
                <a:latin typeface="Times New Roman" pitchFamily="18" charset="0"/>
                <a:ea typeface="楷体_GB2312" pitchFamily="49" charset="-122"/>
              </a:rPr>
              <a:t>GRAPHSEARCH</a:t>
            </a:r>
            <a:r>
              <a:rPr lang="zh-CN" altLang="en-US" sz="2400" dirty="0" smtClean="0">
                <a:latin typeface="楷体_GB2312" pitchFamily="49" charset="-122"/>
                <a:ea typeface="楷体_GB2312" pitchFamily="49" charset="-122"/>
              </a:rPr>
              <a:t>过程中，如果第</a:t>
            </a:r>
            <a:r>
              <a:rPr lang="en-US" altLang="zh-CN" sz="2400" dirty="0" smtClean="0">
                <a:latin typeface="楷体_GB2312" pitchFamily="49" charset="-122"/>
                <a:ea typeface="楷体_GB2312" pitchFamily="49" charset="-122"/>
              </a:rPr>
              <a:t>8</a:t>
            </a:r>
            <a:r>
              <a:rPr lang="zh-CN" altLang="en-US" sz="2400" dirty="0" smtClean="0">
                <a:latin typeface="楷体_GB2312" pitchFamily="49" charset="-122"/>
                <a:ea typeface="楷体_GB2312" pitchFamily="49" charset="-122"/>
              </a:rPr>
              <a:t>步的重排</a:t>
            </a:r>
            <a:r>
              <a:rPr lang="en-US" altLang="zh-CN" sz="2400" dirty="0" smtClean="0">
                <a:latin typeface="Times New Roman" pitchFamily="18" charset="0"/>
                <a:ea typeface="楷体_GB2312" pitchFamily="49" charset="-122"/>
              </a:rPr>
              <a:t>OPEN</a:t>
            </a:r>
            <a:r>
              <a:rPr lang="zh-CN" altLang="en-US" sz="2400" dirty="0" smtClean="0">
                <a:latin typeface="楷体_GB2312" pitchFamily="49" charset="-122"/>
                <a:ea typeface="楷体_GB2312" pitchFamily="49" charset="-122"/>
              </a:rPr>
              <a:t>表是依据</a:t>
            </a:r>
            <a:r>
              <a:rPr lang="en-US" altLang="zh-CN" sz="2400" i="1" dirty="0" smtClean="0">
                <a:latin typeface="Times New Roman" pitchFamily="18" charset="0"/>
                <a:ea typeface="楷体_GB2312" pitchFamily="49" charset="-122"/>
              </a:rPr>
              <a:t>f</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g</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进行的，则称该过程为</a:t>
            </a:r>
            <a:r>
              <a:rPr lang="en-US" altLang="zh-CN" sz="2400" dirty="0" smtClean="0">
                <a:latin typeface="Times New Roman" pitchFamily="18" charset="0"/>
                <a:ea typeface="楷体_GB2312" pitchFamily="49" charset="-122"/>
              </a:rPr>
              <a:t>A</a:t>
            </a:r>
            <a:r>
              <a:rPr lang="zh-CN" altLang="en-US" sz="2400" dirty="0" smtClean="0">
                <a:latin typeface="楷体_GB2312" pitchFamily="49" charset="-122"/>
                <a:ea typeface="楷体_GB2312" pitchFamily="49" charset="-122"/>
              </a:rPr>
              <a:t>算法。</a:t>
            </a:r>
          </a:p>
          <a:p>
            <a:pPr algn="just" eaLnBrk="1" hangingPunct="1">
              <a:lnSpc>
                <a:spcPct val="110000"/>
              </a:lnSpc>
              <a:buFontTx/>
              <a:buNone/>
            </a:pPr>
            <a:r>
              <a:rPr lang="zh-CN" altLang="en-US" sz="2400" b="1" dirty="0" smtClean="0">
                <a:latin typeface="楷体_GB2312" pitchFamily="49" charset="-122"/>
                <a:ea typeface="楷体_GB2312" pitchFamily="49" charset="-122"/>
              </a:rPr>
              <a:t>     定义</a:t>
            </a:r>
            <a:r>
              <a:rPr lang="en-US" altLang="zh-CN" sz="2400" b="1" dirty="0" smtClean="0">
                <a:latin typeface="楷体_GB2312" pitchFamily="49" charset="-122"/>
                <a:ea typeface="楷体_GB2312" pitchFamily="49" charset="-122"/>
              </a:rPr>
              <a:t>2</a:t>
            </a:r>
            <a:r>
              <a:rPr lang="en-US" altLang="zh-CN" sz="2400" dirty="0" smtClean="0">
                <a:latin typeface="楷体_GB2312" pitchFamily="49" charset="-122"/>
                <a:ea typeface="楷体_GB2312" pitchFamily="49" charset="-122"/>
              </a:rPr>
              <a:t>  </a:t>
            </a:r>
            <a:r>
              <a:rPr lang="zh-CN" altLang="en-US" sz="2400" dirty="0" smtClean="0">
                <a:latin typeface="楷体_GB2312" pitchFamily="49" charset="-122"/>
                <a:ea typeface="楷体_GB2312" pitchFamily="49" charset="-122"/>
              </a:rPr>
              <a:t>在</a:t>
            </a:r>
            <a:r>
              <a:rPr lang="en-US" altLang="zh-CN" sz="2400" dirty="0" smtClean="0">
                <a:latin typeface="Times New Roman" pitchFamily="18" charset="0"/>
                <a:ea typeface="楷体_GB2312" pitchFamily="49" charset="-122"/>
              </a:rPr>
              <a:t>A</a:t>
            </a:r>
            <a:r>
              <a:rPr lang="zh-CN" altLang="en-US" sz="2400" dirty="0" smtClean="0">
                <a:latin typeface="楷体_GB2312" pitchFamily="49" charset="-122"/>
                <a:ea typeface="楷体_GB2312" pitchFamily="49" charset="-122"/>
              </a:rPr>
              <a:t>算法中，如果对所有的</a:t>
            </a:r>
            <a:r>
              <a:rPr lang="en-US" altLang="zh-CN" sz="2400" i="1" dirty="0" smtClean="0">
                <a:latin typeface="Times New Roman" pitchFamily="18" charset="0"/>
                <a:ea typeface="楷体_GB2312" pitchFamily="49" charset="-122"/>
              </a:rPr>
              <a:t>x</a:t>
            </a:r>
            <a:r>
              <a:rPr lang="zh-CN" altLang="en-US" sz="2400" dirty="0" smtClean="0">
                <a:latin typeface="楷体_GB2312" pitchFamily="49" charset="-122"/>
                <a:ea typeface="楷体_GB2312" pitchFamily="49" charset="-122"/>
              </a:rPr>
              <a:t>存在</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则称</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为</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的下界，它表示某种偏于保守的估计。</a:t>
            </a:r>
          </a:p>
          <a:p>
            <a:pPr algn="just" eaLnBrk="1" hangingPunct="1">
              <a:lnSpc>
                <a:spcPct val="110000"/>
              </a:lnSpc>
              <a:buFontTx/>
              <a:buNone/>
            </a:pPr>
            <a:r>
              <a:rPr lang="zh-CN" altLang="en-US" sz="2400" b="1" dirty="0" smtClean="0">
                <a:latin typeface="楷体_GB2312" pitchFamily="49" charset="-122"/>
                <a:ea typeface="楷体_GB2312" pitchFamily="49" charset="-122"/>
              </a:rPr>
              <a:t>     定义</a:t>
            </a:r>
            <a:r>
              <a:rPr lang="en-US" altLang="zh-CN" sz="2400" b="1" dirty="0" smtClean="0">
                <a:latin typeface="楷体_GB2312" pitchFamily="49" charset="-122"/>
                <a:ea typeface="楷体_GB2312" pitchFamily="49" charset="-122"/>
              </a:rPr>
              <a:t>3 </a:t>
            </a:r>
            <a:r>
              <a:rPr lang="en-US" altLang="zh-CN" sz="2400" dirty="0" smtClean="0">
                <a:latin typeface="楷体_GB2312" pitchFamily="49" charset="-122"/>
                <a:ea typeface="楷体_GB2312" pitchFamily="49" charset="-122"/>
              </a:rPr>
              <a:t> </a:t>
            </a:r>
            <a:r>
              <a:rPr lang="zh-CN" altLang="en-US" sz="2400" dirty="0" smtClean="0">
                <a:latin typeface="楷体_GB2312" pitchFamily="49" charset="-122"/>
                <a:ea typeface="楷体_GB2312" pitchFamily="49" charset="-122"/>
              </a:rPr>
              <a:t>采用</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的下界</a:t>
            </a:r>
            <a:r>
              <a:rPr lang="en-US" altLang="zh-CN" sz="2400" i="1" dirty="0" smtClean="0">
                <a:latin typeface="Times New Roman" pitchFamily="18" charset="0"/>
                <a:ea typeface="楷体_GB2312" pitchFamily="49" charset="-122"/>
              </a:rPr>
              <a:t>h</a:t>
            </a:r>
            <a:r>
              <a:rPr lang="en-US" altLang="zh-CN" sz="2400" dirty="0" smtClean="0">
                <a:latin typeface="Times New Roman" pitchFamily="18" charset="0"/>
                <a:ea typeface="楷体_GB2312" pitchFamily="49" charset="-122"/>
              </a:rPr>
              <a:t>(</a:t>
            </a:r>
            <a:r>
              <a:rPr lang="en-US" altLang="zh-CN" sz="2400" i="1" dirty="0" smtClean="0">
                <a:latin typeface="Times New Roman" pitchFamily="18" charset="0"/>
                <a:ea typeface="楷体_GB2312" pitchFamily="49" charset="-122"/>
              </a:rPr>
              <a:t>x</a:t>
            </a:r>
            <a:r>
              <a:rPr lang="en-US" altLang="zh-CN" sz="2400" dirty="0" smtClean="0">
                <a:latin typeface="Times New Roman" pitchFamily="18" charset="0"/>
                <a:ea typeface="楷体_GB2312" pitchFamily="49" charset="-122"/>
              </a:rPr>
              <a:t>)</a:t>
            </a:r>
            <a:r>
              <a:rPr lang="zh-CN" altLang="en-US" sz="2400" dirty="0" smtClean="0">
                <a:latin typeface="楷体_GB2312" pitchFamily="49" charset="-122"/>
                <a:ea typeface="楷体_GB2312" pitchFamily="49" charset="-122"/>
              </a:rPr>
              <a:t>为启发函数的</a:t>
            </a:r>
            <a:r>
              <a:rPr lang="en-US" altLang="zh-CN" sz="2400" dirty="0" smtClean="0">
                <a:latin typeface="Times New Roman" pitchFamily="18" charset="0"/>
                <a:ea typeface="楷体_GB2312" pitchFamily="49" charset="-122"/>
              </a:rPr>
              <a:t>A</a:t>
            </a:r>
            <a:r>
              <a:rPr lang="zh-CN" altLang="en-US" sz="2400" dirty="0" smtClean="0">
                <a:latin typeface="楷体_GB2312" pitchFamily="49" charset="-122"/>
                <a:ea typeface="楷体_GB2312" pitchFamily="49" charset="-122"/>
              </a:rPr>
              <a:t>算法，称为</a:t>
            </a:r>
            <a:r>
              <a:rPr lang="en-US" altLang="zh-CN" sz="2400" dirty="0" smtClean="0">
                <a:solidFill>
                  <a:srgbClr val="0000FF"/>
                </a:solidFill>
                <a:latin typeface="Times New Roman" pitchFamily="18" charset="0"/>
                <a:ea typeface="楷体_GB2312" pitchFamily="49" charset="-122"/>
              </a:rPr>
              <a:t>A</a:t>
            </a:r>
            <a:r>
              <a:rPr lang="en-US" altLang="zh-CN" sz="2400" baseline="30000" dirty="0" smtClean="0">
                <a:solidFill>
                  <a:srgbClr val="0000FF"/>
                </a:solidFill>
                <a:latin typeface="楷体_GB2312" pitchFamily="49" charset="-122"/>
                <a:ea typeface="楷体_GB2312" pitchFamily="49" charset="-122"/>
              </a:rPr>
              <a:t>*</a:t>
            </a:r>
            <a:r>
              <a:rPr lang="zh-CN" altLang="en-US" sz="2400" dirty="0" smtClean="0">
                <a:solidFill>
                  <a:srgbClr val="0000FF"/>
                </a:solidFill>
                <a:latin typeface="楷体_GB2312" pitchFamily="49" charset="-122"/>
                <a:ea typeface="楷体_GB2312" pitchFamily="49" charset="-122"/>
              </a:rPr>
              <a:t>算法</a:t>
            </a:r>
            <a:r>
              <a:rPr lang="zh-CN" altLang="en-US" sz="2400" dirty="0" smtClean="0">
                <a:latin typeface="楷体_GB2312" pitchFamily="49" charset="-122"/>
                <a:ea typeface="楷体_GB2312" pitchFamily="49" charset="-122"/>
              </a:rPr>
              <a:t>。当</a:t>
            </a:r>
            <a:r>
              <a:rPr lang="en-US" altLang="zh-CN" sz="2400" i="1" dirty="0" smtClean="0">
                <a:latin typeface="Times New Roman" pitchFamily="18" charset="0"/>
                <a:ea typeface="楷体_GB2312" pitchFamily="49" charset="-122"/>
              </a:rPr>
              <a:t>h</a:t>
            </a:r>
            <a:r>
              <a:rPr lang="en-US" altLang="zh-CN" sz="2400" dirty="0" smtClean="0">
                <a:latin typeface="楷体_GB2312" pitchFamily="49" charset="-122"/>
                <a:ea typeface="楷体_GB2312" pitchFamily="49" charset="-122"/>
              </a:rPr>
              <a:t>=0</a:t>
            </a:r>
            <a:r>
              <a:rPr lang="zh-CN" altLang="en-US" sz="2400" dirty="0" smtClean="0">
                <a:latin typeface="楷体_GB2312" pitchFamily="49" charset="-122"/>
                <a:ea typeface="楷体_GB2312" pitchFamily="49" charset="-122"/>
              </a:rPr>
              <a:t>时， </a:t>
            </a:r>
            <a:r>
              <a:rPr lang="en-US" altLang="zh-CN" sz="2400" dirty="0" smtClean="0">
                <a:latin typeface="Times New Roman" pitchFamily="18" charset="0"/>
                <a:ea typeface="楷体_GB2312" pitchFamily="49" charset="-122"/>
              </a:rPr>
              <a:t>A</a:t>
            </a:r>
            <a:r>
              <a:rPr lang="en-US" altLang="zh-CN" sz="2400" baseline="300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算法就变为</a:t>
            </a:r>
            <a:r>
              <a:rPr lang="zh-CN" altLang="en-US" sz="2400" b="1" dirty="0" smtClean="0">
                <a:latin typeface="华文新魏" pitchFamily="2" charset="-122"/>
              </a:rPr>
              <a:t>等代价</a:t>
            </a:r>
            <a:r>
              <a:rPr lang="zh-CN" altLang="en-US" sz="2400" dirty="0" smtClean="0">
                <a:latin typeface="楷体_GB2312" pitchFamily="49" charset="-122"/>
                <a:ea typeface="楷体_GB2312" pitchFamily="49" charset="-122"/>
              </a:rPr>
              <a:t>搜索算法</a:t>
            </a:r>
            <a:r>
              <a:rPr lang="zh-CN" altLang="en-US" sz="2400" dirty="0" smtClean="0">
                <a:latin typeface="华文新魏" pitchFamily="2" charset="-122"/>
              </a:rPr>
              <a:t>。</a:t>
            </a:r>
          </a:p>
          <a:p>
            <a:pPr algn="just" eaLnBrk="1" hangingPunct="1">
              <a:buFontTx/>
              <a:buNone/>
            </a:pPr>
            <a:r>
              <a:rPr lang="zh-CN" altLang="en-US" sz="2400" dirty="0" smtClean="0">
                <a:latin typeface="华文新魏" pitchFamily="2" charset="-122"/>
              </a:rPr>
              <a:t> </a:t>
            </a:r>
          </a:p>
        </p:txBody>
      </p:sp>
      <p:sp>
        <p:nvSpPr>
          <p:cNvPr id="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3.2.5 A</a:t>
            </a:r>
            <a:r>
              <a:rPr lang="en-US" altLang="zh-CN" baseline="30000" dirty="0" smtClean="0">
                <a:latin typeface="黑体" pitchFamily="49" charset="-122"/>
                <a:ea typeface="黑体" pitchFamily="49" charset="-122"/>
              </a:rPr>
              <a:t>*</a:t>
            </a:r>
            <a:r>
              <a:rPr lang="zh-CN" altLang="en-US" dirty="0" smtClean="0">
                <a:latin typeface="黑体" pitchFamily="49" charset="-122"/>
                <a:ea typeface="黑体" pitchFamily="49" charset="-122"/>
              </a:rPr>
              <a:t>算法</a:t>
            </a:r>
          </a:p>
        </p:txBody>
      </p:sp>
    </p:spTree>
    <p:extLst>
      <p:ext uri="{BB962C8B-B14F-4D97-AF65-F5344CB8AC3E}">
        <p14:creationId xmlns:p14="http://schemas.microsoft.com/office/powerpoint/2010/main" val="522637549"/>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a:defRPr/>
            </a:pPr>
            <a:r>
              <a:rPr lang="en-US" altLang="zh-CN" smtClean="0"/>
              <a:t>A*</a:t>
            </a:r>
            <a:r>
              <a:rPr lang="zh-CN" altLang="en-US" smtClean="0"/>
              <a:t>算法</a:t>
            </a:r>
          </a:p>
        </p:txBody>
      </p:sp>
      <p:sp>
        <p:nvSpPr>
          <p:cNvPr id="146436"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50F48DA-4D1E-4A1B-8186-EB6699A32BE3}" type="slidenum">
              <a:rPr kumimoji="1" lang="en-US" altLang="zh-CN" sz="1800" b="1" smtClean="0">
                <a:solidFill>
                  <a:srgbClr val="FFFFFF"/>
                </a:solidFill>
                <a:latin typeface="Tahoma" pitchFamily="34" charset="0"/>
              </a:rPr>
              <a:pPr/>
              <a:t>112</a:t>
            </a:fld>
            <a:endParaRPr kumimoji="1" lang="en-US" altLang="zh-CN" sz="1800" b="1" smtClean="0">
              <a:solidFill>
                <a:srgbClr val="FFFFFF"/>
              </a:solidFill>
              <a:latin typeface="Tahoma" pitchFamily="34" charset="0"/>
            </a:endParaRPr>
          </a:p>
        </p:txBody>
      </p:sp>
      <p:pic>
        <p:nvPicPr>
          <p:cNvPr id="1464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76200"/>
            <a:ext cx="4249737" cy="6808788"/>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95619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1295400" y="423863"/>
            <a:ext cx="7589838" cy="268287"/>
          </a:xfrm>
        </p:spPr>
        <p:txBody>
          <a:bodyPr vert="horz" wrap="square" lIns="91440" tIns="45720" rIns="91440" bIns="45720" numCol="1" anchorCtr="0" compatLnSpc="1"/>
          <a:lstStyle/>
          <a:p>
            <a:pPr eaLnBrk="1" hangingPunct="1">
              <a:defRPr/>
            </a:pPr>
            <a:r>
              <a:rPr kumimoji="1" lang="en-US" altLang="zh-CN" kern="0">
                <a:effectLst>
                  <a:outerShdw blurRad="38100" dist="38100" dir="2700000" algn="tl">
                    <a:srgbClr val="C0C0C0"/>
                  </a:outerShdw>
                </a:effectLst>
                <a:latin typeface="宋体" panose="02010600030101010101" pitchFamily="2" charset="-122"/>
                <a:ea typeface="宋体" panose="02010600030101010101" pitchFamily="2" charset="-122"/>
                <a:cs typeface="宋体" panose="02010600030101010101" pitchFamily="2" charset="-122"/>
              </a:rPr>
              <a:t>A*</a:t>
            </a:r>
            <a:r>
              <a:rPr kumimoji="1" lang="zh-CN" altLang="en-US" kern="0">
                <a:effectLst>
                  <a:outerShdw blurRad="38100" dist="38100" dir="2700000" algn="tl">
                    <a:srgbClr val="C0C0C0"/>
                  </a:outerShdw>
                </a:effectLst>
                <a:latin typeface="宋体" panose="02010600030101010101" pitchFamily="2" charset="-122"/>
                <a:ea typeface="宋体" panose="02010600030101010101" pitchFamily="2" charset="-122"/>
                <a:cs typeface="宋体" panose="02010600030101010101" pitchFamily="2" charset="-122"/>
              </a:rPr>
              <a:t>算法示例</a:t>
            </a:r>
            <a:endParaRPr kumimoji="1" lang="en-US" altLang="zh-CN" kern="0">
              <a:effectLst>
                <a:outerShdw blurRad="38100" dist="38100" dir="2700000" algn="tl">
                  <a:srgbClr val="C0C0C0"/>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147459" name="Rectangle 3"/>
          <p:cNvSpPr>
            <a:spLocks noGrp="1" noChangeArrowheads="1"/>
          </p:cNvSpPr>
          <p:nvPr>
            <p:ph idx="1"/>
          </p:nvPr>
        </p:nvSpPr>
        <p:spPr>
          <a:xfrm>
            <a:off x="755650" y="1125538"/>
            <a:ext cx="8353425" cy="4248150"/>
          </a:xfrm>
        </p:spPr>
        <p:txBody>
          <a:bodyPr/>
          <a:lstStyle/>
          <a:p>
            <a:pPr eaLnBrk="1" hangingPunct="1"/>
            <a:r>
              <a:rPr lang="zh-CN" altLang="en-US" smtClean="0">
                <a:latin typeface="Times New Roman" pitchFamily="18" charset="0"/>
                <a:ea typeface="宋体" pitchFamily="2" charset="-122"/>
              </a:rPr>
              <a:t>八数码问题</a:t>
            </a:r>
          </a:p>
          <a:p>
            <a:pPr eaLnBrk="1" hangingPunct="1"/>
            <a:r>
              <a:rPr lang="zh-CN" altLang="en-US" smtClean="0">
                <a:latin typeface="Times New Roman" pitchFamily="18" charset="0"/>
                <a:ea typeface="宋体" pitchFamily="2" charset="-122"/>
              </a:rPr>
              <a:t>估价函数的定义</a:t>
            </a:r>
          </a:p>
          <a:p>
            <a:pPr lvl="1" eaLnBrk="1" hangingPunct="1"/>
            <a:r>
              <a:rPr lang="en-US" altLang="zh-CN" i="1" smtClean="0">
                <a:latin typeface="Times New Roman" pitchFamily="18" charset="0"/>
                <a:ea typeface="宋体" pitchFamily="2" charset="-122"/>
              </a:rPr>
              <a:t>f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smtClean="0">
                <a:latin typeface="Times New Roman" pitchFamily="18" charset="0"/>
                <a:ea typeface="宋体" pitchFamily="2" charset="-122"/>
              </a:rPr>
              <a:t>) = </a:t>
            </a:r>
            <a:r>
              <a:rPr lang="en-US" altLang="zh-CN" i="1" smtClean="0">
                <a:latin typeface="Times New Roman" pitchFamily="18" charset="0"/>
                <a:ea typeface="宋体" pitchFamily="2" charset="-122"/>
              </a:rPr>
              <a:t>g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smtClean="0">
                <a:latin typeface="Times New Roman" pitchFamily="18" charset="0"/>
                <a:ea typeface="宋体" pitchFamily="2" charset="-122"/>
              </a:rPr>
              <a:t>) + </a:t>
            </a:r>
            <a:r>
              <a:rPr lang="en-US" altLang="zh-CN" i="1" smtClean="0">
                <a:latin typeface="Times New Roman" pitchFamily="18" charset="0"/>
                <a:ea typeface="宋体" pitchFamily="2" charset="-122"/>
              </a:rPr>
              <a:t>h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smtClean="0">
                <a:latin typeface="Times New Roman" pitchFamily="18" charset="0"/>
                <a:ea typeface="宋体" pitchFamily="2" charset="-122"/>
              </a:rPr>
              <a:t>)</a:t>
            </a:r>
          </a:p>
          <a:p>
            <a:pPr lvl="1" eaLnBrk="1" hangingPunct="1"/>
            <a:r>
              <a:rPr lang="en-US" altLang="zh-CN" i="1" smtClean="0">
                <a:latin typeface="Times New Roman" pitchFamily="18" charset="0"/>
                <a:ea typeface="宋体" pitchFamily="2" charset="-122"/>
              </a:rPr>
              <a:t>g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：从初始状态到</a:t>
            </a:r>
            <a:r>
              <a:rPr lang="en-US" altLang="zh-CN" i="1" smtClean="0">
                <a:latin typeface="Times New Roman" pitchFamily="18" charset="0"/>
                <a:ea typeface="宋体" pitchFamily="2" charset="-122"/>
              </a:rPr>
              <a:t>x</a:t>
            </a:r>
            <a:r>
              <a:rPr lang="zh-CN" altLang="en-US" smtClean="0">
                <a:latin typeface="Times New Roman" pitchFamily="18" charset="0"/>
                <a:ea typeface="宋体" pitchFamily="2" charset="-122"/>
              </a:rPr>
              <a:t>需要进行的移动操作的次数</a:t>
            </a:r>
          </a:p>
          <a:p>
            <a:pPr lvl="1" eaLnBrk="1" hangingPunct="1"/>
            <a:r>
              <a:rPr lang="en-US" altLang="zh-CN" i="1" smtClean="0">
                <a:latin typeface="Times New Roman" pitchFamily="18" charset="0"/>
                <a:ea typeface="宋体" pitchFamily="2" charset="-122"/>
              </a:rPr>
              <a:t>h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a:t>
            </a:r>
          </a:p>
        </p:txBody>
      </p:sp>
      <p:grpSp>
        <p:nvGrpSpPr>
          <p:cNvPr id="2" name="Group 4"/>
          <p:cNvGrpSpPr>
            <a:grpSpLocks/>
          </p:cNvGrpSpPr>
          <p:nvPr/>
        </p:nvGrpSpPr>
        <p:grpSpPr bwMode="auto">
          <a:xfrm>
            <a:off x="1289050" y="4437063"/>
            <a:ext cx="1625600" cy="1524000"/>
            <a:chOff x="1066" y="1846"/>
            <a:chExt cx="1024" cy="873"/>
          </a:xfrm>
        </p:grpSpPr>
        <p:grpSp>
          <p:nvGrpSpPr>
            <p:cNvPr id="147496" name="Group 5"/>
            <p:cNvGrpSpPr>
              <a:grpSpLocks/>
            </p:cNvGrpSpPr>
            <p:nvPr/>
          </p:nvGrpSpPr>
          <p:grpSpPr bwMode="auto">
            <a:xfrm>
              <a:off x="1066" y="1846"/>
              <a:ext cx="1024" cy="864"/>
              <a:chOff x="1536" y="2304"/>
              <a:chExt cx="432" cy="432"/>
            </a:xfrm>
          </p:grpSpPr>
          <p:sp>
            <p:nvSpPr>
              <p:cNvPr id="147505" name="Rectangle 6"/>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506" name="Line 7"/>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507" name="Line 8"/>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508" name="Line 9"/>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509" name="Line 10"/>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7497" name="Text Box 11"/>
            <p:cNvSpPr txBox="1">
              <a:spLocks noChangeArrowheads="1"/>
            </p:cNvSpPr>
            <p:nvPr/>
          </p:nvSpPr>
          <p:spPr bwMode="auto">
            <a:xfrm>
              <a:off x="1412" y="2136"/>
              <a:ext cx="24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1</a:t>
              </a:r>
              <a:endParaRPr kumimoji="0" lang="en-US" altLang="zh-CN" sz="2800" smtClean="0">
                <a:solidFill>
                  <a:srgbClr val="000000"/>
                </a:solidFill>
                <a:latin typeface="Times New Roman" pitchFamily="18" charset="0"/>
              </a:endParaRPr>
            </a:p>
          </p:txBody>
        </p:sp>
        <p:sp>
          <p:nvSpPr>
            <p:cNvPr id="147498" name="Text Box 12"/>
            <p:cNvSpPr txBox="1">
              <a:spLocks noChangeArrowheads="1"/>
            </p:cNvSpPr>
            <p:nvPr/>
          </p:nvSpPr>
          <p:spPr bwMode="auto">
            <a:xfrm>
              <a:off x="1112" y="1849"/>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2</a:t>
              </a:r>
              <a:endParaRPr kumimoji="0" lang="en-US" altLang="zh-CN" sz="2800" smtClean="0">
                <a:solidFill>
                  <a:srgbClr val="000000"/>
                </a:solidFill>
                <a:latin typeface="Times New Roman" pitchFamily="18" charset="0"/>
              </a:endParaRPr>
            </a:p>
          </p:txBody>
        </p:sp>
        <p:sp>
          <p:nvSpPr>
            <p:cNvPr id="147499" name="Text Box 13"/>
            <p:cNvSpPr txBox="1">
              <a:spLocks noChangeArrowheads="1"/>
            </p:cNvSpPr>
            <p:nvPr/>
          </p:nvSpPr>
          <p:spPr bwMode="auto">
            <a:xfrm>
              <a:off x="1808" y="1847"/>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3</a:t>
              </a:r>
              <a:endParaRPr kumimoji="0" lang="en-US" altLang="zh-CN" sz="2800" smtClean="0">
                <a:solidFill>
                  <a:srgbClr val="000000"/>
                </a:solidFill>
                <a:latin typeface="Times New Roman" pitchFamily="18" charset="0"/>
              </a:endParaRPr>
            </a:p>
          </p:txBody>
        </p:sp>
        <p:sp>
          <p:nvSpPr>
            <p:cNvPr id="147500" name="Text Box 14"/>
            <p:cNvSpPr txBox="1">
              <a:spLocks noChangeArrowheads="1"/>
            </p:cNvSpPr>
            <p:nvPr/>
          </p:nvSpPr>
          <p:spPr bwMode="auto">
            <a:xfrm>
              <a:off x="1431" y="1849"/>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8</a:t>
              </a:r>
              <a:endParaRPr kumimoji="0" lang="en-US" altLang="zh-CN" sz="2800" smtClean="0">
                <a:solidFill>
                  <a:srgbClr val="000000"/>
                </a:solidFill>
                <a:latin typeface="Times New Roman" pitchFamily="18" charset="0"/>
              </a:endParaRPr>
            </a:p>
          </p:txBody>
        </p:sp>
        <p:sp>
          <p:nvSpPr>
            <p:cNvPr id="147501" name="Text Box 15"/>
            <p:cNvSpPr txBox="1">
              <a:spLocks noChangeArrowheads="1"/>
            </p:cNvSpPr>
            <p:nvPr/>
          </p:nvSpPr>
          <p:spPr bwMode="auto">
            <a:xfrm>
              <a:off x="1813" y="2136"/>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4</a:t>
              </a:r>
              <a:endParaRPr kumimoji="0" lang="en-US" altLang="zh-CN" sz="2800" smtClean="0">
                <a:solidFill>
                  <a:srgbClr val="000000"/>
                </a:solidFill>
                <a:latin typeface="Times New Roman" pitchFamily="18" charset="0"/>
              </a:endParaRPr>
            </a:p>
          </p:txBody>
        </p:sp>
        <p:sp>
          <p:nvSpPr>
            <p:cNvPr id="147502" name="Text Box 16"/>
            <p:cNvSpPr txBox="1">
              <a:spLocks noChangeArrowheads="1"/>
            </p:cNvSpPr>
            <p:nvPr/>
          </p:nvSpPr>
          <p:spPr bwMode="auto">
            <a:xfrm>
              <a:off x="1808" y="2422"/>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5</a:t>
              </a:r>
              <a:endParaRPr kumimoji="0" lang="en-US" altLang="zh-CN" sz="2800" smtClean="0">
                <a:solidFill>
                  <a:srgbClr val="000000"/>
                </a:solidFill>
                <a:latin typeface="Times New Roman" pitchFamily="18" charset="0"/>
              </a:endParaRPr>
            </a:p>
          </p:txBody>
        </p:sp>
        <p:sp>
          <p:nvSpPr>
            <p:cNvPr id="147503" name="Text Box 17"/>
            <p:cNvSpPr txBox="1">
              <a:spLocks noChangeArrowheads="1"/>
            </p:cNvSpPr>
            <p:nvPr/>
          </p:nvSpPr>
          <p:spPr bwMode="auto">
            <a:xfrm>
              <a:off x="1431" y="2422"/>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6</a:t>
              </a:r>
              <a:endParaRPr kumimoji="0" lang="en-US" altLang="zh-CN" sz="2800" smtClean="0">
                <a:solidFill>
                  <a:srgbClr val="000000"/>
                </a:solidFill>
                <a:latin typeface="Times New Roman" pitchFamily="18" charset="0"/>
              </a:endParaRPr>
            </a:p>
          </p:txBody>
        </p:sp>
        <p:sp>
          <p:nvSpPr>
            <p:cNvPr id="147504" name="Text Box 18"/>
            <p:cNvSpPr txBox="1">
              <a:spLocks noChangeArrowheads="1"/>
            </p:cNvSpPr>
            <p:nvPr/>
          </p:nvSpPr>
          <p:spPr bwMode="auto">
            <a:xfrm>
              <a:off x="1108" y="2153"/>
              <a:ext cx="228"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7</a:t>
              </a:r>
              <a:endParaRPr kumimoji="0" lang="en-US" altLang="zh-CN" sz="2800" smtClean="0">
                <a:solidFill>
                  <a:srgbClr val="000000"/>
                </a:solidFill>
                <a:latin typeface="Times New Roman" pitchFamily="18" charset="0"/>
              </a:endParaRPr>
            </a:p>
          </p:txBody>
        </p:sp>
      </p:grpSp>
      <p:sp>
        <p:nvSpPr>
          <p:cNvPr id="286739" name="Rectangle 19"/>
          <p:cNvSpPr>
            <a:spLocks noChangeArrowheads="1"/>
          </p:cNvSpPr>
          <p:nvPr/>
        </p:nvSpPr>
        <p:spPr bwMode="auto">
          <a:xfrm>
            <a:off x="6186488" y="4451350"/>
            <a:ext cx="1625600" cy="1512888"/>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40" name="Line 20"/>
          <p:cNvSpPr>
            <a:spLocks noChangeShapeType="1"/>
          </p:cNvSpPr>
          <p:nvPr/>
        </p:nvSpPr>
        <p:spPr bwMode="auto">
          <a:xfrm>
            <a:off x="6727825" y="4451350"/>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41" name="Line 21"/>
          <p:cNvSpPr>
            <a:spLocks noChangeShapeType="1"/>
          </p:cNvSpPr>
          <p:nvPr/>
        </p:nvSpPr>
        <p:spPr bwMode="auto">
          <a:xfrm>
            <a:off x="7270750" y="4451350"/>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4" name="Group 22"/>
          <p:cNvGrpSpPr>
            <a:grpSpLocks/>
          </p:cNvGrpSpPr>
          <p:nvPr/>
        </p:nvGrpSpPr>
        <p:grpSpPr bwMode="auto">
          <a:xfrm>
            <a:off x="6186488" y="4437063"/>
            <a:ext cx="1625600" cy="1527175"/>
            <a:chOff x="3379" y="1525"/>
            <a:chExt cx="1024" cy="962"/>
          </a:xfrm>
        </p:grpSpPr>
        <p:sp>
          <p:nvSpPr>
            <p:cNvPr id="147486" name="Line 23"/>
            <p:cNvSpPr>
              <a:spLocks noChangeShapeType="1"/>
            </p:cNvSpPr>
            <p:nvPr/>
          </p:nvSpPr>
          <p:spPr bwMode="auto">
            <a:xfrm>
              <a:off x="3379" y="1852"/>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487" name="Line 24"/>
            <p:cNvSpPr>
              <a:spLocks noChangeShapeType="1"/>
            </p:cNvSpPr>
            <p:nvPr/>
          </p:nvSpPr>
          <p:spPr bwMode="auto">
            <a:xfrm>
              <a:off x="3379" y="2169"/>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7488" name="Text Box 25"/>
            <p:cNvSpPr txBox="1">
              <a:spLocks noChangeArrowheads="1"/>
            </p:cNvSpPr>
            <p:nvPr/>
          </p:nvSpPr>
          <p:spPr bwMode="auto">
            <a:xfrm>
              <a:off x="3424" y="15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1</a:t>
              </a:r>
              <a:endParaRPr kumimoji="0" lang="en-US" altLang="zh-CN" sz="2800" smtClean="0">
                <a:solidFill>
                  <a:srgbClr val="000000"/>
                </a:solidFill>
                <a:latin typeface="Times New Roman" pitchFamily="18" charset="0"/>
              </a:endParaRPr>
            </a:p>
          </p:txBody>
        </p:sp>
        <p:sp>
          <p:nvSpPr>
            <p:cNvPr id="147489" name="Text Box 26"/>
            <p:cNvSpPr txBox="1">
              <a:spLocks noChangeArrowheads="1"/>
            </p:cNvSpPr>
            <p:nvPr/>
          </p:nvSpPr>
          <p:spPr bwMode="auto">
            <a:xfrm>
              <a:off x="3743" y="1534"/>
              <a:ext cx="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2</a:t>
              </a:r>
              <a:endParaRPr kumimoji="0" lang="en-US" altLang="zh-CN" sz="2800" smtClean="0">
                <a:solidFill>
                  <a:srgbClr val="000000"/>
                </a:solidFill>
                <a:latin typeface="Times New Roman" pitchFamily="18" charset="0"/>
              </a:endParaRPr>
            </a:p>
          </p:txBody>
        </p:sp>
        <p:sp>
          <p:nvSpPr>
            <p:cNvPr id="147490" name="Text Box 27"/>
            <p:cNvSpPr txBox="1">
              <a:spLocks noChangeArrowheads="1"/>
            </p:cNvSpPr>
            <p:nvPr/>
          </p:nvSpPr>
          <p:spPr bwMode="auto">
            <a:xfrm>
              <a:off x="4120" y="15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3</a:t>
              </a:r>
              <a:endParaRPr kumimoji="0" lang="en-US" altLang="zh-CN" sz="2800" smtClean="0">
                <a:solidFill>
                  <a:srgbClr val="000000"/>
                </a:solidFill>
                <a:latin typeface="Times New Roman" pitchFamily="18" charset="0"/>
              </a:endParaRPr>
            </a:p>
          </p:txBody>
        </p:sp>
        <p:sp>
          <p:nvSpPr>
            <p:cNvPr id="147491" name="Text Box 28"/>
            <p:cNvSpPr txBox="1">
              <a:spLocks noChangeArrowheads="1"/>
            </p:cNvSpPr>
            <p:nvPr/>
          </p:nvSpPr>
          <p:spPr bwMode="auto">
            <a:xfrm>
              <a:off x="3743" y="1852"/>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8</a:t>
              </a:r>
              <a:endParaRPr kumimoji="0" lang="en-US" altLang="zh-CN" sz="2800" smtClean="0">
                <a:solidFill>
                  <a:srgbClr val="000000"/>
                </a:solidFill>
                <a:latin typeface="Times New Roman" pitchFamily="18" charset="0"/>
              </a:endParaRPr>
            </a:p>
          </p:txBody>
        </p:sp>
        <p:sp>
          <p:nvSpPr>
            <p:cNvPr id="147492" name="Text Box 29"/>
            <p:cNvSpPr txBox="1">
              <a:spLocks noChangeArrowheads="1"/>
            </p:cNvSpPr>
            <p:nvPr/>
          </p:nvSpPr>
          <p:spPr bwMode="auto">
            <a:xfrm>
              <a:off x="4125" y="18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4</a:t>
              </a:r>
              <a:endParaRPr kumimoji="0" lang="en-US" altLang="zh-CN" sz="2800" smtClean="0">
                <a:solidFill>
                  <a:srgbClr val="000000"/>
                </a:solidFill>
                <a:latin typeface="Times New Roman" pitchFamily="18" charset="0"/>
              </a:endParaRPr>
            </a:p>
          </p:txBody>
        </p:sp>
        <p:sp>
          <p:nvSpPr>
            <p:cNvPr id="147493" name="Text Box 30"/>
            <p:cNvSpPr txBox="1">
              <a:spLocks noChangeArrowheads="1"/>
            </p:cNvSpPr>
            <p:nvPr/>
          </p:nvSpPr>
          <p:spPr bwMode="auto">
            <a:xfrm>
              <a:off x="4120"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5</a:t>
              </a:r>
              <a:endParaRPr kumimoji="0" lang="en-US" altLang="zh-CN" sz="2800" smtClean="0">
                <a:solidFill>
                  <a:srgbClr val="000000"/>
                </a:solidFill>
                <a:latin typeface="Times New Roman" pitchFamily="18" charset="0"/>
              </a:endParaRPr>
            </a:p>
          </p:txBody>
        </p:sp>
        <p:sp>
          <p:nvSpPr>
            <p:cNvPr id="147494" name="Text Box 31"/>
            <p:cNvSpPr txBox="1">
              <a:spLocks noChangeArrowheads="1"/>
            </p:cNvSpPr>
            <p:nvPr/>
          </p:nvSpPr>
          <p:spPr bwMode="auto">
            <a:xfrm>
              <a:off x="3743"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6</a:t>
              </a:r>
              <a:endParaRPr kumimoji="0" lang="en-US" altLang="zh-CN" sz="2800" smtClean="0">
                <a:solidFill>
                  <a:srgbClr val="000000"/>
                </a:solidFill>
                <a:latin typeface="Times New Roman" pitchFamily="18" charset="0"/>
              </a:endParaRPr>
            </a:p>
          </p:txBody>
        </p:sp>
        <p:sp>
          <p:nvSpPr>
            <p:cNvPr id="147495" name="Text Box 32"/>
            <p:cNvSpPr txBox="1">
              <a:spLocks noChangeArrowheads="1"/>
            </p:cNvSpPr>
            <p:nvPr/>
          </p:nvSpPr>
          <p:spPr bwMode="auto">
            <a:xfrm>
              <a:off x="3420"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7</a:t>
              </a:r>
              <a:endParaRPr kumimoji="0" lang="en-US" altLang="zh-CN" sz="2800" smtClean="0">
                <a:solidFill>
                  <a:srgbClr val="000000"/>
                </a:solidFill>
                <a:latin typeface="Times New Roman" pitchFamily="18" charset="0"/>
              </a:endParaRPr>
            </a:p>
          </p:txBody>
        </p:sp>
      </p:grpSp>
      <p:pic>
        <p:nvPicPr>
          <p:cNvPr id="286753" name="Picture 33" descr="MC90043441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9825" y="2895600"/>
            <a:ext cx="90011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4" name="AutoShape 34"/>
          <p:cNvSpPr>
            <a:spLocks noChangeArrowheads="1"/>
          </p:cNvSpPr>
          <p:nvPr/>
        </p:nvSpPr>
        <p:spPr bwMode="auto">
          <a:xfrm>
            <a:off x="6283325" y="1628775"/>
            <a:ext cx="2816225" cy="1146175"/>
          </a:xfrm>
          <a:prstGeom prst="cloudCallout">
            <a:avLst>
              <a:gd name="adj1" fmla="val -25704"/>
              <a:gd name="adj2" fmla="val 66759"/>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p>
            <a:pPr algn="ctr"/>
            <a:r>
              <a:rPr kumimoji="0" lang="zh-CN" altLang="en-US" sz="2800" b="1" smtClean="0">
                <a:solidFill>
                  <a:srgbClr val="990099"/>
                </a:solidFill>
                <a:latin typeface="Arial" pitchFamily="34" charset="0"/>
                <a:ea typeface="楷体_GB2312" pitchFamily="49" charset="-122"/>
              </a:rPr>
              <a:t>谁更接近目标状态？</a:t>
            </a:r>
          </a:p>
        </p:txBody>
      </p:sp>
      <p:sp>
        <p:nvSpPr>
          <p:cNvPr id="286755" name="Rectangle 35"/>
          <p:cNvSpPr>
            <a:spLocks noChangeArrowheads="1"/>
          </p:cNvSpPr>
          <p:nvPr/>
        </p:nvSpPr>
        <p:spPr bwMode="auto">
          <a:xfrm>
            <a:off x="3665538" y="4437063"/>
            <a:ext cx="1625600" cy="1508125"/>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56" name="Line 36"/>
          <p:cNvSpPr>
            <a:spLocks noChangeShapeType="1"/>
          </p:cNvSpPr>
          <p:nvPr/>
        </p:nvSpPr>
        <p:spPr bwMode="auto">
          <a:xfrm>
            <a:off x="3665538" y="4940300"/>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57" name="Line 37"/>
          <p:cNvSpPr>
            <a:spLocks noChangeShapeType="1"/>
          </p:cNvSpPr>
          <p:nvPr/>
        </p:nvSpPr>
        <p:spPr bwMode="auto">
          <a:xfrm>
            <a:off x="3665538" y="5441950"/>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58" name="Line 38"/>
          <p:cNvSpPr>
            <a:spLocks noChangeShapeType="1"/>
          </p:cNvSpPr>
          <p:nvPr/>
        </p:nvSpPr>
        <p:spPr bwMode="auto">
          <a:xfrm>
            <a:off x="4206875" y="4437063"/>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59" name="Line 39"/>
          <p:cNvSpPr>
            <a:spLocks noChangeShapeType="1"/>
          </p:cNvSpPr>
          <p:nvPr/>
        </p:nvSpPr>
        <p:spPr bwMode="auto">
          <a:xfrm>
            <a:off x="4749800" y="4437063"/>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86760" name="Text Box 40"/>
          <p:cNvSpPr txBox="1">
            <a:spLocks noChangeArrowheads="1"/>
          </p:cNvSpPr>
          <p:nvPr/>
        </p:nvSpPr>
        <p:spPr bwMode="auto">
          <a:xfrm>
            <a:off x="4214813" y="4943475"/>
            <a:ext cx="3952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8</a:t>
            </a:r>
            <a:endParaRPr kumimoji="0" lang="en-US" altLang="zh-CN" sz="2800" smtClean="0">
              <a:solidFill>
                <a:srgbClr val="000000"/>
              </a:solidFill>
              <a:latin typeface="Times New Roman" pitchFamily="18" charset="0"/>
            </a:endParaRPr>
          </a:p>
        </p:txBody>
      </p:sp>
      <p:sp>
        <p:nvSpPr>
          <p:cNvPr id="286761" name="Text Box 41"/>
          <p:cNvSpPr txBox="1">
            <a:spLocks noChangeArrowheads="1"/>
          </p:cNvSpPr>
          <p:nvPr/>
        </p:nvSpPr>
        <p:spPr bwMode="auto">
          <a:xfrm>
            <a:off x="3738563" y="44418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1</a:t>
            </a:r>
            <a:endParaRPr kumimoji="0" lang="en-US" altLang="zh-CN" sz="2800" smtClean="0">
              <a:solidFill>
                <a:srgbClr val="000000"/>
              </a:solidFill>
              <a:latin typeface="Times New Roman" pitchFamily="18" charset="0"/>
            </a:endParaRPr>
          </a:p>
        </p:txBody>
      </p:sp>
      <p:sp>
        <p:nvSpPr>
          <p:cNvPr id="286762" name="Text Box 42"/>
          <p:cNvSpPr txBox="1">
            <a:spLocks noChangeArrowheads="1"/>
          </p:cNvSpPr>
          <p:nvPr/>
        </p:nvSpPr>
        <p:spPr bwMode="auto">
          <a:xfrm>
            <a:off x="4843463" y="44386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3</a:t>
            </a:r>
            <a:endParaRPr kumimoji="0" lang="en-US" altLang="zh-CN" sz="2800" smtClean="0">
              <a:solidFill>
                <a:srgbClr val="000000"/>
              </a:solidFill>
              <a:latin typeface="Times New Roman" pitchFamily="18" charset="0"/>
            </a:endParaRPr>
          </a:p>
        </p:txBody>
      </p:sp>
      <p:sp>
        <p:nvSpPr>
          <p:cNvPr id="286763" name="Text Box 43"/>
          <p:cNvSpPr txBox="1">
            <a:spLocks noChangeArrowheads="1"/>
          </p:cNvSpPr>
          <p:nvPr/>
        </p:nvSpPr>
        <p:spPr bwMode="auto">
          <a:xfrm>
            <a:off x="4244975" y="44418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2</a:t>
            </a:r>
            <a:endParaRPr kumimoji="0" lang="en-US" altLang="zh-CN" sz="2800" smtClean="0">
              <a:solidFill>
                <a:srgbClr val="000000"/>
              </a:solidFill>
              <a:latin typeface="Times New Roman" pitchFamily="18" charset="0"/>
            </a:endParaRPr>
          </a:p>
        </p:txBody>
      </p:sp>
      <p:sp>
        <p:nvSpPr>
          <p:cNvPr id="286764" name="Text Box 44"/>
          <p:cNvSpPr txBox="1">
            <a:spLocks noChangeArrowheads="1"/>
          </p:cNvSpPr>
          <p:nvPr/>
        </p:nvSpPr>
        <p:spPr bwMode="auto">
          <a:xfrm>
            <a:off x="4851400" y="4943475"/>
            <a:ext cx="361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4</a:t>
            </a:r>
            <a:endParaRPr kumimoji="0" lang="en-US" altLang="zh-CN" sz="2800" smtClean="0">
              <a:solidFill>
                <a:srgbClr val="000000"/>
              </a:solidFill>
              <a:latin typeface="Times New Roman" pitchFamily="18" charset="0"/>
            </a:endParaRPr>
          </a:p>
        </p:txBody>
      </p:sp>
      <p:sp>
        <p:nvSpPr>
          <p:cNvPr id="286765" name="Text Box 45"/>
          <p:cNvSpPr txBox="1">
            <a:spLocks noChangeArrowheads="1"/>
          </p:cNvSpPr>
          <p:nvPr/>
        </p:nvSpPr>
        <p:spPr bwMode="auto">
          <a:xfrm>
            <a:off x="4843463" y="54419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5</a:t>
            </a:r>
            <a:endParaRPr kumimoji="0" lang="en-US" altLang="zh-CN" sz="2800" smtClean="0">
              <a:solidFill>
                <a:srgbClr val="000000"/>
              </a:solidFill>
              <a:latin typeface="Times New Roman" pitchFamily="18" charset="0"/>
            </a:endParaRPr>
          </a:p>
        </p:txBody>
      </p:sp>
      <p:sp>
        <p:nvSpPr>
          <p:cNvPr id="286766" name="Text Box 46"/>
          <p:cNvSpPr txBox="1">
            <a:spLocks noChangeArrowheads="1"/>
          </p:cNvSpPr>
          <p:nvPr/>
        </p:nvSpPr>
        <p:spPr bwMode="auto">
          <a:xfrm>
            <a:off x="4244975" y="54419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6</a:t>
            </a:r>
            <a:endParaRPr kumimoji="0" lang="en-US" altLang="zh-CN" sz="2800" smtClean="0">
              <a:solidFill>
                <a:srgbClr val="000000"/>
              </a:solidFill>
              <a:latin typeface="Times New Roman" pitchFamily="18" charset="0"/>
            </a:endParaRPr>
          </a:p>
        </p:txBody>
      </p:sp>
      <p:sp>
        <p:nvSpPr>
          <p:cNvPr id="286767" name="Text Box 47"/>
          <p:cNvSpPr txBox="1">
            <a:spLocks noChangeArrowheads="1"/>
          </p:cNvSpPr>
          <p:nvPr/>
        </p:nvSpPr>
        <p:spPr bwMode="auto">
          <a:xfrm>
            <a:off x="3732213" y="49736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800" b="1" smtClean="0">
                <a:solidFill>
                  <a:srgbClr val="CC6600"/>
                </a:solidFill>
                <a:latin typeface="Times New Roman" pitchFamily="18" charset="0"/>
              </a:rPr>
              <a:t>7</a:t>
            </a:r>
            <a:endParaRPr kumimoji="0" lang="en-US" altLang="zh-CN" sz="2800" smtClean="0">
              <a:solidFill>
                <a:srgbClr val="000000"/>
              </a:solidFill>
              <a:latin typeface="Times New Roman" pitchFamily="18" charset="0"/>
            </a:endParaRPr>
          </a:p>
        </p:txBody>
      </p:sp>
      <p:pic>
        <p:nvPicPr>
          <p:cNvPr id="286768" name="Picture 48" descr="MC9004344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9513" y="2854325"/>
            <a:ext cx="9048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9" name="AutoShape 49"/>
          <p:cNvSpPr>
            <a:spLocks noChangeArrowheads="1"/>
          </p:cNvSpPr>
          <p:nvPr/>
        </p:nvSpPr>
        <p:spPr bwMode="auto">
          <a:xfrm>
            <a:off x="6292850" y="1628775"/>
            <a:ext cx="2816225" cy="1146175"/>
          </a:xfrm>
          <a:prstGeom prst="cloudCallout">
            <a:avLst>
              <a:gd name="adj1" fmla="val -27454"/>
              <a:gd name="adj2" fmla="val 69944"/>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p>
            <a:pPr algn="ctr"/>
            <a:r>
              <a:rPr kumimoji="0" lang="zh-CN" altLang="en-US" b="1" smtClean="0">
                <a:solidFill>
                  <a:srgbClr val="990099"/>
                </a:solidFill>
                <a:latin typeface="Arial" pitchFamily="34" charset="0"/>
                <a:ea typeface="楷体_GB2312" pitchFamily="49" charset="-122"/>
              </a:rPr>
              <a:t>错放的棋子越少越好！</a:t>
            </a:r>
          </a:p>
        </p:txBody>
      </p:sp>
      <p:sp>
        <p:nvSpPr>
          <p:cNvPr id="286770" name="Rectangle 50"/>
          <p:cNvSpPr>
            <a:spLocks noChangeArrowheads="1"/>
          </p:cNvSpPr>
          <p:nvPr/>
        </p:nvSpPr>
        <p:spPr bwMode="auto">
          <a:xfrm>
            <a:off x="6473825" y="5934075"/>
            <a:ext cx="1135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0" lang="en-US" altLang="zh-CN" sz="2800" i="1" smtClean="0">
                <a:solidFill>
                  <a:srgbClr val="000000"/>
                </a:solidFill>
                <a:ea typeface="楷体_GB2312" pitchFamily="49" charset="-122"/>
              </a:rPr>
              <a:t>h</a:t>
            </a:r>
            <a:r>
              <a:rPr kumimoji="0" lang="en-US" altLang="zh-CN" sz="2800" smtClean="0">
                <a:solidFill>
                  <a:srgbClr val="000000"/>
                </a:solidFill>
                <a:ea typeface="楷体_GB2312" pitchFamily="49" charset="-122"/>
              </a:rPr>
              <a:t>(</a:t>
            </a:r>
            <a:r>
              <a:rPr kumimoji="0" lang="en-US" altLang="zh-CN" sz="2800" i="1" smtClean="0">
                <a:solidFill>
                  <a:srgbClr val="000000"/>
                </a:solidFill>
                <a:ea typeface="楷体_GB2312" pitchFamily="49" charset="-122"/>
              </a:rPr>
              <a:t>x</a:t>
            </a:r>
            <a:r>
              <a:rPr kumimoji="0" lang="en-US" altLang="zh-CN" sz="2800" smtClean="0">
                <a:solidFill>
                  <a:srgbClr val="000000"/>
                </a:solidFill>
                <a:ea typeface="楷体_GB2312" pitchFamily="49" charset="-122"/>
              </a:rPr>
              <a:t>)=1</a:t>
            </a:r>
          </a:p>
        </p:txBody>
      </p:sp>
      <p:sp>
        <p:nvSpPr>
          <p:cNvPr id="286771" name="Rectangle 51"/>
          <p:cNvSpPr>
            <a:spLocks noChangeArrowheads="1"/>
          </p:cNvSpPr>
          <p:nvPr/>
        </p:nvSpPr>
        <p:spPr bwMode="auto">
          <a:xfrm>
            <a:off x="3881438" y="5948363"/>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0" lang="en-US" altLang="zh-CN" sz="2800" i="1" smtClean="0">
                <a:solidFill>
                  <a:srgbClr val="000000"/>
                </a:solidFill>
                <a:ea typeface="楷体_GB2312" pitchFamily="49" charset="-122"/>
              </a:rPr>
              <a:t>h</a:t>
            </a:r>
            <a:r>
              <a:rPr kumimoji="0" lang="en-US" altLang="zh-CN" sz="2800" smtClean="0">
                <a:solidFill>
                  <a:srgbClr val="000000"/>
                </a:solidFill>
                <a:ea typeface="楷体_GB2312" pitchFamily="49" charset="-122"/>
              </a:rPr>
              <a:t>(</a:t>
            </a:r>
            <a:r>
              <a:rPr kumimoji="0" lang="en-US" altLang="zh-CN" sz="2800" i="1" smtClean="0">
                <a:solidFill>
                  <a:srgbClr val="000000"/>
                </a:solidFill>
                <a:ea typeface="楷体_GB2312" pitchFamily="49" charset="-122"/>
              </a:rPr>
              <a:t>x</a:t>
            </a:r>
            <a:r>
              <a:rPr kumimoji="0" lang="en-US" altLang="zh-CN" sz="2800" smtClean="0">
                <a:solidFill>
                  <a:srgbClr val="000000"/>
                </a:solidFill>
                <a:ea typeface="楷体_GB2312" pitchFamily="49" charset="-122"/>
              </a:rPr>
              <a:t>)=2</a:t>
            </a:r>
          </a:p>
        </p:txBody>
      </p:sp>
      <p:sp>
        <p:nvSpPr>
          <p:cNvPr id="286772" name="Rectangle 52"/>
          <p:cNvSpPr>
            <a:spLocks noChangeArrowheads="1"/>
          </p:cNvSpPr>
          <p:nvPr/>
        </p:nvSpPr>
        <p:spPr bwMode="auto">
          <a:xfrm>
            <a:off x="1576388" y="5948363"/>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0" lang="en-US" altLang="zh-CN" sz="2800" i="1" smtClean="0">
                <a:solidFill>
                  <a:srgbClr val="000000"/>
                </a:solidFill>
                <a:ea typeface="楷体_GB2312" pitchFamily="49" charset="-122"/>
              </a:rPr>
              <a:t>h</a:t>
            </a:r>
            <a:r>
              <a:rPr kumimoji="0" lang="en-US" altLang="zh-CN" sz="2800" smtClean="0">
                <a:solidFill>
                  <a:srgbClr val="000000"/>
                </a:solidFill>
                <a:ea typeface="楷体_GB2312" pitchFamily="49" charset="-122"/>
              </a:rPr>
              <a:t>(</a:t>
            </a:r>
            <a:r>
              <a:rPr kumimoji="0" lang="en-US" altLang="zh-CN" sz="2800" i="1" smtClean="0">
                <a:solidFill>
                  <a:srgbClr val="000000"/>
                </a:solidFill>
                <a:ea typeface="楷体_GB2312" pitchFamily="49" charset="-122"/>
              </a:rPr>
              <a:t>x</a:t>
            </a:r>
            <a:r>
              <a:rPr kumimoji="0" lang="en-US" altLang="zh-CN" sz="2800" smtClean="0">
                <a:solidFill>
                  <a:srgbClr val="000000"/>
                </a:solidFill>
                <a:ea typeface="楷体_GB2312" pitchFamily="49" charset="-122"/>
              </a:rPr>
              <a:t>)=4</a:t>
            </a:r>
          </a:p>
        </p:txBody>
      </p:sp>
      <p:sp>
        <p:nvSpPr>
          <p:cNvPr id="286773" name="Rectangle 53"/>
          <p:cNvSpPr>
            <a:spLocks noChangeArrowheads="1"/>
          </p:cNvSpPr>
          <p:nvPr/>
        </p:nvSpPr>
        <p:spPr bwMode="auto">
          <a:xfrm>
            <a:off x="2195513" y="3068638"/>
            <a:ext cx="3600450" cy="952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Aft>
                <a:spcPct val="30000"/>
              </a:spcAft>
            </a:pPr>
            <a:r>
              <a:rPr kumimoji="0" lang="en-US" altLang="zh-CN" smtClean="0">
                <a:solidFill>
                  <a:srgbClr val="000000"/>
                </a:solidFill>
                <a:ea typeface="宋体" pitchFamily="2" charset="-122"/>
              </a:rPr>
              <a:t>=</a:t>
            </a:r>
            <a:r>
              <a:rPr kumimoji="0" lang="en-US" altLang="zh-CN" i="1" smtClean="0">
                <a:solidFill>
                  <a:srgbClr val="000000"/>
                </a:solidFill>
                <a:ea typeface="宋体" pitchFamily="2" charset="-122"/>
              </a:rPr>
              <a:t>x</a:t>
            </a:r>
            <a:r>
              <a:rPr kumimoji="0" lang="zh-CN" altLang="en-US" smtClean="0">
                <a:solidFill>
                  <a:srgbClr val="000000"/>
                </a:solidFill>
                <a:ea typeface="宋体" pitchFamily="2" charset="-122"/>
              </a:rPr>
              <a:t>状态下错放的棋子数</a:t>
            </a:r>
          </a:p>
          <a:p>
            <a:pPr eaLnBrk="0" hangingPunct="0"/>
            <a:r>
              <a:rPr kumimoji="0" lang="zh-CN" altLang="en-US" smtClean="0">
                <a:solidFill>
                  <a:srgbClr val="000000"/>
                </a:solidFill>
                <a:ea typeface="宋体" pitchFamily="2" charset="-122"/>
              </a:rPr>
              <a:t>满足限制条件</a:t>
            </a:r>
          </a:p>
        </p:txBody>
      </p:sp>
    </p:spTree>
    <p:custDataLst>
      <p:tags r:id="rId1"/>
    </p:custDataLst>
    <p:extLst>
      <p:ext uri="{BB962C8B-B14F-4D97-AF65-F5344CB8AC3E}">
        <p14:creationId xmlns:p14="http://schemas.microsoft.com/office/powerpoint/2010/main" val="2638673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86755"/>
                                        </p:tgtEl>
                                        <p:attrNameLst>
                                          <p:attrName>style.visibility</p:attrName>
                                        </p:attrNameLst>
                                      </p:cBhvr>
                                      <p:to>
                                        <p:strVal val="visible"/>
                                      </p:to>
                                    </p:set>
                                    <p:animEffect transition="in" filter="blinds(horizontal)">
                                      <p:cBhvr>
                                        <p:cTn id="11" dur="500"/>
                                        <p:tgtEl>
                                          <p:spTgt spid="286755"/>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86756"/>
                                        </p:tgtEl>
                                        <p:attrNameLst>
                                          <p:attrName>style.visibility</p:attrName>
                                        </p:attrNameLst>
                                      </p:cBhvr>
                                      <p:to>
                                        <p:strVal val="visible"/>
                                      </p:to>
                                    </p:set>
                                    <p:animEffect transition="in" filter="blinds(horizontal)">
                                      <p:cBhvr>
                                        <p:cTn id="14" dur="500"/>
                                        <p:tgtEl>
                                          <p:spTgt spid="28675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86757"/>
                                        </p:tgtEl>
                                        <p:attrNameLst>
                                          <p:attrName>style.visibility</p:attrName>
                                        </p:attrNameLst>
                                      </p:cBhvr>
                                      <p:to>
                                        <p:strVal val="visible"/>
                                      </p:to>
                                    </p:set>
                                    <p:animEffect transition="in" filter="blinds(horizontal)">
                                      <p:cBhvr>
                                        <p:cTn id="17" dur="500"/>
                                        <p:tgtEl>
                                          <p:spTgt spid="28675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86758"/>
                                        </p:tgtEl>
                                        <p:attrNameLst>
                                          <p:attrName>style.visibility</p:attrName>
                                        </p:attrNameLst>
                                      </p:cBhvr>
                                      <p:to>
                                        <p:strVal val="visible"/>
                                      </p:to>
                                    </p:set>
                                    <p:animEffect transition="in" filter="blinds(horizontal)">
                                      <p:cBhvr>
                                        <p:cTn id="20" dur="500"/>
                                        <p:tgtEl>
                                          <p:spTgt spid="28675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86759"/>
                                        </p:tgtEl>
                                        <p:attrNameLst>
                                          <p:attrName>style.visibility</p:attrName>
                                        </p:attrNameLst>
                                      </p:cBhvr>
                                      <p:to>
                                        <p:strVal val="visible"/>
                                      </p:to>
                                    </p:set>
                                    <p:animEffect transition="in" filter="blinds(horizontal)">
                                      <p:cBhvr>
                                        <p:cTn id="23" dur="500"/>
                                        <p:tgtEl>
                                          <p:spTgt spid="28675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86760"/>
                                        </p:tgtEl>
                                        <p:attrNameLst>
                                          <p:attrName>style.visibility</p:attrName>
                                        </p:attrNameLst>
                                      </p:cBhvr>
                                      <p:to>
                                        <p:strVal val="visible"/>
                                      </p:to>
                                    </p:set>
                                    <p:animEffect transition="in" filter="blinds(horizontal)">
                                      <p:cBhvr>
                                        <p:cTn id="26" dur="500"/>
                                        <p:tgtEl>
                                          <p:spTgt spid="28676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86761"/>
                                        </p:tgtEl>
                                        <p:attrNameLst>
                                          <p:attrName>style.visibility</p:attrName>
                                        </p:attrNameLst>
                                      </p:cBhvr>
                                      <p:to>
                                        <p:strVal val="visible"/>
                                      </p:to>
                                    </p:set>
                                    <p:animEffect transition="in" filter="blinds(horizontal)">
                                      <p:cBhvr>
                                        <p:cTn id="29" dur="500"/>
                                        <p:tgtEl>
                                          <p:spTgt spid="28676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86762"/>
                                        </p:tgtEl>
                                        <p:attrNameLst>
                                          <p:attrName>style.visibility</p:attrName>
                                        </p:attrNameLst>
                                      </p:cBhvr>
                                      <p:to>
                                        <p:strVal val="visible"/>
                                      </p:to>
                                    </p:set>
                                    <p:animEffect transition="in" filter="blinds(horizontal)">
                                      <p:cBhvr>
                                        <p:cTn id="32" dur="500"/>
                                        <p:tgtEl>
                                          <p:spTgt spid="28676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86763"/>
                                        </p:tgtEl>
                                        <p:attrNameLst>
                                          <p:attrName>style.visibility</p:attrName>
                                        </p:attrNameLst>
                                      </p:cBhvr>
                                      <p:to>
                                        <p:strVal val="visible"/>
                                      </p:to>
                                    </p:set>
                                    <p:animEffect transition="in" filter="blinds(horizontal)">
                                      <p:cBhvr>
                                        <p:cTn id="35" dur="500"/>
                                        <p:tgtEl>
                                          <p:spTgt spid="28676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86764"/>
                                        </p:tgtEl>
                                        <p:attrNameLst>
                                          <p:attrName>style.visibility</p:attrName>
                                        </p:attrNameLst>
                                      </p:cBhvr>
                                      <p:to>
                                        <p:strVal val="visible"/>
                                      </p:to>
                                    </p:set>
                                    <p:animEffect transition="in" filter="blinds(horizontal)">
                                      <p:cBhvr>
                                        <p:cTn id="38" dur="500"/>
                                        <p:tgtEl>
                                          <p:spTgt spid="28676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6765"/>
                                        </p:tgtEl>
                                        <p:attrNameLst>
                                          <p:attrName>style.visibility</p:attrName>
                                        </p:attrNameLst>
                                      </p:cBhvr>
                                      <p:to>
                                        <p:strVal val="visible"/>
                                      </p:to>
                                    </p:set>
                                    <p:animEffect transition="in" filter="blinds(horizontal)">
                                      <p:cBhvr>
                                        <p:cTn id="41" dur="500"/>
                                        <p:tgtEl>
                                          <p:spTgt spid="28676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86766"/>
                                        </p:tgtEl>
                                        <p:attrNameLst>
                                          <p:attrName>style.visibility</p:attrName>
                                        </p:attrNameLst>
                                      </p:cBhvr>
                                      <p:to>
                                        <p:strVal val="visible"/>
                                      </p:to>
                                    </p:set>
                                    <p:animEffect transition="in" filter="blinds(horizontal)">
                                      <p:cBhvr>
                                        <p:cTn id="44" dur="500"/>
                                        <p:tgtEl>
                                          <p:spTgt spid="28676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86767"/>
                                        </p:tgtEl>
                                        <p:attrNameLst>
                                          <p:attrName>style.visibility</p:attrName>
                                        </p:attrNameLst>
                                      </p:cBhvr>
                                      <p:to>
                                        <p:strVal val="visible"/>
                                      </p:to>
                                    </p:set>
                                    <p:animEffect transition="in" filter="blinds(horizontal)">
                                      <p:cBhvr>
                                        <p:cTn id="47" dur="500"/>
                                        <p:tgtEl>
                                          <p:spTgt spid="286767"/>
                                        </p:tgtEl>
                                      </p:cBhvr>
                                    </p:animEffect>
                                  </p:childTnLst>
                                </p:cTn>
                              </p:par>
                            </p:childTnLst>
                          </p:cTn>
                        </p:par>
                        <p:par>
                          <p:cTn id="48" fill="hold" nodeType="afterGroup">
                            <p:stCondLst>
                              <p:cond delay="1000"/>
                            </p:stCondLst>
                            <p:childTnLst>
                              <p:par>
                                <p:cTn id="49" presetID="3" presetClass="entr" presetSubtype="10" fill="hold" grpId="0" nodeType="afterEffect">
                                  <p:stCondLst>
                                    <p:cond delay="0"/>
                                  </p:stCondLst>
                                  <p:childTnLst>
                                    <p:set>
                                      <p:cBhvr>
                                        <p:cTn id="50" dur="1" fill="hold">
                                          <p:stCondLst>
                                            <p:cond delay="0"/>
                                          </p:stCondLst>
                                        </p:cTn>
                                        <p:tgtEl>
                                          <p:spTgt spid="286739"/>
                                        </p:tgtEl>
                                        <p:attrNameLst>
                                          <p:attrName>style.visibility</p:attrName>
                                        </p:attrNameLst>
                                      </p:cBhvr>
                                      <p:to>
                                        <p:strVal val="visible"/>
                                      </p:to>
                                    </p:set>
                                    <p:animEffect transition="in" filter="blinds(horizontal)">
                                      <p:cBhvr>
                                        <p:cTn id="51" dur="500"/>
                                        <p:tgtEl>
                                          <p:spTgt spid="286739"/>
                                        </p:tgtEl>
                                      </p:cBhvr>
                                    </p:animEffect>
                                  </p:childTnLst>
                                </p:cTn>
                              </p:par>
                            </p:childTnLst>
                          </p:cTn>
                        </p:par>
                        <p:par>
                          <p:cTn id="52" fill="hold" nodeType="afterGroup">
                            <p:stCondLst>
                              <p:cond delay="1500"/>
                            </p:stCondLst>
                            <p:childTnLst>
                              <p:par>
                                <p:cTn id="53" presetID="3" presetClass="entr" presetSubtype="10" fill="hold" grpId="0" nodeType="afterEffect">
                                  <p:stCondLst>
                                    <p:cond delay="0"/>
                                  </p:stCondLst>
                                  <p:childTnLst>
                                    <p:set>
                                      <p:cBhvr>
                                        <p:cTn id="54" dur="1" fill="hold">
                                          <p:stCondLst>
                                            <p:cond delay="0"/>
                                          </p:stCondLst>
                                        </p:cTn>
                                        <p:tgtEl>
                                          <p:spTgt spid="286740"/>
                                        </p:tgtEl>
                                        <p:attrNameLst>
                                          <p:attrName>style.visibility</p:attrName>
                                        </p:attrNameLst>
                                      </p:cBhvr>
                                      <p:to>
                                        <p:strVal val="visible"/>
                                      </p:to>
                                    </p:set>
                                    <p:animEffect transition="in" filter="blinds(horizontal)">
                                      <p:cBhvr>
                                        <p:cTn id="55" dur="500"/>
                                        <p:tgtEl>
                                          <p:spTgt spid="286740"/>
                                        </p:tgtEl>
                                      </p:cBhvr>
                                    </p:animEffect>
                                  </p:childTnLst>
                                </p:cTn>
                              </p:par>
                            </p:childTnLst>
                          </p:cTn>
                        </p:par>
                        <p:par>
                          <p:cTn id="56" fill="hold" nodeType="afterGroup">
                            <p:stCondLst>
                              <p:cond delay="2000"/>
                            </p:stCondLst>
                            <p:childTnLst>
                              <p:par>
                                <p:cTn id="57" presetID="3" presetClass="entr" presetSubtype="10" fill="hold" grpId="0" nodeType="afterEffect">
                                  <p:stCondLst>
                                    <p:cond delay="0"/>
                                  </p:stCondLst>
                                  <p:childTnLst>
                                    <p:set>
                                      <p:cBhvr>
                                        <p:cTn id="58" dur="1" fill="hold">
                                          <p:stCondLst>
                                            <p:cond delay="0"/>
                                          </p:stCondLst>
                                        </p:cTn>
                                        <p:tgtEl>
                                          <p:spTgt spid="286741"/>
                                        </p:tgtEl>
                                        <p:attrNameLst>
                                          <p:attrName>style.visibility</p:attrName>
                                        </p:attrNameLst>
                                      </p:cBhvr>
                                      <p:to>
                                        <p:strVal val="visible"/>
                                      </p:to>
                                    </p:set>
                                    <p:animEffect transition="in" filter="blinds(horizontal)">
                                      <p:cBhvr>
                                        <p:cTn id="59" dur="500"/>
                                        <p:tgtEl>
                                          <p:spTgt spid="286741"/>
                                        </p:tgtEl>
                                      </p:cBhvr>
                                    </p:animEffect>
                                  </p:childTnLst>
                                </p:cTn>
                              </p:par>
                            </p:childTnLst>
                          </p:cTn>
                        </p:par>
                        <p:par>
                          <p:cTn id="60" fill="hold" nodeType="afterGroup">
                            <p:stCondLst>
                              <p:cond delay="2500"/>
                            </p:stCondLst>
                            <p:childTnLst>
                              <p:par>
                                <p:cTn id="61" presetID="3" presetClass="entr" presetSubtype="10"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linds(horizontal)">
                                      <p:cBhvr>
                                        <p:cTn id="63" dur="500"/>
                                        <p:tgtEl>
                                          <p:spTgt spid="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286753"/>
                                        </p:tgtEl>
                                        <p:attrNameLst>
                                          <p:attrName>style.visibility</p:attrName>
                                        </p:attrNameLst>
                                      </p:cBhvr>
                                      <p:to>
                                        <p:strVal val="visible"/>
                                      </p:to>
                                    </p:set>
                                    <p:animEffect transition="in" filter="blinds(horizontal)">
                                      <p:cBhvr>
                                        <p:cTn id="68" dur="500"/>
                                        <p:tgtEl>
                                          <p:spTgt spid="28675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86754"/>
                                        </p:tgtEl>
                                        <p:attrNameLst>
                                          <p:attrName>style.visibility</p:attrName>
                                        </p:attrNameLst>
                                      </p:cBhvr>
                                      <p:to>
                                        <p:strVal val="visible"/>
                                      </p:to>
                                    </p:set>
                                    <p:animEffect transition="in" filter="blinds(horizontal)">
                                      <p:cBhvr>
                                        <p:cTn id="71" dur="500"/>
                                        <p:tgtEl>
                                          <p:spTgt spid="28675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mph" presetSubtype="2" fill="hold" nodeType="clickEffect">
                                  <p:stCondLst>
                                    <p:cond delay="0"/>
                                  </p:stCondLst>
                                  <p:childTnLst>
                                    <p:animClr clrSpc="rgb" dir="cw">
                                      <p:cBhvr>
                                        <p:cTn id="75" dur="1000" fill="hold"/>
                                        <p:tgtEl>
                                          <p:spTgt spid="286739"/>
                                        </p:tgtEl>
                                        <p:attrNameLst>
                                          <p:attrName>fillcolor</p:attrName>
                                        </p:attrNameLst>
                                      </p:cBhvr>
                                      <p:to>
                                        <a:srgbClr val="FF66CC"/>
                                      </p:to>
                                    </p:animClr>
                                    <p:set>
                                      <p:cBhvr>
                                        <p:cTn id="76" dur="1000" fill="hold"/>
                                        <p:tgtEl>
                                          <p:spTgt spid="286739"/>
                                        </p:tgtEl>
                                        <p:attrNameLst>
                                          <p:attrName>fill.type</p:attrName>
                                        </p:attrNameLst>
                                      </p:cBhvr>
                                      <p:to>
                                        <p:strVal val="solid"/>
                                      </p:to>
                                    </p:set>
                                    <p:set>
                                      <p:cBhvr>
                                        <p:cTn id="77" dur="1000" fill="hold"/>
                                        <p:tgtEl>
                                          <p:spTgt spid="286739"/>
                                        </p:tgtEl>
                                        <p:attrNameLst>
                                          <p:attrName>fill.on</p:attrName>
                                        </p:attrNameLst>
                                      </p:cBhvr>
                                      <p:to>
                                        <p:strVal val="tru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mph" presetSubtype="2" fill="hold" nodeType="clickEffect">
                                  <p:stCondLst>
                                    <p:cond delay="0"/>
                                  </p:stCondLst>
                                  <p:childTnLst>
                                    <p:animClr clrSpc="rgb" dir="cw">
                                      <p:cBhvr>
                                        <p:cTn id="81" dur="2000" fill="hold"/>
                                        <p:tgtEl>
                                          <p:spTgt spid="286755"/>
                                        </p:tgtEl>
                                        <p:attrNameLst>
                                          <p:attrName>fillcolor</p:attrName>
                                        </p:attrNameLst>
                                      </p:cBhvr>
                                      <p:to>
                                        <a:srgbClr val="FFCCFF"/>
                                      </p:to>
                                    </p:animClr>
                                    <p:set>
                                      <p:cBhvr>
                                        <p:cTn id="82" dur="2000" fill="hold"/>
                                        <p:tgtEl>
                                          <p:spTgt spid="286755"/>
                                        </p:tgtEl>
                                        <p:attrNameLst>
                                          <p:attrName>fill.type</p:attrName>
                                        </p:attrNameLst>
                                      </p:cBhvr>
                                      <p:to>
                                        <p:strVal val="solid"/>
                                      </p:to>
                                    </p:set>
                                    <p:set>
                                      <p:cBhvr>
                                        <p:cTn id="83" dur="2000" fill="hold"/>
                                        <p:tgtEl>
                                          <p:spTgt spid="286755"/>
                                        </p:tgtEl>
                                        <p:attrNameLst>
                                          <p:attrName>fill.on</p:attrName>
                                        </p:attrNameLst>
                                      </p:cBhvr>
                                      <p:to>
                                        <p:strVal val="tru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nodeType="clickEffect">
                                  <p:stCondLst>
                                    <p:cond delay="0"/>
                                  </p:stCondLst>
                                  <p:childTnLst>
                                    <p:set>
                                      <p:cBhvr>
                                        <p:cTn id="87" dur="1" fill="hold">
                                          <p:stCondLst>
                                            <p:cond delay="0"/>
                                          </p:stCondLst>
                                        </p:cTn>
                                        <p:tgtEl>
                                          <p:spTgt spid="286753"/>
                                        </p:tgtEl>
                                        <p:attrNameLst>
                                          <p:attrName>style.visibility</p:attrName>
                                        </p:attrNameLst>
                                      </p:cBhvr>
                                      <p:to>
                                        <p:strVal val="hidden"/>
                                      </p:to>
                                    </p:set>
                                  </p:childTnLst>
                                </p:cTn>
                              </p:par>
                            </p:childTnLst>
                          </p:cTn>
                        </p:par>
                        <p:par>
                          <p:cTn id="88" fill="hold" nodeType="afterGroup">
                            <p:stCondLst>
                              <p:cond delay="1"/>
                            </p:stCondLst>
                            <p:childTnLst>
                              <p:par>
                                <p:cTn id="89" presetID="1" presetClass="exit" presetSubtype="0" fill="hold" grpId="1" nodeType="afterEffect">
                                  <p:stCondLst>
                                    <p:cond delay="0"/>
                                  </p:stCondLst>
                                  <p:childTnLst>
                                    <p:set>
                                      <p:cBhvr>
                                        <p:cTn id="90" dur="1" fill="hold">
                                          <p:stCondLst>
                                            <p:cond delay="0"/>
                                          </p:stCondLst>
                                        </p:cTn>
                                        <p:tgtEl>
                                          <p:spTgt spid="286754"/>
                                        </p:tgtEl>
                                        <p:attrNameLst>
                                          <p:attrName>style.visibility</p:attrName>
                                        </p:attrNameLst>
                                      </p:cBhvr>
                                      <p:to>
                                        <p:strVal val="hidden"/>
                                      </p:to>
                                    </p:set>
                                  </p:childTnLst>
                                </p:cTn>
                              </p:par>
                            </p:childTnLst>
                          </p:cTn>
                        </p:par>
                        <p:par>
                          <p:cTn id="91" fill="hold" nodeType="afterGroup">
                            <p:stCondLst>
                              <p:cond delay="2"/>
                            </p:stCondLst>
                            <p:childTnLst>
                              <p:par>
                                <p:cTn id="92" presetID="1" presetClass="entr" presetSubtype="0" fill="hold" nodeType="afterEffect">
                                  <p:stCondLst>
                                    <p:cond delay="0"/>
                                  </p:stCondLst>
                                  <p:childTnLst>
                                    <p:set>
                                      <p:cBhvr>
                                        <p:cTn id="93" dur="1" fill="hold">
                                          <p:stCondLst>
                                            <p:cond delay="0"/>
                                          </p:stCondLst>
                                        </p:cTn>
                                        <p:tgtEl>
                                          <p:spTgt spid="286768"/>
                                        </p:tgtEl>
                                        <p:attrNameLst>
                                          <p:attrName>style.visibility</p:attrName>
                                        </p:attrNameLst>
                                      </p:cBhvr>
                                      <p:to>
                                        <p:strVal val="visible"/>
                                      </p:to>
                                    </p:set>
                                  </p:childTnLst>
                                </p:cTn>
                              </p:par>
                              <p:par>
                                <p:cTn id="94" presetID="3" presetClass="entr" presetSubtype="10" fill="hold" grpId="0" nodeType="withEffect">
                                  <p:stCondLst>
                                    <p:cond delay="0"/>
                                  </p:stCondLst>
                                  <p:childTnLst>
                                    <p:set>
                                      <p:cBhvr>
                                        <p:cTn id="95" dur="1" fill="hold">
                                          <p:stCondLst>
                                            <p:cond delay="0"/>
                                          </p:stCondLst>
                                        </p:cTn>
                                        <p:tgtEl>
                                          <p:spTgt spid="286769"/>
                                        </p:tgtEl>
                                        <p:attrNameLst>
                                          <p:attrName>style.visibility</p:attrName>
                                        </p:attrNameLst>
                                      </p:cBhvr>
                                      <p:to>
                                        <p:strVal val="visible"/>
                                      </p:to>
                                    </p:set>
                                    <p:animEffect transition="in" filter="blinds(horizontal)">
                                      <p:cBhvr>
                                        <p:cTn id="96" dur="500"/>
                                        <p:tgtEl>
                                          <p:spTgt spid="28676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nodeType="clickEffect">
                                  <p:stCondLst>
                                    <p:cond delay="0"/>
                                  </p:stCondLst>
                                  <p:childTnLst>
                                    <p:set>
                                      <p:cBhvr>
                                        <p:cTn id="100" dur="1" fill="hold">
                                          <p:stCondLst>
                                            <p:cond delay="0"/>
                                          </p:stCondLst>
                                        </p:cTn>
                                        <p:tgtEl>
                                          <p:spTgt spid="286768"/>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86769"/>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86773">
                                            <p:bg/>
                                          </p:spTgt>
                                        </p:tgtEl>
                                        <p:attrNameLst>
                                          <p:attrName>style.visibility</p:attrName>
                                        </p:attrNameLst>
                                      </p:cBhvr>
                                      <p:to>
                                        <p:strVal val="visible"/>
                                      </p:to>
                                    </p:set>
                                    <p:animEffect transition="in" filter="blinds(horizontal)">
                                      <p:cBhvr>
                                        <p:cTn id="107" dur="500"/>
                                        <p:tgtEl>
                                          <p:spTgt spid="286773">
                                            <p:bg/>
                                          </p:spTgt>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86773">
                                            <p:txEl>
                                              <p:pRg st="0" end="0"/>
                                            </p:txEl>
                                          </p:spTgt>
                                        </p:tgtEl>
                                        <p:attrNameLst>
                                          <p:attrName>style.visibility</p:attrName>
                                        </p:attrNameLst>
                                      </p:cBhvr>
                                      <p:to>
                                        <p:strVal val="visible"/>
                                      </p:to>
                                    </p:set>
                                    <p:animEffect transition="in" filter="blinds(horizontal)">
                                      <p:cBhvr>
                                        <p:cTn id="112" dur="500"/>
                                        <p:tgtEl>
                                          <p:spTgt spid="286773">
                                            <p:txEl>
                                              <p:pRg st="0" end="0"/>
                                            </p:txEl>
                                          </p:spTgt>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286773">
                                            <p:txEl>
                                              <p:pRg st="1" end="1"/>
                                            </p:txEl>
                                          </p:spTgt>
                                        </p:tgtEl>
                                        <p:attrNameLst>
                                          <p:attrName>style.visibility</p:attrName>
                                        </p:attrNameLst>
                                      </p:cBhvr>
                                      <p:to>
                                        <p:strVal val="visible"/>
                                      </p:to>
                                    </p:set>
                                    <p:animEffect transition="in" filter="blinds(horizontal)">
                                      <p:cBhvr>
                                        <p:cTn id="117" dur="500"/>
                                        <p:tgtEl>
                                          <p:spTgt spid="286773">
                                            <p:txEl>
                                              <p:pRg st="1" end="1"/>
                                            </p:txEl>
                                          </p:spTgt>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86770"/>
                                        </p:tgtEl>
                                        <p:attrNameLst>
                                          <p:attrName>style.visibility</p:attrName>
                                        </p:attrNameLst>
                                      </p:cBhvr>
                                      <p:to>
                                        <p:strVal val="visible"/>
                                      </p:to>
                                    </p:set>
                                    <p:animEffect transition="in" filter="blinds(horizontal)">
                                      <p:cBhvr>
                                        <p:cTn id="122" dur="500"/>
                                        <p:tgtEl>
                                          <p:spTgt spid="28677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286771"/>
                                        </p:tgtEl>
                                        <p:attrNameLst>
                                          <p:attrName>style.visibility</p:attrName>
                                        </p:attrNameLst>
                                      </p:cBhvr>
                                      <p:to>
                                        <p:strVal val="visible"/>
                                      </p:to>
                                    </p:set>
                                    <p:animEffect transition="in" filter="blinds(horizontal)">
                                      <p:cBhvr>
                                        <p:cTn id="127" dur="500"/>
                                        <p:tgtEl>
                                          <p:spTgt spid="28677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286772"/>
                                        </p:tgtEl>
                                        <p:attrNameLst>
                                          <p:attrName>style.visibility</p:attrName>
                                        </p:attrNameLst>
                                      </p:cBhvr>
                                      <p:to>
                                        <p:strVal val="visible"/>
                                      </p:to>
                                    </p:set>
                                    <p:animEffect transition="in" filter="blinds(horizontal)">
                                      <p:cBhvr>
                                        <p:cTn id="132" dur="500"/>
                                        <p:tgtEl>
                                          <p:spTgt spid="286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9" grpId="0" bldLvl="0" animBg="1"/>
      <p:bldP spid="286740" grpId="0" animBg="1"/>
      <p:bldP spid="286741" grpId="0" animBg="1"/>
      <p:bldP spid="286754" grpId="0" bldLvl="0" animBg="1"/>
      <p:bldP spid="286754" grpId="1" bldLvl="0" animBg="1"/>
      <p:bldP spid="286755" grpId="0" bldLvl="0" animBg="1"/>
      <p:bldP spid="286756" grpId="0" animBg="1"/>
      <p:bldP spid="286757" grpId="0" animBg="1"/>
      <p:bldP spid="286758" grpId="0" animBg="1"/>
      <p:bldP spid="286759" grpId="0" animBg="1"/>
      <p:bldP spid="286760" grpId="0"/>
      <p:bldP spid="286761" grpId="0"/>
      <p:bldP spid="286762" grpId="0"/>
      <p:bldP spid="286763" grpId="0"/>
      <p:bldP spid="286764" grpId="0"/>
      <p:bldP spid="286765" grpId="0"/>
      <p:bldP spid="286766" grpId="0"/>
      <p:bldP spid="286767" grpId="0"/>
      <p:bldP spid="286769" grpId="0" bldLvl="0" animBg="1"/>
      <p:bldP spid="286769" grpId="1" bldLvl="0" animBg="1"/>
      <p:bldP spid="286770" grpId="0"/>
      <p:bldP spid="286771" grpId="0"/>
      <p:bldP spid="286772" grpId="0"/>
      <p:bldP spid="286773" grpId="0" build="p"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4067175" y="23876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4</a:t>
            </a:r>
            <a:endParaRPr kumimoji="0" lang="en-US" altLang="zh-CN" smtClean="0">
              <a:solidFill>
                <a:srgbClr val="FF0000"/>
              </a:solidFill>
              <a:latin typeface="Times New Roman" pitchFamily="18" charset="0"/>
            </a:endParaRPr>
          </a:p>
        </p:txBody>
      </p:sp>
      <p:sp>
        <p:nvSpPr>
          <p:cNvPr id="218115" name="Text Box 3"/>
          <p:cNvSpPr txBox="1">
            <a:spLocks noChangeArrowheads="1"/>
          </p:cNvSpPr>
          <p:nvPr/>
        </p:nvSpPr>
        <p:spPr bwMode="auto">
          <a:xfrm>
            <a:off x="4067175" y="3752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5</a:t>
            </a:r>
            <a:endParaRPr kumimoji="0" lang="en-US" altLang="zh-CN" smtClean="0">
              <a:solidFill>
                <a:srgbClr val="FF0000"/>
              </a:solidFill>
              <a:latin typeface="Times New Roman" pitchFamily="18" charset="0"/>
            </a:endParaRPr>
          </a:p>
        </p:txBody>
      </p:sp>
      <p:sp>
        <p:nvSpPr>
          <p:cNvPr id="218116" name="Text Box 4"/>
          <p:cNvSpPr txBox="1">
            <a:spLocks noChangeArrowheads="1"/>
          </p:cNvSpPr>
          <p:nvPr/>
        </p:nvSpPr>
        <p:spPr bwMode="auto">
          <a:xfrm>
            <a:off x="3995738" y="483711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6</a:t>
            </a:r>
            <a:endParaRPr kumimoji="0" lang="en-US" altLang="zh-CN" smtClean="0">
              <a:solidFill>
                <a:srgbClr val="FF0000"/>
              </a:solidFill>
              <a:latin typeface="Times New Roman" pitchFamily="18" charset="0"/>
            </a:endParaRPr>
          </a:p>
        </p:txBody>
      </p:sp>
      <p:sp>
        <p:nvSpPr>
          <p:cNvPr id="218117" name="Text Box 5"/>
          <p:cNvSpPr txBox="1">
            <a:spLocks noChangeArrowheads="1"/>
          </p:cNvSpPr>
          <p:nvPr/>
        </p:nvSpPr>
        <p:spPr bwMode="auto">
          <a:xfrm>
            <a:off x="1133475" y="23876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3</a:t>
            </a:r>
            <a:endParaRPr kumimoji="0" lang="en-US" altLang="zh-CN" smtClean="0">
              <a:solidFill>
                <a:srgbClr val="FF0000"/>
              </a:solidFill>
              <a:latin typeface="Times New Roman" pitchFamily="18" charset="0"/>
            </a:endParaRPr>
          </a:p>
        </p:txBody>
      </p:sp>
      <p:grpSp>
        <p:nvGrpSpPr>
          <p:cNvPr id="2" name="Group 6"/>
          <p:cNvGrpSpPr>
            <a:grpSpLocks/>
          </p:cNvGrpSpPr>
          <p:nvPr/>
        </p:nvGrpSpPr>
        <p:grpSpPr bwMode="auto">
          <a:xfrm>
            <a:off x="1889125" y="927100"/>
            <a:ext cx="5746750" cy="1143000"/>
            <a:chOff x="1190" y="528"/>
            <a:chExt cx="3620" cy="720"/>
          </a:xfrm>
        </p:grpSpPr>
        <p:sp>
          <p:nvSpPr>
            <p:cNvPr id="148713" name="Line 7"/>
            <p:cNvSpPr>
              <a:spLocks noChangeShapeType="1"/>
            </p:cNvSpPr>
            <p:nvPr/>
          </p:nvSpPr>
          <p:spPr bwMode="auto">
            <a:xfrm>
              <a:off x="2976" y="52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48714" name="Group 8"/>
            <p:cNvGrpSpPr>
              <a:grpSpLocks/>
            </p:cNvGrpSpPr>
            <p:nvPr/>
          </p:nvGrpSpPr>
          <p:grpSpPr bwMode="auto">
            <a:xfrm>
              <a:off x="2736" y="731"/>
              <a:ext cx="538" cy="517"/>
              <a:chOff x="2688" y="731"/>
              <a:chExt cx="538" cy="517"/>
            </a:xfrm>
          </p:grpSpPr>
          <p:grpSp>
            <p:nvGrpSpPr>
              <p:cNvPr id="148747" name="Group 9"/>
              <p:cNvGrpSpPr>
                <a:grpSpLocks/>
              </p:cNvGrpSpPr>
              <p:nvPr/>
            </p:nvGrpSpPr>
            <p:grpSpPr bwMode="auto">
              <a:xfrm>
                <a:off x="2688" y="731"/>
                <a:ext cx="491" cy="458"/>
                <a:chOff x="1536" y="2304"/>
                <a:chExt cx="432" cy="432"/>
              </a:xfrm>
            </p:grpSpPr>
            <p:sp>
              <p:nvSpPr>
                <p:cNvPr id="148756" name="Rectangle 10"/>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57" name="Line 11"/>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58" name="Line 12"/>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59" name="Line 13"/>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60" name="Line 14"/>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748" name="Text Box 15"/>
              <p:cNvSpPr txBox="1">
                <a:spLocks noChangeArrowheads="1"/>
              </p:cNvSpPr>
              <p:nvPr/>
            </p:nvSpPr>
            <p:spPr bwMode="auto">
              <a:xfrm>
                <a:off x="2710"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749" name="Text Box 16"/>
              <p:cNvSpPr txBox="1">
                <a:spLocks noChangeArrowheads="1"/>
              </p:cNvSpPr>
              <p:nvPr/>
            </p:nvSpPr>
            <p:spPr bwMode="auto">
              <a:xfrm>
                <a:off x="2710"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750" name="Text Box 17"/>
              <p:cNvSpPr txBox="1">
                <a:spLocks noChangeArrowheads="1"/>
              </p:cNvSpPr>
              <p:nvPr/>
            </p:nvSpPr>
            <p:spPr bwMode="auto">
              <a:xfrm>
                <a:off x="3044"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751" name="Text Box 18"/>
              <p:cNvSpPr txBox="1">
                <a:spLocks noChangeArrowheads="1"/>
              </p:cNvSpPr>
              <p:nvPr/>
            </p:nvSpPr>
            <p:spPr bwMode="auto">
              <a:xfrm>
                <a:off x="2863"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752" name="Text Box 19"/>
              <p:cNvSpPr txBox="1">
                <a:spLocks noChangeArrowheads="1"/>
              </p:cNvSpPr>
              <p:nvPr/>
            </p:nvSpPr>
            <p:spPr bwMode="auto">
              <a:xfrm>
                <a:off x="3046"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753" name="Text Box 20"/>
              <p:cNvSpPr txBox="1">
                <a:spLocks noChangeArrowheads="1"/>
              </p:cNvSpPr>
              <p:nvPr/>
            </p:nvSpPr>
            <p:spPr bwMode="auto">
              <a:xfrm>
                <a:off x="3044"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754" name="Text Box 21"/>
              <p:cNvSpPr txBox="1">
                <a:spLocks noChangeArrowheads="1"/>
              </p:cNvSpPr>
              <p:nvPr/>
            </p:nvSpPr>
            <p:spPr bwMode="auto">
              <a:xfrm>
                <a:off x="2863"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755" name="Text Box 22"/>
              <p:cNvSpPr txBox="1">
                <a:spLocks noChangeArrowheads="1"/>
              </p:cNvSpPr>
              <p:nvPr/>
            </p:nvSpPr>
            <p:spPr bwMode="auto">
              <a:xfrm>
                <a:off x="270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715" name="Group 23"/>
            <p:cNvGrpSpPr>
              <a:grpSpLocks/>
            </p:cNvGrpSpPr>
            <p:nvPr/>
          </p:nvGrpSpPr>
          <p:grpSpPr bwMode="auto">
            <a:xfrm>
              <a:off x="1190" y="731"/>
              <a:ext cx="538" cy="517"/>
              <a:chOff x="1142" y="731"/>
              <a:chExt cx="538" cy="517"/>
            </a:xfrm>
          </p:grpSpPr>
          <p:grpSp>
            <p:nvGrpSpPr>
              <p:cNvPr id="148733" name="Group 24"/>
              <p:cNvGrpSpPr>
                <a:grpSpLocks/>
              </p:cNvGrpSpPr>
              <p:nvPr/>
            </p:nvGrpSpPr>
            <p:grpSpPr bwMode="auto">
              <a:xfrm>
                <a:off x="1142" y="731"/>
                <a:ext cx="491" cy="458"/>
                <a:chOff x="1536" y="2304"/>
                <a:chExt cx="432" cy="432"/>
              </a:xfrm>
            </p:grpSpPr>
            <p:sp>
              <p:nvSpPr>
                <p:cNvPr id="148742" name="Rectangle 25"/>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43" name="Line 26"/>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44" name="Line 27"/>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45" name="Line 28"/>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46" name="Line 29"/>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734" name="Text Box 30"/>
              <p:cNvSpPr txBox="1">
                <a:spLocks noChangeArrowheads="1"/>
              </p:cNvSpPr>
              <p:nvPr/>
            </p:nvSpPr>
            <p:spPr bwMode="auto">
              <a:xfrm>
                <a:off x="1164"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735" name="Text Box 31"/>
              <p:cNvSpPr txBox="1">
                <a:spLocks noChangeArrowheads="1"/>
              </p:cNvSpPr>
              <p:nvPr/>
            </p:nvSpPr>
            <p:spPr bwMode="auto">
              <a:xfrm>
                <a:off x="1164"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736" name="Text Box 32"/>
              <p:cNvSpPr txBox="1">
                <a:spLocks noChangeArrowheads="1"/>
              </p:cNvSpPr>
              <p:nvPr/>
            </p:nvSpPr>
            <p:spPr bwMode="auto">
              <a:xfrm>
                <a:off x="1498"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737" name="Text Box 33"/>
              <p:cNvSpPr txBox="1">
                <a:spLocks noChangeArrowheads="1"/>
              </p:cNvSpPr>
              <p:nvPr/>
            </p:nvSpPr>
            <p:spPr bwMode="auto">
              <a:xfrm>
                <a:off x="1317"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738" name="Text Box 34"/>
              <p:cNvSpPr txBox="1">
                <a:spLocks noChangeArrowheads="1"/>
              </p:cNvSpPr>
              <p:nvPr/>
            </p:nvSpPr>
            <p:spPr bwMode="auto">
              <a:xfrm>
                <a:off x="1500"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739" name="Text Box 35"/>
              <p:cNvSpPr txBox="1">
                <a:spLocks noChangeArrowheads="1"/>
              </p:cNvSpPr>
              <p:nvPr/>
            </p:nvSpPr>
            <p:spPr bwMode="auto">
              <a:xfrm>
                <a:off x="149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740" name="Text Box 36"/>
              <p:cNvSpPr txBox="1">
                <a:spLocks noChangeArrowheads="1"/>
              </p:cNvSpPr>
              <p:nvPr/>
            </p:nvSpPr>
            <p:spPr bwMode="auto">
              <a:xfrm>
                <a:off x="1317" y="86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741" name="Text Box 37"/>
              <p:cNvSpPr txBox="1">
                <a:spLocks noChangeArrowheads="1"/>
              </p:cNvSpPr>
              <p:nvPr/>
            </p:nvSpPr>
            <p:spPr bwMode="auto">
              <a:xfrm>
                <a:off x="130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716" name="Group 38"/>
            <p:cNvGrpSpPr>
              <a:grpSpLocks/>
            </p:cNvGrpSpPr>
            <p:nvPr/>
          </p:nvGrpSpPr>
          <p:grpSpPr bwMode="auto">
            <a:xfrm>
              <a:off x="4272" y="731"/>
              <a:ext cx="538" cy="517"/>
              <a:chOff x="4224" y="731"/>
              <a:chExt cx="538" cy="517"/>
            </a:xfrm>
          </p:grpSpPr>
          <p:grpSp>
            <p:nvGrpSpPr>
              <p:cNvPr id="148719" name="Group 39"/>
              <p:cNvGrpSpPr>
                <a:grpSpLocks/>
              </p:cNvGrpSpPr>
              <p:nvPr/>
            </p:nvGrpSpPr>
            <p:grpSpPr bwMode="auto">
              <a:xfrm>
                <a:off x="4224" y="731"/>
                <a:ext cx="491" cy="458"/>
                <a:chOff x="1536" y="2304"/>
                <a:chExt cx="432" cy="432"/>
              </a:xfrm>
            </p:grpSpPr>
            <p:sp>
              <p:nvSpPr>
                <p:cNvPr id="148728" name="Rectangle 40"/>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29" name="Line 41"/>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30" name="Line 42"/>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31" name="Line 43"/>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32" name="Line 44"/>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720" name="Text Box 45"/>
              <p:cNvSpPr txBox="1">
                <a:spLocks noChangeArrowheads="1"/>
              </p:cNvSpPr>
              <p:nvPr/>
            </p:nvSpPr>
            <p:spPr bwMode="auto">
              <a:xfrm>
                <a:off x="4246"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721" name="Text Box 46"/>
              <p:cNvSpPr txBox="1">
                <a:spLocks noChangeArrowheads="1"/>
              </p:cNvSpPr>
              <p:nvPr/>
            </p:nvSpPr>
            <p:spPr bwMode="auto">
              <a:xfrm>
                <a:off x="4246"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722" name="Text Box 47"/>
              <p:cNvSpPr txBox="1">
                <a:spLocks noChangeArrowheads="1"/>
              </p:cNvSpPr>
              <p:nvPr/>
            </p:nvSpPr>
            <p:spPr bwMode="auto">
              <a:xfrm>
                <a:off x="4580"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723" name="Text Box 48"/>
              <p:cNvSpPr txBox="1">
                <a:spLocks noChangeArrowheads="1"/>
              </p:cNvSpPr>
              <p:nvPr/>
            </p:nvSpPr>
            <p:spPr bwMode="auto">
              <a:xfrm>
                <a:off x="4399"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724" name="Text Box 49"/>
              <p:cNvSpPr txBox="1">
                <a:spLocks noChangeArrowheads="1"/>
              </p:cNvSpPr>
              <p:nvPr/>
            </p:nvSpPr>
            <p:spPr bwMode="auto">
              <a:xfrm>
                <a:off x="4582"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725" name="Text Box 50"/>
              <p:cNvSpPr txBox="1">
                <a:spLocks noChangeArrowheads="1"/>
              </p:cNvSpPr>
              <p:nvPr/>
            </p:nvSpPr>
            <p:spPr bwMode="auto">
              <a:xfrm>
                <a:off x="4416"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726" name="Text Box 51"/>
              <p:cNvSpPr txBox="1">
                <a:spLocks noChangeArrowheads="1"/>
              </p:cNvSpPr>
              <p:nvPr/>
            </p:nvSpPr>
            <p:spPr bwMode="auto">
              <a:xfrm>
                <a:off x="4399" y="86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727" name="Text Box 52"/>
              <p:cNvSpPr txBox="1">
                <a:spLocks noChangeArrowheads="1"/>
              </p:cNvSpPr>
              <p:nvPr/>
            </p:nvSpPr>
            <p:spPr bwMode="auto">
              <a:xfrm>
                <a:off x="4244"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sp>
          <p:nvSpPr>
            <p:cNvPr id="148717" name="Line 53"/>
            <p:cNvSpPr>
              <a:spLocks noChangeShapeType="1"/>
            </p:cNvSpPr>
            <p:nvPr/>
          </p:nvSpPr>
          <p:spPr bwMode="auto">
            <a:xfrm>
              <a:off x="2976" y="528"/>
              <a:ext cx="15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18" name="Line 54"/>
            <p:cNvSpPr>
              <a:spLocks noChangeShapeType="1"/>
            </p:cNvSpPr>
            <p:nvPr/>
          </p:nvSpPr>
          <p:spPr bwMode="auto">
            <a:xfrm flipH="1">
              <a:off x="1392" y="528"/>
              <a:ext cx="15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218167" name="Text Box 55"/>
          <p:cNvSpPr txBox="1">
            <a:spLocks noChangeArrowheads="1"/>
          </p:cNvSpPr>
          <p:nvPr/>
        </p:nvSpPr>
        <p:spPr bwMode="auto">
          <a:xfrm>
            <a:off x="3876675" y="154781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1+3</a:t>
            </a:r>
          </a:p>
        </p:txBody>
      </p:sp>
      <p:sp>
        <p:nvSpPr>
          <p:cNvPr id="218168" name="Text Box 56"/>
          <p:cNvSpPr txBox="1">
            <a:spLocks noChangeArrowheads="1"/>
          </p:cNvSpPr>
          <p:nvPr/>
        </p:nvSpPr>
        <p:spPr bwMode="auto">
          <a:xfrm>
            <a:off x="1371600" y="1533525"/>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1+5</a:t>
            </a:r>
          </a:p>
        </p:txBody>
      </p:sp>
      <p:sp>
        <p:nvSpPr>
          <p:cNvPr id="218169" name="Text Box 57"/>
          <p:cNvSpPr txBox="1">
            <a:spLocks noChangeArrowheads="1"/>
          </p:cNvSpPr>
          <p:nvPr/>
        </p:nvSpPr>
        <p:spPr bwMode="auto">
          <a:xfrm>
            <a:off x="6315075" y="1533525"/>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1+5</a:t>
            </a:r>
          </a:p>
        </p:txBody>
      </p:sp>
      <p:grpSp>
        <p:nvGrpSpPr>
          <p:cNvPr id="9" name="Group 58"/>
          <p:cNvGrpSpPr>
            <a:grpSpLocks/>
          </p:cNvGrpSpPr>
          <p:nvPr/>
        </p:nvGrpSpPr>
        <p:grpSpPr bwMode="auto">
          <a:xfrm>
            <a:off x="1430338" y="2006600"/>
            <a:ext cx="6626225" cy="1219200"/>
            <a:chOff x="907" y="1200"/>
            <a:chExt cx="4174" cy="768"/>
          </a:xfrm>
        </p:grpSpPr>
        <p:grpSp>
          <p:nvGrpSpPr>
            <p:cNvPr id="148665" name="Group 59"/>
            <p:cNvGrpSpPr>
              <a:grpSpLocks/>
            </p:cNvGrpSpPr>
            <p:nvPr/>
          </p:nvGrpSpPr>
          <p:grpSpPr bwMode="auto">
            <a:xfrm>
              <a:off x="2731" y="1451"/>
              <a:ext cx="538" cy="517"/>
              <a:chOff x="2688" y="1451"/>
              <a:chExt cx="538" cy="517"/>
            </a:xfrm>
          </p:grpSpPr>
          <p:grpSp>
            <p:nvGrpSpPr>
              <p:cNvPr id="148699" name="Group 60"/>
              <p:cNvGrpSpPr>
                <a:grpSpLocks/>
              </p:cNvGrpSpPr>
              <p:nvPr/>
            </p:nvGrpSpPr>
            <p:grpSpPr bwMode="auto">
              <a:xfrm>
                <a:off x="2688" y="1451"/>
                <a:ext cx="491" cy="458"/>
                <a:chOff x="1536" y="2304"/>
                <a:chExt cx="432" cy="432"/>
              </a:xfrm>
            </p:grpSpPr>
            <p:sp>
              <p:nvSpPr>
                <p:cNvPr id="148708" name="Rectangle 61"/>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09" name="Line 62"/>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10" name="Line 63"/>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11" name="Line 64"/>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712" name="Line 65"/>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700" name="Text Box 66"/>
              <p:cNvSpPr txBox="1">
                <a:spLocks noChangeArrowheads="1"/>
              </p:cNvSpPr>
              <p:nvPr/>
            </p:nvSpPr>
            <p:spPr bwMode="auto">
              <a:xfrm>
                <a:off x="2710"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701" name="Text Box 67"/>
              <p:cNvSpPr txBox="1">
                <a:spLocks noChangeArrowheads="1"/>
              </p:cNvSpPr>
              <p:nvPr/>
            </p:nvSpPr>
            <p:spPr bwMode="auto">
              <a:xfrm>
                <a:off x="2710"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702" name="Text Box 68"/>
              <p:cNvSpPr txBox="1">
                <a:spLocks noChangeArrowheads="1"/>
              </p:cNvSpPr>
              <p:nvPr/>
            </p:nvSpPr>
            <p:spPr bwMode="auto">
              <a:xfrm>
                <a:off x="3044"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703" name="Text Box 69"/>
              <p:cNvSpPr txBox="1">
                <a:spLocks noChangeArrowheads="1"/>
              </p:cNvSpPr>
              <p:nvPr/>
            </p:nvSpPr>
            <p:spPr bwMode="auto">
              <a:xfrm>
                <a:off x="2863" y="158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704" name="Text Box 70"/>
              <p:cNvSpPr txBox="1">
                <a:spLocks noChangeArrowheads="1"/>
              </p:cNvSpPr>
              <p:nvPr/>
            </p:nvSpPr>
            <p:spPr bwMode="auto">
              <a:xfrm>
                <a:off x="3046"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705" name="Text Box 71"/>
              <p:cNvSpPr txBox="1">
                <a:spLocks noChangeArrowheads="1"/>
              </p:cNvSpPr>
              <p:nvPr/>
            </p:nvSpPr>
            <p:spPr bwMode="auto">
              <a:xfrm>
                <a:off x="3044"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706" name="Text Box 72"/>
              <p:cNvSpPr txBox="1">
                <a:spLocks noChangeArrowheads="1"/>
              </p:cNvSpPr>
              <p:nvPr/>
            </p:nvSpPr>
            <p:spPr bwMode="auto">
              <a:xfrm>
                <a:off x="2863"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707" name="Text Box 73"/>
              <p:cNvSpPr txBox="1">
                <a:spLocks noChangeArrowheads="1"/>
              </p:cNvSpPr>
              <p:nvPr/>
            </p:nvSpPr>
            <p:spPr bwMode="auto">
              <a:xfrm>
                <a:off x="2708"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666" name="Group 74"/>
            <p:cNvGrpSpPr>
              <a:grpSpLocks/>
            </p:cNvGrpSpPr>
            <p:nvPr/>
          </p:nvGrpSpPr>
          <p:grpSpPr bwMode="auto">
            <a:xfrm>
              <a:off x="907" y="1451"/>
              <a:ext cx="538" cy="517"/>
              <a:chOff x="864" y="1451"/>
              <a:chExt cx="538" cy="517"/>
            </a:xfrm>
          </p:grpSpPr>
          <p:grpSp>
            <p:nvGrpSpPr>
              <p:cNvPr id="148685" name="Group 75"/>
              <p:cNvGrpSpPr>
                <a:grpSpLocks/>
              </p:cNvGrpSpPr>
              <p:nvPr/>
            </p:nvGrpSpPr>
            <p:grpSpPr bwMode="auto">
              <a:xfrm>
                <a:off x="864" y="1451"/>
                <a:ext cx="491" cy="458"/>
                <a:chOff x="1536" y="2304"/>
                <a:chExt cx="432" cy="432"/>
              </a:xfrm>
            </p:grpSpPr>
            <p:sp>
              <p:nvSpPr>
                <p:cNvPr id="148694" name="Rectangle 76"/>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95" name="Line 77"/>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96" name="Line 78"/>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97" name="Line 79"/>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98" name="Line 80"/>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86" name="Text Box 81"/>
              <p:cNvSpPr txBox="1">
                <a:spLocks noChangeArrowheads="1"/>
              </p:cNvSpPr>
              <p:nvPr/>
            </p:nvSpPr>
            <p:spPr bwMode="auto">
              <a:xfrm>
                <a:off x="1020"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87" name="Text Box 82"/>
              <p:cNvSpPr txBox="1">
                <a:spLocks noChangeArrowheads="1"/>
              </p:cNvSpPr>
              <p:nvPr/>
            </p:nvSpPr>
            <p:spPr bwMode="auto">
              <a:xfrm>
                <a:off x="886"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88" name="Text Box 83"/>
              <p:cNvSpPr txBox="1">
                <a:spLocks noChangeArrowheads="1"/>
              </p:cNvSpPr>
              <p:nvPr/>
            </p:nvSpPr>
            <p:spPr bwMode="auto">
              <a:xfrm>
                <a:off x="1220"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89" name="Text Box 84"/>
              <p:cNvSpPr txBox="1">
                <a:spLocks noChangeArrowheads="1"/>
              </p:cNvSpPr>
              <p:nvPr/>
            </p:nvSpPr>
            <p:spPr bwMode="auto">
              <a:xfrm>
                <a:off x="1039"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90" name="Text Box 85"/>
              <p:cNvSpPr txBox="1">
                <a:spLocks noChangeArrowheads="1"/>
              </p:cNvSpPr>
              <p:nvPr/>
            </p:nvSpPr>
            <p:spPr bwMode="auto">
              <a:xfrm>
                <a:off x="1222"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91" name="Text Box 86"/>
              <p:cNvSpPr txBox="1">
                <a:spLocks noChangeArrowheads="1"/>
              </p:cNvSpPr>
              <p:nvPr/>
            </p:nvSpPr>
            <p:spPr bwMode="auto">
              <a:xfrm>
                <a:off x="1220"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92" name="Text Box 87"/>
              <p:cNvSpPr txBox="1">
                <a:spLocks noChangeArrowheads="1"/>
              </p:cNvSpPr>
              <p:nvPr/>
            </p:nvSpPr>
            <p:spPr bwMode="auto">
              <a:xfrm>
                <a:off x="1039"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93" name="Text Box 88"/>
              <p:cNvSpPr txBox="1">
                <a:spLocks noChangeArrowheads="1"/>
              </p:cNvSpPr>
              <p:nvPr/>
            </p:nvSpPr>
            <p:spPr bwMode="auto">
              <a:xfrm>
                <a:off x="884"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667" name="Group 89"/>
            <p:cNvGrpSpPr>
              <a:grpSpLocks/>
            </p:cNvGrpSpPr>
            <p:nvPr/>
          </p:nvGrpSpPr>
          <p:grpSpPr bwMode="auto">
            <a:xfrm>
              <a:off x="4545" y="1451"/>
              <a:ext cx="536" cy="517"/>
              <a:chOff x="4502" y="1451"/>
              <a:chExt cx="536" cy="517"/>
            </a:xfrm>
          </p:grpSpPr>
          <p:grpSp>
            <p:nvGrpSpPr>
              <p:cNvPr id="148671" name="Group 90"/>
              <p:cNvGrpSpPr>
                <a:grpSpLocks/>
              </p:cNvGrpSpPr>
              <p:nvPr/>
            </p:nvGrpSpPr>
            <p:grpSpPr bwMode="auto">
              <a:xfrm>
                <a:off x="4502" y="1451"/>
                <a:ext cx="491" cy="458"/>
                <a:chOff x="1536" y="2304"/>
                <a:chExt cx="432" cy="432"/>
              </a:xfrm>
            </p:grpSpPr>
            <p:sp>
              <p:nvSpPr>
                <p:cNvPr id="148680" name="Rectangle 91"/>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81" name="Line 92"/>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82" name="Line 93"/>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83" name="Line 94"/>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84" name="Line 95"/>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72" name="Text Box 96"/>
              <p:cNvSpPr txBox="1">
                <a:spLocks noChangeArrowheads="1"/>
              </p:cNvSpPr>
              <p:nvPr/>
            </p:nvSpPr>
            <p:spPr bwMode="auto">
              <a:xfrm>
                <a:off x="4524"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73" name="Text Box 97"/>
              <p:cNvSpPr txBox="1">
                <a:spLocks noChangeArrowheads="1"/>
              </p:cNvSpPr>
              <p:nvPr/>
            </p:nvSpPr>
            <p:spPr bwMode="auto">
              <a:xfrm>
                <a:off x="4524"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74" name="Text Box 98"/>
              <p:cNvSpPr txBox="1">
                <a:spLocks noChangeArrowheads="1"/>
              </p:cNvSpPr>
              <p:nvPr/>
            </p:nvSpPr>
            <p:spPr bwMode="auto">
              <a:xfrm>
                <a:off x="4858"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75" name="Text Box 99"/>
              <p:cNvSpPr txBox="1">
                <a:spLocks noChangeArrowheads="1"/>
              </p:cNvSpPr>
              <p:nvPr/>
            </p:nvSpPr>
            <p:spPr bwMode="auto">
              <a:xfrm>
                <a:off x="4677"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76" name="Text Box 100"/>
              <p:cNvSpPr txBox="1">
                <a:spLocks noChangeArrowheads="1"/>
              </p:cNvSpPr>
              <p:nvPr/>
            </p:nvSpPr>
            <p:spPr bwMode="auto">
              <a:xfrm>
                <a:off x="4656"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77" name="Text Box 101"/>
              <p:cNvSpPr txBox="1">
                <a:spLocks noChangeArrowheads="1"/>
              </p:cNvSpPr>
              <p:nvPr/>
            </p:nvSpPr>
            <p:spPr bwMode="auto">
              <a:xfrm>
                <a:off x="4858"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78" name="Text Box 102"/>
              <p:cNvSpPr txBox="1">
                <a:spLocks noChangeArrowheads="1"/>
              </p:cNvSpPr>
              <p:nvPr/>
            </p:nvSpPr>
            <p:spPr bwMode="auto">
              <a:xfrm>
                <a:off x="4677"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79" name="Text Box 103"/>
              <p:cNvSpPr txBox="1">
                <a:spLocks noChangeArrowheads="1"/>
              </p:cNvSpPr>
              <p:nvPr/>
            </p:nvSpPr>
            <p:spPr bwMode="auto">
              <a:xfrm>
                <a:off x="4522"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sp>
          <p:nvSpPr>
            <p:cNvPr id="148668" name="Line 104"/>
            <p:cNvSpPr>
              <a:spLocks noChangeShapeType="1"/>
            </p:cNvSpPr>
            <p:nvPr/>
          </p:nvSpPr>
          <p:spPr bwMode="auto">
            <a:xfrm>
              <a:off x="2971" y="120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69" name="Line 105"/>
            <p:cNvSpPr>
              <a:spLocks noChangeShapeType="1"/>
            </p:cNvSpPr>
            <p:nvPr/>
          </p:nvSpPr>
          <p:spPr bwMode="auto">
            <a:xfrm>
              <a:off x="2971" y="1200"/>
              <a:ext cx="182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70" name="Line 106"/>
            <p:cNvSpPr>
              <a:spLocks noChangeShapeType="1"/>
            </p:cNvSpPr>
            <p:nvPr/>
          </p:nvSpPr>
          <p:spPr bwMode="auto">
            <a:xfrm flipH="1">
              <a:off x="1099" y="1200"/>
              <a:ext cx="1872"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218219" name="Text Box 107"/>
          <p:cNvSpPr txBox="1">
            <a:spLocks noChangeArrowheads="1"/>
          </p:cNvSpPr>
          <p:nvPr/>
        </p:nvSpPr>
        <p:spPr bwMode="auto">
          <a:xfrm>
            <a:off x="6686550" y="27066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2+4</a:t>
            </a:r>
          </a:p>
        </p:txBody>
      </p:sp>
      <p:sp>
        <p:nvSpPr>
          <p:cNvPr id="218220" name="Text Box 108"/>
          <p:cNvSpPr txBox="1">
            <a:spLocks noChangeArrowheads="1"/>
          </p:cNvSpPr>
          <p:nvPr/>
        </p:nvSpPr>
        <p:spPr bwMode="auto">
          <a:xfrm>
            <a:off x="971550" y="27066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2+3</a:t>
            </a:r>
          </a:p>
        </p:txBody>
      </p:sp>
      <p:sp>
        <p:nvSpPr>
          <p:cNvPr id="218221" name="Text Box 109"/>
          <p:cNvSpPr txBox="1">
            <a:spLocks noChangeArrowheads="1"/>
          </p:cNvSpPr>
          <p:nvPr/>
        </p:nvSpPr>
        <p:spPr bwMode="auto">
          <a:xfrm>
            <a:off x="3800475" y="27066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2+3</a:t>
            </a:r>
          </a:p>
        </p:txBody>
      </p:sp>
      <p:grpSp>
        <p:nvGrpSpPr>
          <p:cNvPr id="16" name="Group 110"/>
          <p:cNvGrpSpPr>
            <a:grpSpLocks/>
          </p:cNvGrpSpPr>
          <p:nvPr/>
        </p:nvGrpSpPr>
        <p:grpSpPr bwMode="auto">
          <a:xfrm>
            <a:off x="4378325" y="3159125"/>
            <a:ext cx="2209800" cy="1506538"/>
            <a:chOff x="2736" y="1920"/>
            <a:chExt cx="1392" cy="949"/>
          </a:xfrm>
        </p:grpSpPr>
        <p:grpSp>
          <p:nvGrpSpPr>
            <p:cNvPr id="148633" name="Group 111"/>
            <p:cNvGrpSpPr>
              <a:grpSpLocks/>
            </p:cNvGrpSpPr>
            <p:nvPr/>
          </p:nvGrpSpPr>
          <p:grpSpPr bwMode="auto">
            <a:xfrm>
              <a:off x="2736" y="2352"/>
              <a:ext cx="538" cy="517"/>
              <a:chOff x="2688" y="2352"/>
              <a:chExt cx="538" cy="517"/>
            </a:xfrm>
          </p:grpSpPr>
          <p:grpSp>
            <p:nvGrpSpPr>
              <p:cNvPr id="148651" name="Group 112"/>
              <p:cNvGrpSpPr>
                <a:grpSpLocks/>
              </p:cNvGrpSpPr>
              <p:nvPr/>
            </p:nvGrpSpPr>
            <p:grpSpPr bwMode="auto">
              <a:xfrm>
                <a:off x="2688" y="2352"/>
                <a:ext cx="491" cy="458"/>
                <a:chOff x="1536" y="2304"/>
                <a:chExt cx="432" cy="432"/>
              </a:xfrm>
            </p:grpSpPr>
            <p:sp>
              <p:nvSpPr>
                <p:cNvPr id="148660" name="Rectangle 113"/>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61" name="Line 114"/>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62" name="Line 115"/>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63" name="Line 116"/>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64" name="Line 117"/>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52" name="Text Box 118"/>
              <p:cNvSpPr txBox="1">
                <a:spLocks noChangeArrowheads="1"/>
              </p:cNvSpPr>
              <p:nvPr/>
            </p:nvSpPr>
            <p:spPr bwMode="auto">
              <a:xfrm>
                <a:off x="271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53" name="Text Box 119"/>
              <p:cNvSpPr txBox="1">
                <a:spLocks noChangeArrowheads="1"/>
              </p:cNvSpPr>
              <p:nvPr/>
            </p:nvSpPr>
            <p:spPr bwMode="auto">
              <a:xfrm>
                <a:off x="284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54" name="Text Box 120"/>
              <p:cNvSpPr txBox="1">
                <a:spLocks noChangeArrowheads="1"/>
              </p:cNvSpPr>
              <p:nvPr/>
            </p:nvSpPr>
            <p:spPr bwMode="auto">
              <a:xfrm>
                <a:off x="304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55" name="Text Box 121"/>
              <p:cNvSpPr txBox="1">
                <a:spLocks noChangeArrowheads="1"/>
              </p:cNvSpPr>
              <p:nvPr/>
            </p:nvSpPr>
            <p:spPr bwMode="auto">
              <a:xfrm>
                <a:off x="2863"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56" name="Text Box 122"/>
              <p:cNvSpPr txBox="1">
                <a:spLocks noChangeArrowheads="1"/>
              </p:cNvSpPr>
              <p:nvPr/>
            </p:nvSpPr>
            <p:spPr bwMode="auto">
              <a:xfrm>
                <a:off x="3046"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57" name="Text Box 123"/>
              <p:cNvSpPr txBox="1">
                <a:spLocks noChangeArrowheads="1"/>
              </p:cNvSpPr>
              <p:nvPr/>
            </p:nvSpPr>
            <p:spPr bwMode="auto">
              <a:xfrm>
                <a:off x="304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58" name="Text Box 124"/>
              <p:cNvSpPr txBox="1">
                <a:spLocks noChangeArrowheads="1"/>
              </p:cNvSpPr>
              <p:nvPr/>
            </p:nvSpPr>
            <p:spPr bwMode="auto">
              <a:xfrm>
                <a:off x="2863"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59" name="Text Box 125"/>
              <p:cNvSpPr txBox="1">
                <a:spLocks noChangeArrowheads="1"/>
              </p:cNvSpPr>
              <p:nvPr/>
            </p:nvSpPr>
            <p:spPr bwMode="auto">
              <a:xfrm>
                <a:off x="2708"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634" name="Group 126"/>
            <p:cNvGrpSpPr>
              <a:grpSpLocks/>
            </p:cNvGrpSpPr>
            <p:nvPr/>
          </p:nvGrpSpPr>
          <p:grpSpPr bwMode="auto">
            <a:xfrm>
              <a:off x="3590" y="2352"/>
              <a:ext cx="538" cy="517"/>
              <a:chOff x="3542" y="2352"/>
              <a:chExt cx="538" cy="517"/>
            </a:xfrm>
          </p:grpSpPr>
          <p:grpSp>
            <p:nvGrpSpPr>
              <p:cNvPr id="148637" name="Group 127"/>
              <p:cNvGrpSpPr>
                <a:grpSpLocks/>
              </p:cNvGrpSpPr>
              <p:nvPr/>
            </p:nvGrpSpPr>
            <p:grpSpPr bwMode="auto">
              <a:xfrm>
                <a:off x="3542" y="2352"/>
                <a:ext cx="491" cy="458"/>
                <a:chOff x="1536" y="2304"/>
                <a:chExt cx="432" cy="432"/>
              </a:xfrm>
            </p:grpSpPr>
            <p:sp>
              <p:nvSpPr>
                <p:cNvPr id="148646" name="Rectangle 128"/>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47" name="Line 129"/>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48" name="Line 130"/>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49" name="Line 131"/>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50" name="Line 132"/>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38" name="Text Box 133"/>
              <p:cNvSpPr txBox="1">
                <a:spLocks noChangeArrowheads="1"/>
              </p:cNvSpPr>
              <p:nvPr/>
            </p:nvSpPr>
            <p:spPr bwMode="auto">
              <a:xfrm>
                <a:off x="3564"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39" name="Text Box 134"/>
              <p:cNvSpPr txBox="1">
                <a:spLocks noChangeArrowheads="1"/>
              </p:cNvSpPr>
              <p:nvPr/>
            </p:nvSpPr>
            <p:spPr bwMode="auto">
              <a:xfrm>
                <a:off x="356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40" name="Text Box 135"/>
              <p:cNvSpPr txBox="1">
                <a:spLocks noChangeArrowheads="1"/>
              </p:cNvSpPr>
              <p:nvPr/>
            </p:nvSpPr>
            <p:spPr bwMode="auto">
              <a:xfrm>
                <a:off x="3696"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41" name="Text Box 136"/>
              <p:cNvSpPr txBox="1">
                <a:spLocks noChangeArrowheads="1"/>
              </p:cNvSpPr>
              <p:nvPr/>
            </p:nvSpPr>
            <p:spPr bwMode="auto">
              <a:xfrm>
                <a:off x="3717"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42" name="Text Box 137"/>
              <p:cNvSpPr txBox="1">
                <a:spLocks noChangeArrowheads="1"/>
              </p:cNvSpPr>
              <p:nvPr/>
            </p:nvSpPr>
            <p:spPr bwMode="auto">
              <a:xfrm>
                <a:off x="390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43" name="Text Box 138"/>
              <p:cNvSpPr txBox="1">
                <a:spLocks noChangeArrowheads="1"/>
              </p:cNvSpPr>
              <p:nvPr/>
            </p:nvSpPr>
            <p:spPr bwMode="auto">
              <a:xfrm>
                <a:off x="3898"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44" name="Text Box 139"/>
              <p:cNvSpPr txBox="1">
                <a:spLocks noChangeArrowheads="1"/>
              </p:cNvSpPr>
              <p:nvPr/>
            </p:nvSpPr>
            <p:spPr bwMode="auto">
              <a:xfrm>
                <a:off x="3717"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45" name="Text Box 140"/>
              <p:cNvSpPr txBox="1">
                <a:spLocks noChangeArrowheads="1"/>
              </p:cNvSpPr>
              <p:nvPr/>
            </p:nvSpPr>
            <p:spPr bwMode="auto">
              <a:xfrm>
                <a:off x="3562"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sp>
          <p:nvSpPr>
            <p:cNvPr id="148635" name="Line 141"/>
            <p:cNvSpPr>
              <a:spLocks noChangeShapeType="1"/>
            </p:cNvSpPr>
            <p:nvPr/>
          </p:nvSpPr>
          <p:spPr bwMode="auto">
            <a:xfrm>
              <a:off x="2976" y="192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36" name="Line 142"/>
            <p:cNvSpPr>
              <a:spLocks noChangeShapeType="1"/>
            </p:cNvSpPr>
            <p:nvPr/>
          </p:nvSpPr>
          <p:spPr bwMode="auto">
            <a:xfrm>
              <a:off x="2976" y="1920"/>
              <a:ext cx="86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218255" name="Text Box 143"/>
          <p:cNvSpPr txBox="1">
            <a:spLocks noChangeArrowheads="1"/>
          </p:cNvSpPr>
          <p:nvPr/>
        </p:nvSpPr>
        <p:spPr bwMode="auto">
          <a:xfrm>
            <a:off x="3876675" y="416401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3+2</a:t>
            </a:r>
          </a:p>
        </p:txBody>
      </p:sp>
      <p:sp>
        <p:nvSpPr>
          <p:cNvPr id="218256" name="Text Box 144"/>
          <p:cNvSpPr txBox="1">
            <a:spLocks noChangeArrowheads="1"/>
          </p:cNvSpPr>
          <p:nvPr/>
        </p:nvSpPr>
        <p:spPr bwMode="auto">
          <a:xfrm>
            <a:off x="5191125" y="4164013"/>
            <a:ext cx="600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zh-CN" altLang="en-US" sz="1800" b="1" smtClean="0">
                <a:solidFill>
                  <a:srgbClr val="000000"/>
                </a:solidFill>
                <a:latin typeface="Times New Roman" pitchFamily="18" charset="0"/>
              </a:rPr>
              <a:t> </a:t>
            </a:r>
            <a:r>
              <a:rPr kumimoji="0" lang="en-US" altLang="zh-CN" sz="1800" b="1" smtClean="0">
                <a:solidFill>
                  <a:srgbClr val="000000"/>
                </a:solidFill>
                <a:latin typeface="Times New Roman" pitchFamily="18" charset="0"/>
              </a:rPr>
              <a:t>3+4</a:t>
            </a:r>
          </a:p>
        </p:txBody>
      </p:sp>
      <p:grpSp>
        <p:nvGrpSpPr>
          <p:cNvPr id="21" name="Group 145"/>
          <p:cNvGrpSpPr>
            <a:grpSpLocks/>
          </p:cNvGrpSpPr>
          <p:nvPr/>
        </p:nvGrpSpPr>
        <p:grpSpPr bwMode="auto">
          <a:xfrm>
            <a:off x="685800" y="3159125"/>
            <a:ext cx="2225675" cy="1506538"/>
            <a:chOff x="432" y="1920"/>
            <a:chExt cx="1402" cy="949"/>
          </a:xfrm>
        </p:grpSpPr>
        <p:sp>
          <p:nvSpPr>
            <p:cNvPr id="148600" name="Line 146"/>
            <p:cNvSpPr>
              <a:spLocks noChangeShapeType="1"/>
            </p:cNvSpPr>
            <p:nvPr/>
          </p:nvSpPr>
          <p:spPr bwMode="auto">
            <a:xfrm>
              <a:off x="1152" y="1920"/>
              <a:ext cx="43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48601" name="Group 147"/>
            <p:cNvGrpSpPr>
              <a:grpSpLocks/>
            </p:cNvGrpSpPr>
            <p:nvPr/>
          </p:nvGrpSpPr>
          <p:grpSpPr bwMode="auto">
            <a:xfrm>
              <a:off x="432" y="1920"/>
              <a:ext cx="1402" cy="949"/>
              <a:chOff x="432" y="1920"/>
              <a:chExt cx="1402" cy="949"/>
            </a:xfrm>
          </p:grpSpPr>
          <p:sp>
            <p:nvSpPr>
              <p:cNvPr id="148602" name="Line 148"/>
              <p:cNvSpPr>
                <a:spLocks noChangeShapeType="1"/>
              </p:cNvSpPr>
              <p:nvPr/>
            </p:nvSpPr>
            <p:spPr bwMode="auto">
              <a:xfrm flipH="1">
                <a:off x="720" y="1920"/>
                <a:ext cx="43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48603" name="Group 149"/>
              <p:cNvGrpSpPr>
                <a:grpSpLocks/>
              </p:cNvGrpSpPr>
              <p:nvPr/>
            </p:nvGrpSpPr>
            <p:grpSpPr bwMode="auto">
              <a:xfrm>
                <a:off x="1296" y="2352"/>
                <a:ext cx="538" cy="517"/>
                <a:chOff x="1248" y="2352"/>
                <a:chExt cx="538" cy="517"/>
              </a:xfrm>
            </p:grpSpPr>
            <p:grpSp>
              <p:nvGrpSpPr>
                <p:cNvPr id="148619" name="Group 150"/>
                <p:cNvGrpSpPr>
                  <a:grpSpLocks/>
                </p:cNvGrpSpPr>
                <p:nvPr/>
              </p:nvGrpSpPr>
              <p:grpSpPr bwMode="auto">
                <a:xfrm>
                  <a:off x="1248" y="2352"/>
                  <a:ext cx="491" cy="458"/>
                  <a:chOff x="1536" y="2304"/>
                  <a:chExt cx="432" cy="432"/>
                </a:xfrm>
              </p:grpSpPr>
              <p:sp>
                <p:nvSpPr>
                  <p:cNvPr id="148628" name="Rectangle 151"/>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29" name="Line 152"/>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30" name="Line 153"/>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31" name="Line 154"/>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32" name="Line 155"/>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20" name="Text Box 156"/>
                <p:cNvSpPr txBox="1">
                  <a:spLocks noChangeArrowheads="1"/>
                </p:cNvSpPr>
                <p:nvPr/>
              </p:nvSpPr>
              <p:spPr bwMode="auto">
                <a:xfrm>
                  <a:off x="1404"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21" name="Text Box 157"/>
                <p:cNvSpPr txBox="1">
                  <a:spLocks noChangeArrowheads="1"/>
                </p:cNvSpPr>
                <p:nvPr/>
              </p:nvSpPr>
              <p:spPr bwMode="auto">
                <a:xfrm>
                  <a:off x="1270"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22" name="Text Box 158"/>
                <p:cNvSpPr txBox="1">
                  <a:spLocks noChangeArrowheads="1"/>
                </p:cNvSpPr>
                <p:nvPr/>
              </p:nvSpPr>
              <p:spPr bwMode="auto">
                <a:xfrm>
                  <a:off x="160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23" name="Text Box 159"/>
                <p:cNvSpPr txBox="1">
                  <a:spLocks noChangeArrowheads="1"/>
                </p:cNvSpPr>
                <p:nvPr/>
              </p:nvSpPr>
              <p:spPr bwMode="auto">
                <a:xfrm>
                  <a:off x="1423"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24" name="Text Box 160"/>
                <p:cNvSpPr txBox="1">
                  <a:spLocks noChangeArrowheads="1"/>
                </p:cNvSpPr>
                <p:nvPr/>
              </p:nvSpPr>
              <p:spPr bwMode="auto">
                <a:xfrm>
                  <a:off x="1606"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25" name="Text Box 161"/>
                <p:cNvSpPr txBox="1">
                  <a:spLocks noChangeArrowheads="1"/>
                </p:cNvSpPr>
                <p:nvPr/>
              </p:nvSpPr>
              <p:spPr bwMode="auto">
                <a:xfrm>
                  <a:off x="160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26" name="Text Box 162"/>
                <p:cNvSpPr txBox="1">
                  <a:spLocks noChangeArrowheads="1"/>
                </p:cNvSpPr>
                <p:nvPr/>
              </p:nvSpPr>
              <p:spPr bwMode="auto">
                <a:xfrm>
                  <a:off x="1423"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27" name="Text Box 163"/>
                <p:cNvSpPr txBox="1">
                  <a:spLocks noChangeArrowheads="1"/>
                </p:cNvSpPr>
                <p:nvPr/>
              </p:nvSpPr>
              <p:spPr bwMode="auto">
                <a:xfrm>
                  <a:off x="1268"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604" name="Group 164"/>
              <p:cNvGrpSpPr>
                <a:grpSpLocks/>
              </p:cNvGrpSpPr>
              <p:nvPr/>
            </p:nvGrpSpPr>
            <p:grpSpPr bwMode="auto">
              <a:xfrm>
                <a:off x="432" y="2352"/>
                <a:ext cx="538" cy="517"/>
                <a:chOff x="384" y="2352"/>
                <a:chExt cx="538" cy="517"/>
              </a:xfrm>
            </p:grpSpPr>
            <p:grpSp>
              <p:nvGrpSpPr>
                <p:cNvPr id="148605" name="Group 165"/>
                <p:cNvGrpSpPr>
                  <a:grpSpLocks/>
                </p:cNvGrpSpPr>
                <p:nvPr/>
              </p:nvGrpSpPr>
              <p:grpSpPr bwMode="auto">
                <a:xfrm>
                  <a:off x="384" y="2352"/>
                  <a:ext cx="491" cy="458"/>
                  <a:chOff x="1536" y="2304"/>
                  <a:chExt cx="432" cy="432"/>
                </a:xfrm>
              </p:grpSpPr>
              <p:sp>
                <p:nvSpPr>
                  <p:cNvPr id="148614" name="Rectangle 166"/>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15" name="Line 167"/>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16" name="Line 168"/>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17" name="Line 169"/>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618" name="Line 170"/>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606" name="Text Box 171"/>
                <p:cNvSpPr txBox="1">
                  <a:spLocks noChangeArrowheads="1"/>
                </p:cNvSpPr>
                <p:nvPr/>
              </p:nvSpPr>
              <p:spPr bwMode="auto">
                <a:xfrm>
                  <a:off x="54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607" name="Text Box 172"/>
                <p:cNvSpPr txBox="1">
                  <a:spLocks noChangeArrowheads="1"/>
                </p:cNvSpPr>
                <p:nvPr/>
              </p:nvSpPr>
              <p:spPr bwMode="auto">
                <a:xfrm>
                  <a:off x="406"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608" name="Text Box 173"/>
                <p:cNvSpPr txBox="1">
                  <a:spLocks noChangeArrowheads="1"/>
                </p:cNvSpPr>
                <p:nvPr/>
              </p:nvSpPr>
              <p:spPr bwMode="auto">
                <a:xfrm>
                  <a:off x="740"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609" name="Text Box 174"/>
                <p:cNvSpPr txBox="1">
                  <a:spLocks noChangeArrowheads="1"/>
                </p:cNvSpPr>
                <p:nvPr/>
              </p:nvSpPr>
              <p:spPr bwMode="auto">
                <a:xfrm>
                  <a:off x="559"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610" name="Text Box 175"/>
                <p:cNvSpPr txBox="1">
                  <a:spLocks noChangeArrowheads="1"/>
                </p:cNvSpPr>
                <p:nvPr/>
              </p:nvSpPr>
              <p:spPr bwMode="auto">
                <a:xfrm>
                  <a:off x="742"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611" name="Text Box 176"/>
                <p:cNvSpPr txBox="1">
                  <a:spLocks noChangeArrowheads="1"/>
                </p:cNvSpPr>
                <p:nvPr/>
              </p:nvSpPr>
              <p:spPr bwMode="auto">
                <a:xfrm>
                  <a:off x="740"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612" name="Text Box 177"/>
                <p:cNvSpPr txBox="1">
                  <a:spLocks noChangeArrowheads="1"/>
                </p:cNvSpPr>
                <p:nvPr/>
              </p:nvSpPr>
              <p:spPr bwMode="auto">
                <a:xfrm>
                  <a:off x="559"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613" name="Text Box 178"/>
                <p:cNvSpPr txBox="1">
                  <a:spLocks noChangeArrowheads="1"/>
                </p:cNvSpPr>
                <p:nvPr/>
              </p:nvSpPr>
              <p:spPr bwMode="auto">
                <a:xfrm>
                  <a:off x="40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grpSp>
      <p:sp>
        <p:nvSpPr>
          <p:cNvPr id="218291" name="Text Box 179"/>
          <p:cNvSpPr txBox="1">
            <a:spLocks noChangeArrowheads="1"/>
          </p:cNvSpPr>
          <p:nvPr/>
        </p:nvSpPr>
        <p:spPr bwMode="auto">
          <a:xfrm>
            <a:off x="179388" y="408781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3+3</a:t>
            </a:r>
          </a:p>
        </p:txBody>
      </p:sp>
      <p:sp>
        <p:nvSpPr>
          <p:cNvPr id="218292" name="Text Box 180"/>
          <p:cNvSpPr txBox="1">
            <a:spLocks noChangeArrowheads="1"/>
          </p:cNvSpPr>
          <p:nvPr/>
        </p:nvSpPr>
        <p:spPr bwMode="auto">
          <a:xfrm>
            <a:off x="1476375" y="3997325"/>
            <a:ext cx="600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zh-CN" altLang="en-US" sz="1800" b="1" smtClean="0">
                <a:solidFill>
                  <a:srgbClr val="000000"/>
                </a:solidFill>
                <a:latin typeface="Times New Roman" pitchFamily="18" charset="0"/>
              </a:rPr>
              <a:t> </a:t>
            </a:r>
            <a:r>
              <a:rPr kumimoji="0" lang="en-US" altLang="zh-CN" sz="1800" b="1" smtClean="0">
                <a:solidFill>
                  <a:srgbClr val="000000"/>
                </a:solidFill>
                <a:latin typeface="Times New Roman" pitchFamily="18" charset="0"/>
              </a:rPr>
              <a:t>3+4</a:t>
            </a:r>
          </a:p>
        </p:txBody>
      </p:sp>
      <p:grpSp>
        <p:nvGrpSpPr>
          <p:cNvPr id="27" name="Group 181"/>
          <p:cNvGrpSpPr>
            <a:grpSpLocks/>
          </p:cNvGrpSpPr>
          <p:nvPr/>
        </p:nvGrpSpPr>
        <p:grpSpPr bwMode="auto">
          <a:xfrm>
            <a:off x="4343400" y="4598988"/>
            <a:ext cx="854075" cy="1143000"/>
            <a:chOff x="2736" y="2832"/>
            <a:chExt cx="538" cy="720"/>
          </a:xfrm>
        </p:grpSpPr>
        <p:grpSp>
          <p:nvGrpSpPr>
            <p:cNvPr id="148584" name="Group 182"/>
            <p:cNvGrpSpPr>
              <a:grpSpLocks/>
            </p:cNvGrpSpPr>
            <p:nvPr/>
          </p:nvGrpSpPr>
          <p:grpSpPr bwMode="auto">
            <a:xfrm>
              <a:off x="2736" y="3035"/>
              <a:ext cx="538" cy="517"/>
              <a:chOff x="2688" y="3035"/>
              <a:chExt cx="538" cy="517"/>
            </a:xfrm>
          </p:grpSpPr>
          <p:grpSp>
            <p:nvGrpSpPr>
              <p:cNvPr id="148586" name="Group 183"/>
              <p:cNvGrpSpPr>
                <a:grpSpLocks/>
              </p:cNvGrpSpPr>
              <p:nvPr/>
            </p:nvGrpSpPr>
            <p:grpSpPr bwMode="auto">
              <a:xfrm>
                <a:off x="2688" y="3035"/>
                <a:ext cx="491" cy="458"/>
                <a:chOff x="1536" y="2304"/>
                <a:chExt cx="432" cy="432"/>
              </a:xfrm>
            </p:grpSpPr>
            <p:sp>
              <p:nvSpPr>
                <p:cNvPr id="148595" name="Rectangle 184"/>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96" name="Line 185"/>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97" name="Line 186"/>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98" name="Line 187"/>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99" name="Line 188"/>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587" name="Text Box 189"/>
              <p:cNvSpPr txBox="1">
                <a:spLocks noChangeArrowheads="1"/>
              </p:cNvSpPr>
              <p:nvPr/>
            </p:nvSpPr>
            <p:spPr bwMode="auto">
              <a:xfrm>
                <a:off x="2710" y="30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588" name="Text Box 190"/>
              <p:cNvSpPr txBox="1">
                <a:spLocks noChangeArrowheads="1"/>
              </p:cNvSpPr>
              <p:nvPr/>
            </p:nvSpPr>
            <p:spPr bwMode="auto">
              <a:xfrm>
                <a:off x="2844" y="303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589" name="Text Box 191"/>
              <p:cNvSpPr txBox="1">
                <a:spLocks noChangeArrowheads="1"/>
              </p:cNvSpPr>
              <p:nvPr/>
            </p:nvSpPr>
            <p:spPr bwMode="auto">
              <a:xfrm>
                <a:off x="3044" y="303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590" name="Text Box 192"/>
              <p:cNvSpPr txBox="1">
                <a:spLocks noChangeArrowheads="1"/>
              </p:cNvSpPr>
              <p:nvPr/>
            </p:nvSpPr>
            <p:spPr bwMode="auto">
              <a:xfrm>
                <a:off x="2863" y="316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591" name="Text Box 193"/>
              <p:cNvSpPr txBox="1">
                <a:spLocks noChangeArrowheads="1"/>
              </p:cNvSpPr>
              <p:nvPr/>
            </p:nvSpPr>
            <p:spPr bwMode="auto">
              <a:xfrm>
                <a:off x="3046" y="318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592" name="Text Box 194"/>
              <p:cNvSpPr txBox="1">
                <a:spLocks noChangeArrowheads="1"/>
              </p:cNvSpPr>
              <p:nvPr/>
            </p:nvSpPr>
            <p:spPr bwMode="auto">
              <a:xfrm>
                <a:off x="3044"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593" name="Text Box 195"/>
              <p:cNvSpPr txBox="1">
                <a:spLocks noChangeArrowheads="1"/>
              </p:cNvSpPr>
              <p:nvPr/>
            </p:nvSpPr>
            <p:spPr bwMode="auto">
              <a:xfrm>
                <a:off x="2863"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594" name="Text Box 196"/>
              <p:cNvSpPr txBox="1">
                <a:spLocks noChangeArrowheads="1"/>
              </p:cNvSpPr>
              <p:nvPr/>
            </p:nvSpPr>
            <p:spPr bwMode="auto">
              <a:xfrm>
                <a:off x="2708"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sp>
          <p:nvSpPr>
            <p:cNvPr id="148585" name="Line 197"/>
            <p:cNvSpPr>
              <a:spLocks noChangeShapeType="1"/>
            </p:cNvSpPr>
            <p:nvPr/>
          </p:nvSpPr>
          <p:spPr bwMode="auto">
            <a:xfrm>
              <a:off x="2976" y="283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218310" name="Text Box 198"/>
          <p:cNvSpPr txBox="1">
            <a:spLocks noChangeArrowheads="1"/>
          </p:cNvSpPr>
          <p:nvPr/>
        </p:nvSpPr>
        <p:spPr bwMode="auto">
          <a:xfrm>
            <a:off x="3876675" y="5299075"/>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4+1</a:t>
            </a:r>
          </a:p>
        </p:txBody>
      </p:sp>
      <p:grpSp>
        <p:nvGrpSpPr>
          <p:cNvPr id="30" name="Group 199"/>
          <p:cNvGrpSpPr>
            <a:grpSpLocks/>
          </p:cNvGrpSpPr>
          <p:nvPr/>
        </p:nvGrpSpPr>
        <p:grpSpPr bwMode="auto">
          <a:xfrm>
            <a:off x="3810000" y="5665788"/>
            <a:ext cx="1905000" cy="1219200"/>
            <a:chOff x="2400" y="3504"/>
            <a:chExt cx="1200" cy="768"/>
          </a:xfrm>
        </p:grpSpPr>
        <p:grpSp>
          <p:nvGrpSpPr>
            <p:cNvPr id="148551" name="Group 200"/>
            <p:cNvGrpSpPr>
              <a:grpSpLocks/>
            </p:cNvGrpSpPr>
            <p:nvPr/>
          </p:nvGrpSpPr>
          <p:grpSpPr bwMode="auto">
            <a:xfrm>
              <a:off x="2736" y="3504"/>
              <a:ext cx="480" cy="240"/>
              <a:chOff x="2640" y="2880"/>
              <a:chExt cx="576" cy="288"/>
            </a:xfrm>
          </p:grpSpPr>
          <p:sp>
            <p:nvSpPr>
              <p:cNvPr id="148582" name="Line 201"/>
              <p:cNvSpPr>
                <a:spLocks noChangeShapeType="1"/>
              </p:cNvSpPr>
              <p:nvPr/>
            </p:nvSpPr>
            <p:spPr bwMode="auto">
              <a:xfrm>
                <a:off x="2928" y="2880"/>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83" name="Line 202"/>
              <p:cNvSpPr>
                <a:spLocks noChangeShapeType="1"/>
              </p:cNvSpPr>
              <p:nvPr/>
            </p:nvSpPr>
            <p:spPr bwMode="auto">
              <a:xfrm flipH="1">
                <a:off x="2640" y="2880"/>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148552" name="Group 203"/>
            <p:cNvGrpSpPr>
              <a:grpSpLocks/>
            </p:cNvGrpSpPr>
            <p:nvPr/>
          </p:nvGrpSpPr>
          <p:grpSpPr bwMode="auto">
            <a:xfrm>
              <a:off x="2400" y="3755"/>
              <a:ext cx="538" cy="517"/>
              <a:chOff x="2400" y="48"/>
              <a:chExt cx="675" cy="650"/>
            </a:xfrm>
          </p:grpSpPr>
          <p:grpSp>
            <p:nvGrpSpPr>
              <p:cNvPr id="148568" name="Group 204"/>
              <p:cNvGrpSpPr>
                <a:grpSpLocks/>
              </p:cNvGrpSpPr>
              <p:nvPr/>
            </p:nvGrpSpPr>
            <p:grpSpPr bwMode="auto">
              <a:xfrm>
                <a:off x="2400" y="48"/>
                <a:ext cx="616" cy="576"/>
                <a:chOff x="1536" y="2304"/>
                <a:chExt cx="432" cy="432"/>
              </a:xfrm>
            </p:grpSpPr>
            <p:sp>
              <p:nvSpPr>
                <p:cNvPr id="148577" name="Rectangle 205"/>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78" name="Line 206"/>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79" name="Line 207"/>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80" name="Line 208"/>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81" name="Line 209"/>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569" name="Text Box 210"/>
              <p:cNvSpPr txBox="1">
                <a:spLocks noChangeArrowheads="1"/>
              </p:cNvSpPr>
              <p:nvPr/>
            </p:nvSpPr>
            <p:spPr bwMode="auto">
              <a:xfrm>
                <a:off x="2428" y="239"/>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570" name="Text Box 211"/>
              <p:cNvSpPr txBox="1">
                <a:spLocks noChangeArrowheads="1"/>
              </p:cNvSpPr>
              <p:nvPr/>
            </p:nvSpPr>
            <p:spPr bwMode="auto">
              <a:xfrm>
                <a:off x="2428"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571" name="Text Box 212"/>
              <p:cNvSpPr txBox="1">
                <a:spLocks noChangeArrowheads="1"/>
              </p:cNvSpPr>
              <p:nvPr/>
            </p:nvSpPr>
            <p:spPr bwMode="auto">
              <a:xfrm>
                <a:off x="2847"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572" name="Text Box 213"/>
              <p:cNvSpPr txBox="1">
                <a:spLocks noChangeArrowheads="1"/>
              </p:cNvSpPr>
              <p:nvPr/>
            </p:nvSpPr>
            <p:spPr bwMode="auto">
              <a:xfrm>
                <a:off x="2620"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573" name="Text Box 214"/>
              <p:cNvSpPr txBox="1">
                <a:spLocks noChangeArrowheads="1"/>
              </p:cNvSpPr>
              <p:nvPr/>
            </p:nvSpPr>
            <p:spPr bwMode="auto">
              <a:xfrm>
                <a:off x="2849" y="239"/>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574" name="Text Box 215"/>
              <p:cNvSpPr txBox="1">
                <a:spLocks noChangeArrowheads="1"/>
              </p:cNvSpPr>
              <p:nvPr/>
            </p:nvSpPr>
            <p:spPr bwMode="auto">
              <a:xfrm>
                <a:off x="2847" y="432"/>
                <a:ext cx="22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575" name="Text Box 216"/>
              <p:cNvSpPr txBox="1">
                <a:spLocks noChangeArrowheads="1"/>
              </p:cNvSpPr>
              <p:nvPr/>
            </p:nvSpPr>
            <p:spPr bwMode="auto">
              <a:xfrm>
                <a:off x="2619" y="432"/>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576" name="Text Box 217"/>
              <p:cNvSpPr txBox="1">
                <a:spLocks noChangeArrowheads="1"/>
              </p:cNvSpPr>
              <p:nvPr/>
            </p:nvSpPr>
            <p:spPr bwMode="auto">
              <a:xfrm>
                <a:off x="2425" y="432"/>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nvGrpSpPr>
            <p:cNvPr id="148553" name="Group 218"/>
            <p:cNvGrpSpPr>
              <a:grpSpLocks/>
            </p:cNvGrpSpPr>
            <p:nvPr/>
          </p:nvGrpSpPr>
          <p:grpSpPr bwMode="auto">
            <a:xfrm>
              <a:off x="3062" y="3744"/>
              <a:ext cx="538" cy="517"/>
              <a:chOff x="3014" y="3744"/>
              <a:chExt cx="538" cy="517"/>
            </a:xfrm>
          </p:grpSpPr>
          <p:grpSp>
            <p:nvGrpSpPr>
              <p:cNvPr id="148554" name="Group 219"/>
              <p:cNvGrpSpPr>
                <a:grpSpLocks/>
              </p:cNvGrpSpPr>
              <p:nvPr/>
            </p:nvGrpSpPr>
            <p:grpSpPr bwMode="auto">
              <a:xfrm>
                <a:off x="3014" y="3744"/>
                <a:ext cx="491" cy="458"/>
                <a:chOff x="1536" y="2304"/>
                <a:chExt cx="432" cy="432"/>
              </a:xfrm>
            </p:grpSpPr>
            <p:sp>
              <p:nvSpPr>
                <p:cNvPr id="148563" name="Rectangle 220"/>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64" name="Line 221"/>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65" name="Line 222"/>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66" name="Line 223"/>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67" name="Line 224"/>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555" name="Text Box 225"/>
              <p:cNvSpPr txBox="1">
                <a:spLocks noChangeArrowheads="1"/>
              </p:cNvSpPr>
              <p:nvPr/>
            </p:nvSpPr>
            <p:spPr bwMode="auto">
              <a:xfrm>
                <a:off x="3036"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556" name="Text Box 226"/>
              <p:cNvSpPr txBox="1">
                <a:spLocks noChangeArrowheads="1"/>
              </p:cNvSpPr>
              <p:nvPr/>
            </p:nvSpPr>
            <p:spPr bwMode="auto">
              <a:xfrm>
                <a:off x="3180"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557" name="Text Box 227"/>
              <p:cNvSpPr txBox="1">
                <a:spLocks noChangeArrowheads="1"/>
              </p:cNvSpPr>
              <p:nvPr/>
            </p:nvSpPr>
            <p:spPr bwMode="auto">
              <a:xfrm>
                <a:off x="3370"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558" name="Text Box 228"/>
              <p:cNvSpPr txBox="1">
                <a:spLocks noChangeArrowheads="1"/>
              </p:cNvSpPr>
              <p:nvPr/>
            </p:nvSpPr>
            <p:spPr bwMode="auto">
              <a:xfrm>
                <a:off x="3180" y="388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559" name="Text Box 229"/>
              <p:cNvSpPr txBox="1">
                <a:spLocks noChangeArrowheads="1"/>
              </p:cNvSpPr>
              <p:nvPr/>
            </p:nvSpPr>
            <p:spPr bwMode="auto">
              <a:xfrm>
                <a:off x="3372" y="38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560" name="Text Box 230"/>
              <p:cNvSpPr txBox="1">
                <a:spLocks noChangeArrowheads="1"/>
              </p:cNvSpPr>
              <p:nvPr/>
            </p:nvSpPr>
            <p:spPr bwMode="auto">
              <a:xfrm>
                <a:off x="3370" y="404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561" name="Text Box 231"/>
              <p:cNvSpPr txBox="1">
                <a:spLocks noChangeArrowheads="1"/>
              </p:cNvSpPr>
              <p:nvPr/>
            </p:nvSpPr>
            <p:spPr bwMode="auto">
              <a:xfrm>
                <a:off x="3189" y="404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sp>
            <p:nvSpPr>
              <p:cNvPr id="148562" name="Text Box 232"/>
              <p:cNvSpPr txBox="1">
                <a:spLocks noChangeArrowheads="1"/>
              </p:cNvSpPr>
              <p:nvPr/>
            </p:nvSpPr>
            <p:spPr bwMode="auto">
              <a:xfrm>
                <a:off x="3034" y="388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grpSp>
      </p:grpSp>
      <p:sp>
        <p:nvSpPr>
          <p:cNvPr id="218345" name="Text Box 233"/>
          <p:cNvSpPr txBox="1">
            <a:spLocks noChangeArrowheads="1"/>
          </p:cNvSpPr>
          <p:nvPr/>
        </p:nvSpPr>
        <p:spPr bwMode="auto">
          <a:xfrm>
            <a:off x="3276600" y="601503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5+0</a:t>
            </a:r>
          </a:p>
        </p:txBody>
      </p:sp>
      <p:sp>
        <p:nvSpPr>
          <p:cNvPr id="218346" name="Text Box 234"/>
          <p:cNvSpPr txBox="1">
            <a:spLocks noChangeArrowheads="1"/>
          </p:cNvSpPr>
          <p:nvPr/>
        </p:nvSpPr>
        <p:spPr bwMode="auto">
          <a:xfrm>
            <a:off x="5651500" y="594995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5+2</a:t>
            </a:r>
          </a:p>
        </p:txBody>
      </p:sp>
      <p:sp>
        <p:nvSpPr>
          <p:cNvPr id="148505" name="Text Box 235"/>
          <p:cNvSpPr txBox="1">
            <a:spLocks noChangeArrowheads="1"/>
          </p:cNvSpPr>
          <p:nvPr/>
        </p:nvSpPr>
        <p:spPr bwMode="auto">
          <a:xfrm>
            <a:off x="4908550" y="64611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5</a:t>
            </a:r>
            <a:endParaRPr kumimoji="0" lang="en-US" altLang="zh-CN" smtClean="0">
              <a:solidFill>
                <a:srgbClr val="000000"/>
              </a:solidFill>
              <a:latin typeface="Times New Roman" pitchFamily="18" charset="0"/>
            </a:endParaRPr>
          </a:p>
        </p:txBody>
      </p:sp>
      <p:sp>
        <p:nvSpPr>
          <p:cNvPr id="148506" name="Text Box 236"/>
          <p:cNvSpPr txBox="1">
            <a:spLocks noChangeArrowheads="1"/>
          </p:cNvSpPr>
          <p:nvPr/>
        </p:nvSpPr>
        <p:spPr bwMode="auto">
          <a:xfrm>
            <a:off x="4375150" y="64611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7</a:t>
            </a:r>
            <a:endParaRPr kumimoji="0" lang="en-US" altLang="zh-CN" smtClean="0">
              <a:solidFill>
                <a:srgbClr val="000000"/>
              </a:solidFill>
              <a:latin typeface="Times New Roman" pitchFamily="18" charset="0"/>
            </a:endParaRPr>
          </a:p>
        </p:txBody>
      </p:sp>
      <p:sp>
        <p:nvSpPr>
          <p:cNvPr id="148507" name="Text Box 237"/>
          <p:cNvSpPr txBox="1">
            <a:spLocks noChangeArrowheads="1"/>
          </p:cNvSpPr>
          <p:nvPr/>
        </p:nvSpPr>
        <p:spPr bwMode="auto">
          <a:xfrm>
            <a:off x="3879850" y="2222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1</a:t>
            </a:r>
            <a:endParaRPr kumimoji="0" lang="en-US" altLang="zh-CN" smtClean="0">
              <a:solidFill>
                <a:srgbClr val="FF0000"/>
              </a:solidFill>
              <a:latin typeface="Times New Roman" pitchFamily="18" charset="0"/>
            </a:endParaRPr>
          </a:p>
        </p:txBody>
      </p:sp>
      <p:sp>
        <p:nvSpPr>
          <p:cNvPr id="148508" name="Text Box 238"/>
          <p:cNvSpPr txBox="1">
            <a:spLocks noChangeArrowheads="1"/>
          </p:cNvSpPr>
          <p:nvPr/>
        </p:nvSpPr>
        <p:spPr bwMode="auto">
          <a:xfrm>
            <a:off x="4405313" y="854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endParaRPr kumimoji="0" lang="zh-CN" altLang="en-US" smtClean="0">
              <a:solidFill>
                <a:srgbClr val="000000"/>
              </a:solidFill>
              <a:latin typeface="Times New Roman" pitchFamily="18" charset="0"/>
            </a:endParaRPr>
          </a:p>
        </p:txBody>
      </p:sp>
      <p:grpSp>
        <p:nvGrpSpPr>
          <p:cNvPr id="148509" name="Group 239"/>
          <p:cNvGrpSpPr>
            <a:grpSpLocks/>
          </p:cNvGrpSpPr>
          <p:nvPr/>
        </p:nvGrpSpPr>
        <p:grpSpPr bwMode="auto">
          <a:xfrm>
            <a:off x="4343400" y="161925"/>
            <a:ext cx="854075" cy="727075"/>
            <a:chOff x="2736" y="48"/>
            <a:chExt cx="538" cy="458"/>
          </a:xfrm>
        </p:grpSpPr>
        <p:grpSp>
          <p:nvGrpSpPr>
            <p:cNvPr id="148539" name="Group 240"/>
            <p:cNvGrpSpPr>
              <a:grpSpLocks/>
            </p:cNvGrpSpPr>
            <p:nvPr/>
          </p:nvGrpSpPr>
          <p:grpSpPr bwMode="auto">
            <a:xfrm>
              <a:off x="2736" y="48"/>
              <a:ext cx="491" cy="458"/>
              <a:chOff x="1536" y="2304"/>
              <a:chExt cx="432" cy="432"/>
            </a:xfrm>
          </p:grpSpPr>
          <p:sp>
            <p:nvSpPr>
              <p:cNvPr id="148546" name="Rectangle 241"/>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47" name="Line 242"/>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48" name="Line 243"/>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49" name="Line 244"/>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50" name="Line 245"/>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48540" name="Text Box 246"/>
            <p:cNvSpPr txBox="1">
              <a:spLocks noChangeArrowheads="1"/>
            </p:cNvSpPr>
            <p:nvPr/>
          </p:nvSpPr>
          <p:spPr bwMode="auto">
            <a:xfrm>
              <a:off x="2758" y="20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1</a:t>
              </a:r>
              <a:endParaRPr kumimoji="0" lang="en-US" altLang="zh-CN" smtClean="0">
                <a:solidFill>
                  <a:srgbClr val="000000"/>
                </a:solidFill>
                <a:latin typeface="Times New Roman" pitchFamily="18" charset="0"/>
              </a:endParaRPr>
            </a:p>
          </p:txBody>
        </p:sp>
        <p:sp>
          <p:nvSpPr>
            <p:cNvPr id="148541" name="Text Box 247"/>
            <p:cNvSpPr txBox="1">
              <a:spLocks noChangeArrowheads="1"/>
            </p:cNvSpPr>
            <p:nvPr/>
          </p:nvSpPr>
          <p:spPr bwMode="auto">
            <a:xfrm>
              <a:off x="2758"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2</a:t>
              </a:r>
              <a:endParaRPr kumimoji="0" lang="en-US" altLang="zh-CN" smtClean="0">
                <a:solidFill>
                  <a:srgbClr val="000000"/>
                </a:solidFill>
                <a:latin typeface="Times New Roman" pitchFamily="18" charset="0"/>
              </a:endParaRPr>
            </a:p>
          </p:txBody>
        </p:sp>
        <p:sp>
          <p:nvSpPr>
            <p:cNvPr id="148542" name="Text Box 248"/>
            <p:cNvSpPr txBox="1">
              <a:spLocks noChangeArrowheads="1"/>
            </p:cNvSpPr>
            <p:nvPr/>
          </p:nvSpPr>
          <p:spPr bwMode="auto">
            <a:xfrm>
              <a:off x="3092"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3</a:t>
              </a:r>
              <a:endParaRPr kumimoji="0" lang="en-US" altLang="zh-CN" smtClean="0">
                <a:solidFill>
                  <a:srgbClr val="000000"/>
                </a:solidFill>
                <a:latin typeface="Times New Roman" pitchFamily="18" charset="0"/>
              </a:endParaRPr>
            </a:p>
          </p:txBody>
        </p:sp>
        <p:sp>
          <p:nvSpPr>
            <p:cNvPr id="148543" name="Text Box 249"/>
            <p:cNvSpPr txBox="1">
              <a:spLocks noChangeArrowheads="1"/>
            </p:cNvSpPr>
            <p:nvPr/>
          </p:nvSpPr>
          <p:spPr bwMode="auto">
            <a:xfrm>
              <a:off x="2911"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8</a:t>
              </a:r>
              <a:endParaRPr kumimoji="0" lang="en-US" altLang="zh-CN" smtClean="0">
                <a:solidFill>
                  <a:srgbClr val="000000"/>
                </a:solidFill>
                <a:latin typeface="Times New Roman" pitchFamily="18" charset="0"/>
              </a:endParaRPr>
            </a:p>
          </p:txBody>
        </p:sp>
        <p:sp>
          <p:nvSpPr>
            <p:cNvPr id="148544" name="Text Box 250"/>
            <p:cNvSpPr txBox="1">
              <a:spLocks noChangeArrowheads="1"/>
            </p:cNvSpPr>
            <p:nvPr/>
          </p:nvSpPr>
          <p:spPr bwMode="auto">
            <a:xfrm>
              <a:off x="3094" y="20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4</a:t>
              </a:r>
              <a:endParaRPr kumimoji="0" lang="en-US" altLang="zh-CN" smtClean="0">
                <a:solidFill>
                  <a:srgbClr val="000000"/>
                </a:solidFill>
                <a:latin typeface="Times New Roman" pitchFamily="18" charset="0"/>
              </a:endParaRPr>
            </a:p>
          </p:txBody>
        </p:sp>
        <p:sp>
          <p:nvSpPr>
            <p:cNvPr id="148545" name="Text Box 251"/>
            <p:cNvSpPr txBox="1">
              <a:spLocks noChangeArrowheads="1"/>
            </p:cNvSpPr>
            <p:nvPr/>
          </p:nvSpPr>
          <p:spPr bwMode="auto">
            <a:xfrm>
              <a:off x="2911" y="19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600" b="1" smtClean="0">
                  <a:solidFill>
                    <a:srgbClr val="000000"/>
                  </a:solidFill>
                  <a:latin typeface="Times New Roman" pitchFamily="18" charset="0"/>
                </a:rPr>
                <a:t>6</a:t>
              </a:r>
              <a:endParaRPr kumimoji="0" lang="en-US" altLang="zh-CN" smtClean="0">
                <a:solidFill>
                  <a:srgbClr val="000000"/>
                </a:solidFill>
                <a:latin typeface="Times New Roman" pitchFamily="18" charset="0"/>
              </a:endParaRPr>
            </a:p>
          </p:txBody>
        </p:sp>
      </p:grpSp>
      <p:sp>
        <p:nvSpPr>
          <p:cNvPr id="148510" name="Text Box 252"/>
          <p:cNvSpPr txBox="1">
            <a:spLocks noChangeArrowheads="1"/>
          </p:cNvSpPr>
          <p:nvPr/>
        </p:nvSpPr>
        <p:spPr bwMode="auto">
          <a:xfrm>
            <a:off x="3489325" y="581025"/>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1800" b="1" smtClean="0">
                <a:solidFill>
                  <a:srgbClr val="000000"/>
                </a:solidFill>
                <a:latin typeface="Times New Roman" pitchFamily="18" charset="0"/>
              </a:rPr>
              <a:t>0+4</a:t>
            </a:r>
          </a:p>
        </p:txBody>
      </p:sp>
      <p:sp>
        <p:nvSpPr>
          <p:cNvPr id="148511" name="Text Box 253"/>
          <p:cNvSpPr txBox="1">
            <a:spLocks noChangeArrowheads="1"/>
          </p:cNvSpPr>
          <p:nvPr/>
        </p:nvSpPr>
        <p:spPr bwMode="auto">
          <a:xfrm>
            <a:off x="4357688" y="63341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ja-JP" altLang="en-US" sz="1600" b="1" smtClean="0">
                <a:solidFill>
                  <a:srgbClr val="000000"/>
                </a:solidFill>
                <a:latin typeface="Times New Roman" pitchFamily="18" charset="0"/>
              </a:rPr>
              <a:t>7</a:t>
            </a:r>
          </a:p>
        </p:txBody>
      </p:sp>
      <p:sp>
        <p:nvSpPr>
          <p:cNvPr id="148512" name="Text Box 254"/>
          <p:cNvSpPr txBox="1">
            <a:spLocks noChangeArrowheads="1"/>
          </p:cNvSpPr>
          <p:nvPr/>
        </p:nvSpPr>
        <p:spPr bwMode="auto">
          <a:xfrm>
            <a:off x="4860925" y="60483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en-US" altLang="zh-CN" sz="1600" b="1" smtClean="0">
                <a:solidFill>
                  <a:srgbClr val="000000"/>
                </a:solidFill>
                <a:latin typeface="Times New Roman" pitchFamily="18" charset="0"/>
              </a:rPr>
              <a:t>5</a:t>
            </a:r>
          </a:p>
        </p:txBody>
      </p:sp>
      <p:sp>
        <p:nvSpPr>
          <p:cNvPr id="218367" name="Text Box 255"/>
          <p:cNvSpPr txBox="1">
            <a:spLocks noChangeArrowheads="1"/>
          </p:cNvSpPr>
          <p:nvPr/>
        </p:nvSpPr>
        <p:spPr bwMode="auto">
          <a:xfrm>
            <a:off x="4067175" y="12287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en-US" altLang="zh-CN" sz="2000" b="1" smtClean="0">
                <a:solidFill>
                  <a:srgbClr val="FF0000"/>
                </a:solidFill>
                <a:latin typeface="Times New Roman" pitchFamily="18" charset="0"/>
              </a:rPr>
              <a:t>2</a:t>
            </a:r>
            <a:endParaRPr kumimoji="0" lang="en-US" altLang="zh-CN" smtClean="0">
              <a:solidFill>
                <a:srgbClr val="FF0000"/>
              </a:solidFill>
              <a:latin typeface="Times New Roman" pitchFamily="18" charset="0"/>
            </a:endParaRPr>
          </a:p>
        </p:txBody>
      </p:sp>
      <p:sp>
        <p:nvSpPr>
          <p:cNvPr id="218368" name="Rectangle 256"/>
          <p:cNvSpPr>
            <a:spLocks noChangeArrowheads="1"/>
          </p:cNvSpPr>
          <p:nvPr/>
        </p:nvSpPr>
        <p:spPr bwMode="auto">
          <a:xfrm>
            <a:off x="1893888" y="1258888"/>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69" name="Rectangle 257"/>
          <p:cNvSpPr>
            <a:spLocks noChangeArrowheads="1"/>
          </p:cNvSpPr>
          <p:nvPr/>
        </p:nvSpPr>
        <p:spPr bwMode="auto">
          <a:xfrm>
            <a:off x="4356100" y="12573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70" name="Rectangle 258"/>
          <p:cNvSpPr>
            <a:spLocks noChangeArrowheads="1"/>
          </p:cNvSpPr>
          <p:nvPr/>
        </p:nvSpPr>
        <p:spPr bwMode="auto">
          <a:xfrm>
            <a:off x="6789738" y="1257300"/>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71" name="Rectangle 259"/>
          <p:cNvSpPr>
            <a:spLocks noChangeArrowheads="1"/>
          </p:cNvSpPr>
          <p:nvPr/>
        </p:nvSpPr>
        <p:spPr bwMode="auto">
          <a:xfrm>
            <a:off x="4341813" y="161925"/>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72" name="Rectangle 260"/>
          <p:cNvSpPr>
            <a:spLocks noChangeArrowheads="1"/>
          </p:cNvSpPr>
          <p:nvPr/>
        </p:nvSpPr>
        <p:spPr bwMode="auto">
          <a:xfrm>
            <a:off x="4356100" y="1619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19" name="Rectangle 261"/>
          <p:cNvSpPr>
            <a:spLocks noChangeArrowheads="1"/>
          </p:cNvSpPr>
          <p:nvPr/>
        </p:nvSpPr>
        <p:spPr bwMode="auto">
          <a:xfrm>
            <a:off x="7019925" y="4903788"/>
            <a:ext cx="360363" cy="333375"/>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20" name="Text Box 262"/>
          <p:cNvSpPr txBox="1">
            <a:spLocks noChangeArrowheads="1"/>
          </p:cNvSpPr>
          <p:nvPr/>
        </p:nvSpPr>
        <p:spPr bwMode="auto">
          <a:xfrm>
            <a:off x="7524750" y="4903788"/>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en-US" altLang="zh-CN" sz="2000" smtClean="0">
                <a:solidFill>
                  <a:srgbClr val="000000"/>
                </a:solidFill>
                <a:latin typeface="Times New Roman" pitchFamily="18" charset="0"/>
                <a:ea typeface="楷体_GB2312" pitchFamily="49" charset="-122"/>
              </a:rPr>
              <a:t>OPEN</a:t>
            </a:r>
            <a:r>
              <a:rPr kumimoji="0" lang="zh-CN" altLang="en-US" sz="2000" smtClean="0">
                <a:solidFill>
                  <a:srgbClr val="000000"/>
                </a:solidFill>
                <a:latin typeface="Times New Roman" pitchFamily="18" charset="0"/>
                <a:ea typeface="楷体_GB2312" pitchFamily="49" charset="-122"/>
              </a:rPr>
              <a:t>表</a:t>
            </a:r>
          </a:p>
        </p:txBody>
      </p:sp>
      <p:sp>
        <p:nvSpPr>
          <p:cNvPr id="148521" name="Rectangle 263"/>
          <p:cNvSpPr>
            <a:spLocks noChangeArrowheads="1"/>
          </p:cNvSpPr>
          <p:nvPr/>
        </p:nvSpPr>
        <p:spPr bwMode="auto">
          <a:xfrm>
            <a:off x="7019925" y="5480050"/>
            <a:ext cx="360363" cy="333375"/>
          </a:xfrm>
          <a:prstGeom prst="rect">
            <a:avLst/>
          </a:prstGeom>
          <a:noFill/>
          <a:ln w="3810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48522" name="Text Box 264"/>
          <p:cNvSpPr txBox="1">
            <a:spLocks noChangeArrowheads="1"/>
          </p:cNvSpPr>
          <p:nvPr/>
        </p:nvSpPr>
        <p:spPr bwMode="auto">
          <a:xfrm>
            <a:off x="7524750" y="5480050"/>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spcBef>
                <a:spcPct val="50000"/>
              </a:spcBef>
            </a:pPr>
            <a:r>
              <a:rPr kumimoji="0" lang="en-US" altLang="zh-CN" sz="2000" smtClean="0">
                <a:solidFill>
                  <a:srgbClr val="000000"/>
                </a:solidFill>
                <a:latin typeface="Times New Roman" pitchFamily="18" charset="0"/>
                <a:ea typeface="楷体_GB2312" pitchFamily="49" charset="-122"/>
              </a:rPr>
              <a:t>CLOSED</a:t>
            </a:r>
            <a:r>
              <a:rPr kumimoji="0" lang="zh-CN" altLang="en-US" sz="2000" smtClean="0">
                <a:solidFill>
                  <a:srgbClr val="000000"/>
                </a:solidFill>
                <a:latin typeface="Times New Roman" pitchFamily="18" charset="0"/>
                <a:ea typeface="楷体_GB2312" pitchFamily="49" charset="-122"/>
              </a:rPr>
              <a:t>表</a:t>
            </a:r>
          </a:p>
        </p:txBody>
      </p:sp>
      <p:sp>
        <p:nvSpPr>
          <p:cNvPr id="218377" name="Rectangle 265"/>
          <p:cNvSpPr>
            <a:spLocks noChangeArrowheads="1"/>
          </p:cNvSpPr>
          <p:nvPr/>
        </p:nvSpPr>
        <p:spPr bwMode="auto">
          <a:xfrm>
            <a:off x="4356100" y="12541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78" name="Rectangle 266"/>
          <p:cNvSpPr>
            <a:spLocks noChangeArrowheads="1"/>
          </p:cNvSpPr>
          <p:nvPr/>
        </p:nvSpPr>
        <p:spPr bwMode="auto">
          <a:xfrm>
            <a:off x="1438275" y="2420938"/>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79" name="Rectangle 267"/>
          <p:cNvSpPr>
            <a:spLocks noChangeArrowheads="1"/>
          </p:cNvSpPr>
          <p:nvPr/>
        </p:nvSpPr>
        <p:spPr bwMode="auto">
          <a:xfrm>
            <a:off x="4346575" y="24066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0" name="Rectangle 268"/>
          <p:cNvSpPr>
            <a:spLocks noChangeArrowheads="1"/>
          </p:cNvSpPr>
          <p:nvPr/>
        </p:nvSpPr>
        <p:spPr bwMode="auto">
          <a:xfrm>
            <a:off x="7226300" y="24066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1" name="Rectangle 269"/>
          <p:cNvSpPr>
            <a:spLocks noChangeArrowheads="1"/>
          </p:cNvSpPr>
          <p:nvPr/>
        </p:nvSpPr>
        <p:spPr bwMode="auto">
          <a:xfrm>
            <a:off x="1446213" y="2420938"/>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2" name="Rectangle 270"/>
          <p:cNvSpPr>
            <a:spLocks noChangeArrowheads="1"/>
          </p:cNvSpPr>
          <p:nvPr/>
        </p:nvSpPr>
        <p:spPr bwMode="auto">
          <a:xfrm>
            <a:off x="684213" y="3846513"/>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3" name="Rectangle 271"/>
          <p:cNvSpPr>
            <a:spLocks noChangeArrowheads="1"/>
          </p:cNvSpPr>
          <p:nvPr/>
        </p:nvSpPr>
        <p:spPr bwMode="auto">
          <a:xfrm>
            <a:off x="2051050" y="3846513"/>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4" name="Rectangle 272"/>
          <p:cNvSpPr>
            <a:spLocks noChangeArrowheads="1"/>
          </p:cNvSpPr>
          <p:nvPr/>
        </p:nvSpPr>
        <p:spPr bwMode="auto">
          <a:xfrm>
            <a:off x="4341813" y="2392363"/>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5" name="Rectangle 273"/>
          <p:cNvSpPr>
            <a:spLocks noChangeArrowheads="1"/>
          </p:cNvSpPr>
          <p:nvPr/>
        </p:nvSpPr>
        <p:spPr bwMode="auto">
          <a:xfrm>
            <a:off x="4356100" y="38608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6" name="Rectangle 274"/>
          <p:cNvSpPr>
            <a:spLocks noChangeArrowheads="1"/>
          </p:cNvSpPr>
          <p:nvPr/>
        </p:nvSpPr>
        <p:spPr bwMode="auto">
          <a:xfrm>
            <a:off x="5724525" y="38608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7" name="Rectangle 275"/>
          <p:cNvSpPr>
            <a:spLocks noChangeArrowheads="1"/>
          </p:cNvSpPr>
          <p:nvPr/>
        </p:nvSpPr>
        <p:spPr bwMode="auto">
          <a:xfrm>
            <a:off x="4356100" y="3860800"/>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8" name="Rectangle 276"/>
          <p:cNvSpPr>
            <a:spLocks noChangeArrowheads="1"/>
          </p:cNvSpPr>
          <p:nvPr/>
        </p:nvSpPr>
        <p:spPr bwMode="auto">
          <a:xfrm>
            <a:off x="4356100" y="4941888"/>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89" name="Rectangle 277"/>
          <p:cNvSpPr>
            <a:spLocks noChangeArrowheads="1"/>
          </p:cNvSpPr>
          <p:nvPr/>
        </p:nvSpPr>
        <p:spPr bwMode="auto">
          <a:xfrm>
            <a:off x="4356100" y="4941888"/>
            <a:ext cx="792163"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90" name="Rectangle 278"/>
          <p:cNvSpPr>
            <a:spLocks noChangeArrowheads="1"/>
          </p:cNvSpPr>
          <p:nvPr/>
        </p:nvSpPr>
        <p:spPr bwMode="auto">
          <a:xfrm>
            <a:off x="3822700" y="6067425"/>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91" name="Rectangle 279"/>
          <p:cNvSpPr>
            <a:spLocks noChangeArrowheads="1"/>
          </p:cNvSpPr>
          <p:nvPr/>
        </p:nvSpPr>
        <p:spPr bwMode="auto">
          <a:xfrm>
            <a:off x="4873625" y="60642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218392" name="Rectangle 280"/>
          <p:cNvSpPr>
            <a:spLocks noChangeArrowheads="1"/>
          </p:cNvSpPr>
          <p:nvPr/>
        </p:nvSpPr>
        <p:spPr bwMode="auto">
          <a:xfrm>
            <a:off x="3822700" y="60674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4269980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371"/>
                                        </p:tgtEl>
                                        <p:attrNameLst>
                                          <p:attrName>style.visibility</p:attrName>
                                        </p:attrNameLst>
                                      </p:cBhvr>
                                      <p:to>
                                        <p:strVal val="visible"/>
                                      </p:to>
                                    </p:set>
                                    <p:animEffect transition="in" filter="wipe(left)">
                                      <p:cBhvr>
                                        <p:cTn id="7" dur="500"/>
                                        <p:tgtEl>
                                          <p:spTgt spid="218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372"/>
                                        </p:tgtEl>
                                        <p:attrNameLst>
                                          <p:attrName>style.visibility</p:attrName>
                                        </p:attrNameLst>
                                      </p:cBhvr>
                                      <p:to>
                                        <p:strVal val="visible"/>
                                      </p:to>
                                    </p:set>
                                    <p:animEffect transition="in" filter="wipe(left)">
                                      <p:cBhvr>
                                        <p:cTn id="12" dur="500"/>
                                        <p:tgtEl>
                                          <p:spTgt spid="218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8368"/>
                                        </p:tgtEl>
                                        <p:attrNameLst>
                                          <p:attrName>style.visibility</p:attrName>
                                        </p:attrNameLst>
                                      </p:cBhvr>
                                      <p:to>
                                        <p:strVal val="visible"/>
                                      </p:to>
                                    </p:set>
                                    <p:animEffect transition="in" filter="wipe(left)">
                                      <p:cBhvr>
                                        <p:cTn id="22" dur="500"/>
                                        <p:tgtEl>
                                          <p:spTgt spid="218368"/>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18369"/>
                                        </p:tgtEl>
                                        <p:attrNameLst>
                                          <p:attrName>style.visibility</p:attrName>
                                        </p:attrNameLst>
                                      </p:cBhvr>
                                      <p:to>
                                        <p:strVal val="visible"/>
                                      </p:to>
                                    </p:set>
                                    <p:animEffect transition="in" filter="wipe(left)">
                                      <p:cBhvr>
                                        <p:cTn id="26" dur="500"/>
                                        <p:tgtEl>
                                          <p:spTgt spid="218369"/>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18370"/>
                                        </p:tgtEl>
                                        <p:attrNameLst>
                                          <p:attrName>style.visibility</p:attrName>
                                        </p:attrNameLst>
                                      </p:cBhvr>
                                      <p:to>
                                        <p:strVal val="visible"/>
                                      </p:to>
                                    </p:set>
                                    <p:animEffect transition="in" filter="wipe(left)">
                                      <p:cBhvr>
                                        <p:cTn id="30" dur="500"/>
                                        <p:tgtEl>
                                          <p:spTgt spid="2183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8168"/>
                                        </p:tgtEl>
                                        <p:attrNameLst>
                                          <p:attrName>style.visibility</p:attrName>
                                        </p:attrNameLst>
                                      </p:cBhvr>
                                      <p:to>
                                        <p:strVal val="visible"/>
                                      </p:to>
                                    </p:set>
                                    <p:animEffect transition="in" filter="blinds(horizontal)">
                                      <p:cBhvr>
                                        <p:cTn id="35" dur="500"/>
                                        <p:tgtEl>
                                          <p:spTgt spid="2181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18167"/>
                                        </p:tgtEl>
                                        <p:attrNameLst>
                                          <p:attrName>style.visibility</p:attrName>
                                        </p:attrNameLst>
                                      </p:cBhvr>
                                      <p:to>
                                        <p:strVal val="visible"/>
                                      </p:to>
                                    </p:set>
                                    <p:animEffect transition="in" filter="blinds(horizontal)">
                                      <p:cBhvr>
                                        <p:cTn id="40" dur="500"/>
                                        <p:tgtEl>
                                          <p:spTgt spid="21816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18169"/>
                                        </p:tgtEl>
                                        <p:attrNameLst>
                                          <p:attrName>style.visibility</p:attrName>
                                        </p:attrNameLst>
                                      </p:cBhvr>
                                      <p:to>
                                        <p:strVal val="visible"/>
                                      </p:to>
                                    </p:set>
                                    <p:animEffect transition="in" filter="blinds(horizontal)">
                                      <p:cBhvr>
                                        <p:cTn id="45" dur="500"/>
                                        <p:tgtEl>
                                          <p:spTgt spid="21816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18367"/>
                                        </p:tgtEl>
                                        <p:attrNameLst>
                                          <p:attrName>style.visibility</p:attrName>
                                        </p:attrNameLst>
                                      </p:cBhvr>
                                      <p:to>
                                        <p:strVal val="visible"/>
                                      </p:to>
                                    </p:set>
                                    <p:animEffect transition="in" filter="blinds(horizontal)">
                                      <p:cBhvr>
                                        <p:cTn id="50" dur="500"/>
                                        <p:tgtEl>
                                          <p:spTgt spid="21836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8377"/>
                                        </p:tgtEl>
                                        <p:attrNameLst>
                                          <p:attrName>style.visibility</p:attrName>
                                        </p:attrNameLst>
                                      </p:cBhvr>
                                      <p:to>
                                        <p:strVal val="visible"/>
                                      </p:to>
                                    </p:set>
                                    <p:animEffect transition="in" filter="wipe(left)">
                                      <p:cBhvr>
                                        <p:cTn id="55" dur="500"/>
                                        <p:tgtEl>
                                          <p:spTgt spid="21837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8378"/>
                                        </p:tgtEl>
                                        <p:attrNameLst>
                                          <p:attrName>style.visibility</p:attrName>
                                        </p:attrNameLst>
                                      </p:cBhvr>
                                      <p:to>
                                        <p:strVal val="visible"/>
                                      </p:to>
                                    </p:set>
                                    <p:animEffect transition="in" filter="wipe(left)">
                                      <p:cBhvr>
                                        <p:cTn id="65" dur="500"/>
                                        <p:tgtEl>
                                          <p:spTgt spid="218378"/>
                                        </p:tgtEl>
                                      </p:cBhvr>
                                    </p:animEffect>
                                  </p:childTnLst>
                                </p:cTn>
                              </p:par>
                            </p:childTnLst>
                          </p:cTn>
                        </p:par>
                        <p:par>
                          <p:cTn id="66" fill="hold" nodeType="afterGroup">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18379"/>
                                        </p:tgtEl>
                                        <p:attrNameLst>
                                          <p:attrName>style.visibility</p:attrName>
                                        </p:attrNameLst>
                                      </p:cBhvr>
                                      <p:to>
                                        <p:strVal val="visible"/>
                                      </p:to>
                                    </p:set>
                                    <p:animEffect transition="in" filter="wipe(left)">
                                      <p:cBhvr>
                                        <p:cTn id="69" dur="500"/>
                                        <p:tgtEl>
                                          <p:spTgt spid="218379"/>
                                        </p:tgtEl>
                                      </p:cBhvr>
                                    </p:animEffect>
                                  </p:childTnLst>
                                </p:cTn>
                              </p:par>
                            </p:childTnLst>
                          </p:cTn>
                        </p:par>
                        <p:par>
                          <p:cTn id="70" fill="hold" nodeType="afterGroup">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218380"/>
                                        </p:tgtEl>
                                        <p:attrNameLst>
                                          <p:attrName>style.visibility</p:attrName>
                                        </p:attrNameLst>
                                      </p:cBhvr>
                                      <p:to>
                                        <p:strVal val="visible"/>
                                      </p:to>
                                    </p:set>
                                    <p:animEffect transition="in" filter="wipe(left)">
                                      <p:cBhvr>
                                        <p:cTn id="73" dur="500"/>
                                        <p:tgtEl>
                                          <p:spTgt spid="21838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18220"/>
                                        </p:tgtEl>
                                        <p:attrNameLst>
                                          <p:attrName>style.visibility</p:attrName>
                                        </p:attrNameLst>
                                      </p:cBhvr>
                                      <p:to>
                                        <p:strVal val="visible"/>
                                      </p:to>
                                    </p:set>
                                    <p:animEffect transition="in" filter="blinds(horizontal)">
                                      <p:cBhvr>
                                        <p:cTn id="78" dur="500"/>
                                        <p:tgtEl>
                                          <p:spTgt spid="21822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18221"/>
                                        </p:tgtEl>
                                        <p:attrNameLst>
                                          <p:attrName>style.visibility</p:attrName>
                                        </p:attrNameLst>
                                      </p:cBhvr>
                                      <p:to>
                                        <p:strVal val="visible"/>
                                      </p:to>
                                    </p:set>
                                    <p:animEffect transition="in" filter="blinds(horizontal)">
                                      <p:cBhvr>
                                        <p:cTn id="83" dur="500"/>
                                        <p:tgtEl>
                                          <p:spTgt spid="21822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18219"/>
                                        </p:tgtEl>
                                        <p:attrNameLst>
                                          <p:attrName>style.visibility</p:attrName>
                                        </p:attrNameLst>
                                      </p:cBhvr>
                                      <p:to>
                                        <p:strVal val="visible"/>
                                      </p:to>
                                    </p:set>
                                    <p:animEffect transition="in" filter="blinds(horizontal)">
                                      <p:cBhvr>
                                        <p:cTn id="88" dur="500"/>
                                        <p:tgtEl>
                                          <p:spTgt spid="21821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18117"/>
                                        </p:tgtEl>
                                        <p:attrNameLst>
                                          <p:attrName>style.visibility</p:attrName>
                                        </p:attrNameLst>
                                      </p:cBhvr>
                                      <p:to>
                                        <p:strVal val="visible"/>
                                      </p:to>
                                    </p:set>
                                    <p:animEffect transition="in" filter="blinds(horizontal)">
                                      <p:cBhvr>
                                        <p:cTn id="93" dur="500"/>
                                        <p:tgtEl>
                                          <p:spTgt spid="21811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8381"/>
                                        </p:tgtEl>
                                        <p:attrNameLst>
                                          <p:attrName>style.visibility</p:attrName>
                                        </p:attrNameLst>
                                      </p:cBhvr>
                                      <p:to>
                                        <p:strVal val="visible"/>
                                      </p:to>
                                    </p:set>
                                    <p:animEffect transition="in" filter="wipe(left)">
                                      <p:cBhvr>
                                        <p:cTn id="98" dur="500"/>
                                        <p:tgtEl>
                                          <p:spTgt spid="21838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blinds(horizontal)">
                                      <p:cBhvr>
                                        <p:cTn id="103" dur="500"/>
                                        <p:tgtEl>
                                          <p:spTgt spid="2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18382"/>
                                        </p:tgtEl>
                                        <p:attrNameLst>
                                          <p:attrName>style.visibility</p:attrName>
                                        </p:attrNameLst>
                                      </p:cBhvr>
                                      <p:to>
                                        <p:strVal val="visible"/>
                                      </p:to>
                                    </p:set>
                                    <p:animEffect transition="in" filter="wipe(left)">
                                      <p:cBhvr>
                                        <p:cTn id="108" dur="500"/>
                                        <p:tgtEl>
                                          <p:spTgt spid="218382"/>
                                        </p:tgtEl>
                                      </p:cBhvr>
                                    </p:animEffect>
                                  </p:childTnLst>
                                </p:cTn>
                              </p:par>
                            </p:childTnLst>
                          </p:cTn>
                        </p:par>
                        <p:par>
                          <p:cTn id="109" fill="hold" nodeType="afterGroup">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218383"/>
                                        </p:tgtEl>
                                        <p:attrNameLst>
                                          <p:attrName>style.visibility</p:attrName>
                                        </p:attrNameLst>
                                      </p:cBhvr>
                                      <p:to>
                                        <p:strVal val="visible"/>
                                      </p:to>
                                    </p:set>
                                    <p:animEffect transition="in" filter="wipe(left)">
                                      <p:cBhvr>
                                        <p:cTn id="112" dur="500"/>
                                        <p:tgtEl>
                                          <p:spTgt spid="21838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218291"/>
                                        </p:tgtEl>
                                        <p:attrNameLst>
                                          <p:attrName>style.visibility</p:attrName>
                                        </p:attrNameLst>
                                      </p:cBhvr>
                                      <p:to>
                                        <p:strVal val="visible"/>
                                      </p:to>
                                    </p:set>
                                    <p:animEffect transition="in" filter="blinds(horizontal)">
                                      <p:cBhvr>
                                        <p:cTn id="117" dur="500"/>
                                        <p:tgtEl>
                                          <p:spTgt spid="21829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18292"/>
                                        </p:tgtEl>
                                        <p:attrNameLst>
                                          <p:attrName>style.visibility</p:attrName>
                                        </p:attrNameLst>
                                      </p:cBhvr>
                                      <p:to>
                                        <p:strVal val="visible"/>
                                      </p:to>
                                    </p:set>
                                    <p:animEffect transition="in" filter="blinds(horizontal)">
                                      <p:cBhvr>
                                        <p:cTn id="122" dur="500"/>
                                        <p:tgtEl>
                                          <p:spTgt spid="21829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218114"/>
                                        </p:tgtEl>
                                        <p:attrNameLst>
                                          <p:attrName>style.visibility</p:attrName>
                                        </p:attrNameLst>
                                      </p:cBhvr>
                                      <p:to>
                                        <p:strVal val="visible"/>
                                      </p:to>
                                    </p:set>
                                    <p:animEffect transition="in" filter="blinds(horizontal)">
                                      <p:cBhvr>
                                        <p:cTn id="127" dur="500"/>
                                        <p:tgtEl>
                                          <p:spTgt spid="218114"/>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18384"/>
                                        </p:tgtEl>
                                        <p:attrNameLst>
                                          <p:attrName>style.visibility</p:attrName>
                                        </p:attrNameLst>
                                      </p:cBhvr>
                                      <p:to>
                                        <p:strVal val="visible"/>
                                      </p:to>
                                    </p:set>
                                    <p:animEffect transition="in" filter="wipe(left)">
                                      <p:cBhvr>
                                        <p:cTn id="132" dur="500"/>
                                        <p:tgtEl>
                                          <p:spTgt spid="21838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blinds(horizontal)">
                                      <p:cBhvr>
                                        <p:cTn id="137" dur="500"/>
                                        <p:tgtEl>
                                          <p:spTgt spid="1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18385"/>
                                        </p:tgtEl>
                                        <p:attrNameLst>
                                          <p:attrName>style.visibility</p:attrName>
                                        </p:attrNameLst>
                                      </p:cBhvr>
                                      <p:to>
                                        <p:strVal val="visible"/>
                                      </p:to>
                                    </p:set>
                                    <p:animEffect transition="in" filter="wipe(left)">
                                      <p:cBhvr>
                                        <p:cTn id="142" dur="500"/>
                                        <p:tgtEl>
                                          <p:spTgt spid="218385"/>
                                        </p:tgtEl>
                                      </p:cBhvr>
                                    </p:animEffect>
                                  </p:childTnLst>
                                </p:cTn>
                              </p:par>
                            </p:childTnLst>
                          </p:cTn>
                        </p:par>
                        <p:par>
                          <p:cTn id="143" fill="hold" nodeType="afterGroup">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218386"/>
                                        </p:tgtEl>
                                        <p:attrNameLst>
                                          <p:attrName>style.visibility</p:attrName>
                                        </p:attrNameLst>
                                      </p:cBhvr>
                                      <p:to>
                                        <p:strVal val="visible"/>
                                      </p:to>
                                    </p:set>
                                    <p:animEffect transition="in" filter="wipe(left)">
                                      <p:cBhvr>
                                        <p:cTn id="146" dur="500"/>
                                        <p:tgtEl>
                                          <p:spTgt spid="218386"/>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218255"/>
                                        </p:tgtEl>
                                        <p:attrNameLst>
                                          <p:attrName>style.visibility</p:attrName>
                                        </p:attrNameLst>
                                      </p:cBhvr>
                                      <p:to>
                                        <p:strVal val="visible"/>
                                      </p:to>
                                    </p:set>
                                    <p:animEffect transition="in" filter="blinds(horizontal)">
                                      <p:cBhvr>
                                        <p:cTn id="151" dur="500"/>
                                        <p:tgtEl>
                                          <p:spTgt spid="21825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218256"/>
                                        </p:tgtEl>
                                        <p:attrNameLst>
                                          <p:attrName>style.visibility</p:attrName>
                                        </p:attrNameLst>
                                      </p:cBhvr>
                                      <p:to>
                                        <p:strVal val="visible"/>
                                      </p:to>
                                    </p:set>
                                    <p:animEffect transition="in" filter="blinds(horizontal)">
                                      <p:cBhvr>
                                        <p:cTn id="156" dur="500"/>
                                        <p:tgtEl>
                                          <p:spTgt spid="218256"/>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218115"/>
                                        </p:tgtEl>
                                        <p:attrNameLst>
                                          <p:attrName>style.visibility</p:attrName>
                                        </p:attrNameLst>
                                      </p:cBhvr>
                                      <p:to>
                                        <p:strVal val="visible"/>
                                      </p:to>
                                    </p:set>
                                    <p:animEffect transition="in" filter="blinds(horizontal)">
                                      <p:cBhvr>
                                        <p:cTn id="161" dur="500"/>
                                        <p:tgtEl>
                                          <p:spTgt spid="218115"/>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18387"/>
                                        </p:tgtEl>
                                        <p:attrNameLst>
                                          <p:attrName>style.visibility</p:attrName>
                                        </p:attrNameLst>
                                      </p:cBhvr>
                                      <p:to>
                                        <p:strVal val="visible"/>
                                      </p:to>
                                    </p:set>
                                    <p:animEffect transition="in" filter="wipe(left)">
                                      <p:cBhvr>
                                        <p:cTn id="166" dur="500"/>
                                        <p:tgtEl>
                                          <p:spTgt spid="218387"/>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3" presetClass="entr" presetSubtype="10" fill="hold" nodeType="clickEffect">
                                  <p:stCondLst>
                                    <p:cond delay="0"/>
                                  </p:stCondLst>
                                  <p:childTnLst>
                                    <p:set>
                                      <p:cBhvr>
                                        <p:cTn id="170" dur="1" fill="hold">
                                          <p:stCondLst>
                                            <p:cond delay="0"/>
                                          </p:stCondLst>
                                        </p:cTn>
                                        <p:tgtEl>
                                          <p:spTgt spid="27"/>
                                        </p:tgtEl>
                                        <p:attrNameLst>
                                          <p:attrName>style.visibility</p:attrName>
                                        </p:attrNameLst>
                                      </p:cBhvr>
                                      <p:to>
                                        <p:strVal val="visible"/>
                                      </p:to>
                                    </p:set>
                                    <p:animEffect transition="in" filter="blinds(horizontal)">
                                      <p:cBhvr>
                                        <p:cTn id="171" dur="500"/>
                                        <p:tgtEl>
                                          <p:spTgt spid="27"/>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218388"/>
                                        </p:tgtEl>
                                        <p:attrNameLst>
                                          <p:attrName>style.visibility</p:attrName>
                                        </p:attrNameLst>
                                      </p:cBhvr>
                                      <p:to>
                                        <p:strVal val="visible"/>
                                      </p:to>
                                    </p:set>
                                    <p:animEffect transition="in" filter="wipe(left)">
                                      <p:cBhvr>
                                        <p:cTn id="176" dur="500"/>
                                        <p:tgtEl>
                                          <p:spTgt spid="218388"/>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3" presetClass="entr" presetSubtype="10" fill="hold" grpId="0" nodeType="clickEffect">
                                  <p:stCondLst>
                                    <p:cond delay="0"/>
                                  </p:stCondLst>
                                  <p:childTnLst>
                                    <p:set>
                                      <p:cBhvr>
                                        <p:cTn id="180" dur="1" fill="hold">
                                          <p:stCondLst>
                                            <p:cond delay="0"/>
                                          </p:stCondLst>
                                        </p:cTn>
                                        <p:tgtEl>
                                          <p:spTgt spid="218310"/>
                                        </p:tgtEl>
                                        <p:attrNameLst>
                                          <p:attrName>style.visibility</p:attrName>
                                        </p:attrNameLst>
                                      </p:cBhvr>
                                      <p:to>
                                        <p:strVal val="visible"/>
                                      </p:to>
                                    </p:set>
                                    <p:animEffect transition="in" filter="blinds(horizontal)">
                                      <p:cBhvr>
                                        <p:cTn id="181" dur="500"/>
                                        <p:tgtEl>
                                          <p:spTgt spid="218310"/>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218116"/>
                                        </p:tgtEl>
                                        <p:attrNameLst>
                                          <p:attrName>style.visibility</p:attrName>
                                        </p:attrNameLst>
                                      </p:cBhvr>
                                      <p:to>
                                        <p:strVal val="visible"/>
                                      </p:to>
                                    </p:set>
                                    <p:animEffect transition="in" filter="blinds(horizontal)">
                                      <p:cBhvr>
                                        <p:cTn id="186" dur="500"/>
                                        <p:tgtEl>
                                          <p:spTgt spid="218116"/>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218389"/>
                                        </p:tgtEl>
                                        <p:attrNameLst>
                                          <p:attrName>style.visibility</p:attrName>
                                        </p:attrNameLst>
                                      </p:cBhvr>
                                      <p:to>
                                        <p:strVal val="visible"/>
                                      </p:to>
                                    </p:set>
                                    <p:animEffect transition="in" filter="wipe(left)">
                                      <p:cBhvr>
                                        <p:cTn id="191" dur="500"/>
                                        <p:tgtEl>
                                          <p:spTgt spid="218389"/>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3" presetClass="entr" presetSubtype="10" fill="hold" nodeType="clickEffect">
                                  <p:stCondLst>
                                    <p:cond delay="0"/>
                                  </p:stCondLst>
                                  <p:childTnLst>
                                    <p:set>
                                      <p:cBhvr>
                                        <p:cTn id="195" dur="1" fill="hold">
                                          <p:stCondLst>
                                            <p:cond delay="0"/>
                                          </p:stCondLst>
                                        </p:cTn>
                                        <p:tgtEl>
                                          <p:spTgt spid="30"/>
                                        </p:tgtEl>
                                        <p:attrNameLst>
                                          <p:attrName>style.visibility</p:attrName>
                                        </p:attrNameLst>
                                      </p:cBhvr>
                                      <p:to>
                                        <p:strVal val="visible"/>
                                      </p:to>
                                    </p:set>
                                    <p:animEffect transition="in" filter="blinds(horizontal)">
                                      <p:cBhvr>
                                        <p:cTn id="196" dur="500"/>
                                        <p:tgtEl>
                                          <p:spTgt spid="30"/>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218390"/>
                                        </p:tgtEl>
                                        <p:attrNameLst>
                                          <p:attrName>style.visibility</p:attrName>
                                        </p:attrNameLst>
                                      </p:cBhvr>
                                      <p:to>
                                        <p:strVal val="visible"/>
                                      </p:to>
                                    </p:set>
                                    <p:animEffect transition="in" filter="wipe(left)">
                                      <p:cBhvr>
                                        <p:cTn id="201" dur="500"/>
                                        <p:tgtEl>
                                          <p:spTgt spid="218390"/>
                                        </p:tgtEl>
                                      </p:cBhvr>
                                    </p:animEffect>
                                  </p:childTnLst>
                                </p:cTn>
                              </p:par>
                            </p:childTnLst>
                          </p:cTn>
                        </p:par>
                        <p:par>
                          <p:cTn id="202" fill="hold" nodeType="afterGroup">
                            <p:stCondLst>
                              <p:cond delay="500"/>
                            </p:stCondLst>
                            <p:childTnLst>
                              <p:par>
                                <p:cTn id="203" presetID="22" presetClass="entr" presetSubtype="8" fill="hold" grpId="0" nodeType="afterEffect">
                                  <p:stCondLst>
                                    <p:cond delay="0"/>
                                  </p:stCondLst>
                                  <p:childTnLst>
                                    <p:set>
                                      <p:cBhvr>
                                        <p:cTn id="204" dur="1" fill="hold">
                                          <p:stCondLst>
                                            <p:cond delay="0"/>
                                          </p:stCondLst>
                                        </p:cTn>
                                        <p:tgtEl>
                                          <p:spTgt spid="218391"/>
                                        </p:tgtEl>
                                        <p:attrNameLst>
                                          <p:attrName>style.visibility</p:attrName>
                                        </p:attrNameLst>
                                      </p:cBhvr>
                                      <p:to>
                                        <p:strVal val="visible"/>
                                      </p:to>
                                    </p:set>
                                    <p:animEffect transition="in" filter="wipe(left)">
                                      <p:cBhvr>
                                        <p:cTn id="205" dur="500"/>
                                        <p:tgtEl>
                                          <p:spTgt spid="218391"/>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grpId="0" nodeType="clickEffect">
                                  <p:stCondLst>
                                    <p:cond delay="0"/>
                                  </p:stCondLst>
                                  <p:childTnLst>
                                    <p:set>
                                      <p:cBhvr>
                                        <p:cTn id="209" dur="1" fill="hold">
                                          <p:stCondLst>
                                            <p:cond delay="0"/>
                                          </p:stCondLst>
                                        </p:cTn>
                                        <p:tgtEl>
                                          <p:spTgt spid="218345"/>
                                        </p:tgtEl>
                                        <p:attrNameLst>
                                          <p:attrName>style.visibility</p:attrName>
                                        </p:attrNameLst>
                                      </p:cBhvr>
                                      <p:to>
                                        <p:strVal val="visible"/>
                                      </p:to>
                                    </p:set>
                                    <p:animEffect transition="in" filter="blinds(horizontal)">
                                      <p:cBhvr>
                                        <p:cTn id="210" dur="500"/>
                                        <p:tgtEl>
                                          <p:spTgt spid="218345"/>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3" presetClass="entr" presetSubtype="10" fill="hold" grpId="0" nodeType="clickEffect">
                                  <p:stCondLst>
                                    <p:cond delay="0"/>
                                  </p:stCondLst>
                                  <p:childTnLst>
                                    <p:set>
                                      <p:cBhvr>
                                        <p:cTn id="214" dur="1" fill="hold">
                                          <p:stCondLst>
                                            <p:cond delay="0"/>
                                          </p:stCondLst>
                                        </p:cTn>
                                        <p:tgtEl>
                                          <p:spTgt spid="218346"/>
                                        </p:tgtEl>
                                        <p:attrNameLst>
                                          <p:attrName>style.visibility</p:attrName>
                                        </p:attrNameLst>
                                      </p:cBhvr>
                                      <p:to>
                                        <p:strVal val="visible"/>
                                      </p:to>
                                    </p:set>
                                    <p:animEffect transition="in" filter="blinds(horizontal)">
                                      <p:cBhvr>
                                        <p:cTn id="215" dur="500"/>
                                        <p:tgtEl>
                                          <p:spTgt spid="218346"/>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218392"/>
                                        </p:tgtEl>
                                        <p:attrNameLst>
                                          <p:attrName>style.visibility</p:attrName>
                                        </p:attrNameLst>
                                      </p:cBhvr>
                                      <p:to>
                                        <p:strVal val="visible"/>
                                      </p:to>
                                    </p:set>
                                    <p:animEffect transition="in" filter="wipe(left)">
                                      <p:cBhvr>
                                        <p:cTn id="220" dur="500"/>
                                        <p:tgtEl>
                                          <p:spTgt spid="218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5" grpId="0"/>
      <p:bldP spid="218116" grpId="0"/>
      <p:bldP spid="218117" grpId="0"/>
      <p:bldP spid="218167" grpId="0"/>
      <p:bldP spid="218168" grpId="0"/>
      <p:bldP spid="218169" grpId="0"/>
      <p:bldP spid="218219" grpId="0"/>
      <p:bldP spid="218220" grpId="0"/>
      <p:bldP spid="218221" grpId="0"/>
      <p:bldP spid="218255" grpId="0"/>
      <p:bldP spid="218256" grpId="0"/>
      <p:bldP spid="218291" grpId="0"/>
      <p:bldP spid="218292" grpId="0"/>
      <p:bldP spid="218310" grpId="0"/>
      <p:bldP spid="218345" grpId="0"/>
      <p:bldP spid="218346" grpId="0"/>
      <p:bldP spid="218367" grpId="0"/>
      <p:bldP spid="218368" grpId="0" bldLvl="0" animBg="1"/>
      <p:bldP spid="218369" grpId="0" bldLvl="0" animBg="1"/>
      <p:bldP spid="218370" grpId="0" bldLvl="0" animBg="1"/>
      <p:bldP spid="218371" grpId="0" bldLvl="0" animBg="1"/>
      <p:bldP spid="218372" grpId="0" bldLvl="0" animBg="1"/>
      <p:bldP spid="218377" grpId="0" bldLvl="0" animBg="1"/>
      <p:bldP spid="218378" grpId="0" bldLvl="0" animBg="1"/>
      <p:bldP spid="218379" grpId="0" bldLvl="0" animBg="1"/>
      <p:bldP spid="218380" grpId="0" bldLvl="0" animBg="1"/>
      <p:bldP spid="218381" grpId="0" bldLvl="0" animBg="1"/>
      <p:bldP spid="218382" grpId="0" bldLvl="0" animBg="1"/>
      <p:bldP spid="218383" grpId="0" bldLvl="0" animBg="1"/>
      <p:bldP spid="218384" grpId="0" bldLvl="0" animBg="1"/>
      <p:bldP spid="218385" grpId="0" bldLvl="0" animBg="1"/>
      <p:bldP spid="218386" grpId="0" bldLvl="0" animBg="1"/>
      <p:bldP spid="218387" grpId="0" bldLvl="0" animBg="1"/>
      <p:bldP spid="218388" grpId="0" bldLvl="0" animBg="1"/>
      <p:bldP spid="218389" grpId="0" bldLvl="0" animBg="1"/>
      <p:bldP spid="218390" grpId="0" bldLvl="0" animBg="1"/>
      <p:bldP spid="218391" grpId="0" bldLvl="0" animBg="1"/>
      <p:bldP spid="218392"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3C723EA-DD57-4B7A-A95F-D2501E5331E9}" type="slidenum">
              <a:rPr kumimoji="1" lang="en-US" altLang="zh-CN" smtClean="0">
                <a:solidFill>
                  <a:srgbClr val="FF3399"/>
                </a:solidFill>
                <a:latin typeface="Times New Roman" pitchFamily="18" charset="0"/>
              </a:rPr>
              <a:pPr/>
              <a:t>115</a:t>
            </a:fld>
            <a:endParaRPr kumimoji="1" lang="en-US" altLang="zh-CN" smtClean="0">
              <a:solidFill>
                <a:srgbClr val="FF3399"/>
              </a:solidFill>
              <a:latin typeface="Times New Roman" pitchFamily="18" charset="0"/>
            </a:endParaRPr>
          </a:p>
        </p:txBody>
      </p:sp>
      <p:sp>
        <p:nvSpPr>
          <p:cNvPr id="149507" name="Rectangle 3"/>
          <p:cNvSpPr>
            <a:spLocks noChangeArrowheads="1"/>
          </p:cNvSpPr>
          <p:nvPr/>
        </p:nvSpPr>
        <p:spPr bwMode="auto">
          <a:xfrm>
            <a:off x="0" y="152400"/>
            <a:ext cx="8964613" cy="603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10000"/>
              </a:spcBef>
            </a:pPr>
            <a:r>
              <a:rPr kumimoji="0" lang="en-US" altLang="zh-CN" b="1" smtClean="0">
                <a:solidFill>
                  <a:srgbClr val="C00000"/>
                </a:solidFill>
                <a:latin typeface="Arial" pitchFamily="34" charset="0"/>
                <a:ea typeface="宋体" pitchFamily="2" charset="-122"/>
              </a:rPr>
              <a:t>A*</a:t>
            </a:r>
            <a:r>
              <a:rPr kumimoji="0" lang="zh-CN" altLang="en-US" b="1" smtClean="0">
                <a:solidFill>
                  <a:srgbClr val="C00000"/>
                </a:solidFill>
                <a:latin typeface="Arial" pitchFamily="34" charset="0"/>
                <a:ea typeface="宋体" pitchFamily="2" charset="-122"/>
              </a:rPr>
              <a:t>算法只要有解，就一定是最佳解。为什么？</a:t>
            </a:r>
          </a:p>
          <a:p>
            <a:pPr eaLnBrk="0" hangingPunct="0">
              <a:spcBef>
                <a:spcPct val="10000"/>
              </a:spcBef>
            </a:pPr>
            <a:r>
              <a:rPr kumimoji="0" lang="zh-CN" altLang="en-US" b="1" smtClean="0">
                <a:solidFill>
                  <a:srgbClr val="000000"/>
                </a:solidFill>
                <a:latin typeface="Arial" pitchFamily="34" charset="0"/>
                <a:ea typeface="宋体" pitchFamily="2" charset="-122"/>
              </a:rPr>
              <a:t>直观上：</a:t>
            </a:r>
            <a:r>
              <a:rPr kumimoji="0" lang="en-US" altLang="zh-CN" b="1" smtClean="0">
                <a:solidFill>
                  <a:srgbClr val="000000"/>
                </a:solidFill>
                <a:latin typeface="Arial" pitchFamily="34" charset="0"/>
                <a:ea typeface="宋体" pitchFamily="2" charset="-122"/>
              </a:rPr>
              <a:t>h(n)=0</a:t>
            </a:r>
            <a:r>
              <a:rPr kumimoji="0" lang="zh-CN" altLang="en-US" b="1" smtClean="0">
                <a:solidFill>
                  <a:srgbClr val="000000"/>
                </a:solidFill>
                <a:latin typeface="Arial" pitchFamily="34" charset="0"/>
                <a:ea typeface="宋体" pitchFamily="2" charset="-122"/>
              </a:rPr>
              <a:t>，</a:t>
            </a:r>
            <a:r>
              <a:rPr kumimoji="0" lang="en-US" altLang="zh-CN" b="1" smtClean="0">
                <a:solidFill>
                  <a:srgbClr val="000000"/>
                </a:solidFill>
                <a:latin typeface="Arial" pitchFamily="34" charset="0"/>
                <a:ea typeface="宋体" pitchFamily="2" charset="-122"/>
              </a:rPr>
              <a:t>f(n)=g(n),</a:t>
            </a:r>
            <a:r>
              <a:rPr kumimoji="0" lang="zh-CN" altLang="en-US" b="1" smtClean="0">
                <a:solidFill>
                  <a:srgbClr val="000000"/>
                </a:solidFill>
                <a:latin typeface="Arial" pitchFamily="34" charset="0"/>
                <a:ea typeface="宋体" pitchFamily="2" charset="-122"/>
              </a:rPr>
              <a:t>取</a:t>
            </a:r>
            <a:r>
              <a:rPr kumimoji="0" lang="en-US" altLang="zh-CN" b="1" smtClean="0">
                <a:solidFill>
                  <a:srgbClr val="000000"/>
                </a:solidFill>
                <a:latin typeface="Arial" pitchFamily="34" charset="0"/>
                <a:ea typeface="宋体" pitchFamily="2" charset="-122"/>
              </a:rPr>
              <a:t>g(n)=d(n)</a:t>
            </a:r>
            <a:r>
              <a:rPr kumimoji="0" lang="zh-CN" altLang="en-US" b="1" smtClean="0">
                <a:solidFill>
                  <a:srgbClr val="000000"/>
                </a:solidFill>
                <a:latin typeface="Arial" pitchFamily="34" charset="0"/>
                <a:ea typeface="宋体" pitchFamily="2" charset="-122"/>
              </a:rPr>
              <a:t>，则为宽度优先搜索，宽度优先一定能找到最佳解。</a:t>
            </a:r>
          </a:p>
          <a:p>
            <a:pPr eaLnBrk="0" hangingPunct="0">
              <a:spcBef>
                <a:spcPct val="10000"/>
              </a:spcBef>
            </a:pPr>
            <a:r>
              <a:rPr kumimoji="0" lang="zh-CN" altLang="en-US" b="1" smtClean="0">
                <a:solidFill>
                  <a:srgbClr val="000000"/>
                </a:solidFill>
                <a:latin typeface="Arial" pitchFamily="34" charset="0"/>
                <a:ea typeface="宋体" pitchFamily="2" charset="-122"/>
              </a:rPr>
              <a:t>并且可从图论加以证明</a:t>
            </a:r>
            <a:r>
              <a:rPr kumimoji="0" lang="en-US" altLang="zh-CN" b="1" smtClean="0">
                <a:solidFill>
                  <a:srgbClr val="000000"/>
                </a:solidFill>
                <a:latin typeface="Arial" pitchFamily="34" charset="0"/>
                <a:ea typeface="宋体" pitchFamily="2" charset="-122"/>
              </a:rPr>
              <a:t>:A*</a:t>
            </a:r>
            <a:r>
              <a:rPr kumimoji="0" lang="zh-CN" altLang="en-US" b="1" smtClean="0">
                <a:solidFill>
                  <a:srgbClr val="000000"/>
                </a:solidFill>
                <a:latin typeface="Arial" pitchFamily="34" charset="0"/>
                <a:ea typeface="宋体" pitchFamily="2" charset="-122"/>
              </a:rPr>
              <a:t>算法是可接纳的，一定能找到最佳解。</a:t>
            </a:r>
          </a:p>
          <a:p>
            <a:pPr eaLnBrk="0" hangingPunct="0">
              <a:spcBef>
                <a:spcPct val="10000"/>
              </a:spcBef>
            </a:pPr>
            <a:r>
              <a:rPr kumimoji="0" lang="zh-CN" altLang="en-US" b="1" smtClean="0">
                <a:solidFill>
                  <a:srgbClr val="000000"/>
                </a:solidFill>
                <a:latin typeface="Arial" pitchFamily="34" charset="0"/>
                <a:ea typeface="宋体" pitchFamily="2" charset="-122"/>
              </a:rPr>
              <a:t>例：八数码难题</a:t>
            </a:r>
          </a:p>
          <a:p>
            <a:pPr eaLnBrk="0" hangingPunct="0">
              <a:spcBef>
                <a:spcPct val="10000"/>
              </a:spcBef>
            </a:pPr>
            <a:r>
              <a:rPr kumimoji="0" lang="zh-CN" altLang="en-US" b="1" smtClean="0">
                <a:solidFill>
                  <a:srgbClr val="000000"/>
                </a:solidFill>
                <a:latin typeface="Arial" pitchFamily="34" charset="0"/>
                <a:ea typeface="宋体" pitchFamily="2" charset="-122"/>
              </a:rPr>
              <a:t>①</a:t>
            </a:r>
            <a:r>
              <a:rPr kumimoji="0" lang="en-US" altLang="zh-CN" b="1" smtClean="0">
                <a:solidFill>
                  <a:srgbClr val="000000"/>
                </a:solidFill>
                <a:latin typeface="Arial" pitchFamily="34" charset="0"/>
                <a:ea typeface="宋体" pitchFamily="2" charset="-122"/>
              </a:rPr>
              <a:t>f(n)=g(n)+h(n)=d(n)+w(n)</a:t>
            </a:r>
          </a:p>
          <a:p>
            <a:pPr eaLnBrk="0" hangingPunct="0">
              <a:spcBef>
                <a:spcPct val="10000"/>
              </a:spcBef>
            </a:pPr>
            <a:r>
              <a:rPr kumimoji="0" lang="en-US" altLang="zh-CN" b="1" smtClean="0">
                <a:solidFill>
                  <a:srgbClr val="000000"/>
                </a:solidFill>
                <a:latin typeface="Arial" pitchFamily="34" charset="0"/>
                <a:ea typeface="宋体" pitchFamily="2" charset="-122"/>
              </a:rPr>
              <a:t>w(n)</a:t>
            </a:r>
            <a:r>
              <a:rPr kumimoji="0" lang="zh-CN" altLang="en-US" b="1" smtClean="0">
                <a:solidFill>
                  <a:srgbClr val="000000"/>
                </a:solidFill>
                <a:latin typeface="Arial" pitchFamily="34" charset="0"/>
                <a:ea typeface="宋体" pitchFamily="2" charset="-122"/>
              </a:rPr>
              <a:t>为“不在位”的数码个数</a:t>
            </a:r>
            <a:r>
              <a:rPr kumimoji="0" lang="en-US" altLang="zh-CN" b="1" smtClean="0">
                <a:solidFill>
                  <a:srgbClr val="000000"/>
                </a:solidFill>
                <a:latin typeface="Arial" pitchFamily="34" charset="0"/>
                <a:ea typeface="宋体" pitchFamily="2" charset="-122"/>
              </a:rPr>
              <a:t>,w(n) </a:t>
            </a:r>
            <a:r>
              <a:rPr kumimoji="0" lang="en-US" altLang="zh-CN" b="1" smtClean="0">
                <a:solidFill>
                  <a:srgbClr val="FF0000"/>
                </a:solidFill>
                <a:latin typeface="Arial" pitchFamily="34" charset="0"/>
                <a:ea typeface="宋体" pitchFamily="2" charset="-122"/>
              </a:rPr>
              <a:t>≦</a:t>
            </a:r>
            <a:r>
              <a:rPr kumimoji="0" lang="en-US" altLang="zh-CN" b="1" smtClean="0">
                <a:solidFill>
                  <a:srgbClr val="000000"/>
                </a:solidFill>
                <a:latin typeface="Arial" pitchFamily="34" charset="0"/>
                <a:ea typeface="宋体" pitchFamily="2" charset="-122"/>
              </a:rPr>
              <a:t> h*(n),</a:t>
            </a:r>
            <a:r>
              <a:rPr kumimoji="0" lang="zh-CN" altLang="en-US" b="1" smtClean="0">
                <a:solidFill>
                  <a:srgbClr val="000000"/>
                </a:solidFill>
                <a:latin typeface="Arial" pitchFamily="34" charset="0"/>
                <a:ea typeface="宋体" pitchFamily="2" charset="-122"/>
              </a:rPr>
              <a:t>是</a:t>
            </a:r>
            <a:r>
              <a:rPr kumimoji="0" lang="en-US" altLang="zh-CN" b="1" smtClean="0">
                <a:solidFill>
                  <a:srgbClr val="000000"/>
                </a:solidFill>
                <a:latin typeface="Arial" pitchFamily="34" charset="0"/>
                <a:ea typeface="宋体" pitchFamily="2" charset="-122"/>
              </a:rPr>
              <a:t>A*</a:t>
            </a:r>
            <a:r>
              <a:rPr kumimoji="0" lang="zh-CN" altLang="en-US" b="1" smtClean="0">
                <a:solidFill>
                  <a:srgbClr val="000000"/>
                </a:solidFill>
                <a:latin typeface="Arial" pitchFamily="34" charset="0"/>
                <a:ea typeface="宋体" pitchFamily="2" charset="-122"/>
              </a:rPr>
              <a:t>算法。</a:t>
            </a:r>
          </a:p>
          <a:p>
            <a:pPr eaLnBrk="0" hangingPunct="0">
              <a:spcBef>
                <a:spcPct val="10000"/>
              </a:spcBef>
            </a:pPr>
            <a:r>
              <a:rPr kumimoji="0" lang="zh-CN" altLang="en-US" b="1" smtClean="0">
                <a:solidFill>
                  <a:srgbClr val="000000"/>
                </a:solidFill>
                <a:latin typeface="Arial" pitchFamily="34" charset="0"/>
                <a:ea typeface="宋体" pitchFamily="2" charset="-122"/>
              </a:rPr>
              <a:t>生成结点数</a:t>
            </a:r>
            <a:r>
              <a:rPr kumimoji="0" lang="en-US" altLang="zh-CN" b="1" smtClean="0">
                <a:solidFill>
                  <a:srgbClr val="000000"/>
                </a:solidFill>
                <a:latin typeface="Arial" pitchFamily="34" charset="0"/>
                <a:ea typeface="宋体" pitchFamily="2" charset="-122"/>
              </a:rPr>
              <a:t>11</a:t>
            </a:r>
            <a:r>
              <a:rPr kumimoji="0" lang="zh-CN" altLang="en-US" b="1" smtClean="0">
                <a:solidFill>
                  <a:srgbClr val="000000"/>
                </a:solidFill>
                <a:latin typeface="Arial" pitchFamily="34" charset="0"/>
                <a:ea typeface="宋体" pitchFamily="2" charset="-122"/>
              </a:rPr>
              <a:t>个，扩展结点数</a:t>
            </a:r>
            <a:r>
              <a:rPr kumimoji="0" lang="en-US" altLang="zh-CN" b="1" smtClean="0">
                <a:solidFill>
                  <a:srgbClr val="000000"/>
                </a:solidFill>
                <a:latin typeface="Arial" pitchFamily="34" charset="0"/>
                <a:ea typeface="宋体" pitchFamily="2" charset="-122"/>
              </a:rPr>
              <a:t>5</a:t>
            </a:r>
          </a:p>
          <a:p>
            <a:pPr eaLnBrk="0" hangingPunct="0">
              <a:spcBef>
                <a:spcPct val="10000"/>
              </a:spcBef>
            </a:pPr>
            <a:r>
              <a:rPr kumimoji="0" lang="en-US" altLang="zh-CN" b="1" smtClean="0">
                <a:solidFill>
                  <a:srgbClr val="000000"/>
                </a:solidFill>
                <a:latin typeface="Arial" pitchFamily="34" charset="0"/>
                <a:ea typeface="宋体" pitchFamily="2" charset="-122"/>
              </a:rPr>
              <a:t>②f(n)=g(n)+h(n)=d(n)+p(n)</a:t>
            </a:r>
          </a:p>
          <a:p>
            <a:pPr eaLnBrk="0" hangingPunct="0">
              <a:spcBef>
                <a:spcPct val="10000"/>
              </a:spcBef>
            </a:pPr>
            <a:r>
              <a:rPr kumimoji="0" lang="en-US" altLang="zh-CN" b="1" smtClean="0">
                <a:solidFill>
                  <a:srgbClr val="000000"/>
                </a:solidFill>
                <a:latin typeface="Arial" pitchFamily="34" charset="0"/>
                <a:ea typeface="宋体" pitchFamily="2" charset="-122"/>
              </a:rPr>
              <a:t>p(n)</a:t>
            </a:r>
            <a:r>
              <a:rPr kumimoji="0" lang="zh-CN" altLang="en-US" b="1" smtClean="0">
                <a:solidFill>
                  <a:srgbClr val="000000"/>
                </a:solidFill>
                <a:latin typeface="Arial" pitchFamily="34" charset="0"/>
                <a:ea typeface="宋体" pitchFamily="2" charset="-122"/>
              </a:rPr>
              <a:t>为每一数码与其目标位置的距离总和。</a:t>
            </a:r>
            <a:r>
              <a:rPr kumimoji="0" lang="en-US" altLang="zh-CN" b="1" smtClean="0">
                <a:solidFill>
                  <a:srgbClr val="000000"/>
                </a:solidFill>
                <a:latin typeface="Arial" pitchFamily="34" charset="0"/>
                <a:ea typeface="宋体" pitchFamily="2" charset="-122"/>
              </a:rPr>
              <a:t>p(n) </a:t>
            </a:r>
            <a:r>
              <a:rPr kumimoji="0" lang="en-US" altLang="zh-CN" b="1" smtClean="0">
                <a:solidFill>
                  <a:srgbClr val="FF0000"/>
                </a:solidFill>
                <a:latin typeface="Arial" pitchFamily="34" charset="0"/>
                <a:ea typeface="宋体" pitchFamily="2" charset="-122"/>
              </a:rPr>
              <a:t>≦</a:t>
            </a:r>
            <a:r>
              <a:rPr kumimoji="0" lang="en-US" altLang="zh-CN" b="1" smtClean="0">
                <a:solidFill>
                  <a:srgbClr val="000000"/>
                </a:solidFill>
                <a:latin typeface="Arial" pitchFamily="34" charset="0"/>
                <a:ea typeface="宋体" pitchFamily="2" charset="-122"/>
              </a:rPr>
              <a:t> h*(n),</a:t>
            </a:r>
            <a:r>
              <a:rPr kumimoji="0" lang="zh-CN" altLang="en-US" b="1" smtClean="0">
                <a:solidFill>
                  <a:srgbClr val="000000"/>
                </a:solidFill>
                <a:latin typeface="Arial" pitchFamily="34" charset="0"/>
                <a:ea typeface="宋体" pitchFamily="2" charset="-122"/>
              </a:rPr>
              <a:t>是</a:t>
            </a:r>
            <a:r>
              <a:rPr kumimoji="0" lang="en-US" altLang="zh-CN" b="1" smtClean="0">
                <a:solidFill>
                  <a:srgbClr val="000000"/>
                </a:solidFill>
                <a:latin typeface="Arial" pitchFamily="34" charset="0"/>
                <a:ea typeface="宋体" pitchFamily="2" charset="-122"/>
              </a:rPr>
              <a:t>A*</a:t>
            </a:r>
            <a:r>
              <a:rPr kumimoji="0" lang="zh-CN" altLang="en-US" b="1" smtClean="0">
                <a:solidFill>
                  <a:srgbClr val="000000"/>
                </a:solidFill>
                <a:latin typeface="Arial" pitchFamily="34" charset="0"/>
                <a:ea typeface="宋体" pitchFamily="2" charset="-122"/>
              </a:rPr>
              <a:t>算法。</a:t>
            </a:r>
          </a:p>
          <a:p>
            <a:pPr eaLnBrk="0" hangingPunct="0">
              <a:spcBef>
                <a:spcPct val="10000"/>
              </a:spcBef>
            </a:pPr>
            <a:r>
              <a:rPr kumimoji="0" lang="zh-CN" altLang="en-US" b="1" smtClean="0">
                <a:solidFill>
                  <a:srgbClr val="000000"/>
                </a:solidFill>
                <a:latin typeface="Arial" pitchFamily="34" charset="0"/>
                <a:ea typeface="宋体" pitchFamily="2" charset="-122"/>
              </a:rPr>
              <a:t>生成结点数</a:t>
            </a:r>
            <a:r>
              <a:rPr kumimoji="0" lang="en-US" altLang="zh-CN" b="1" smtClean="0">
                <a:solidFill>
                  <a:srgbClr val="000000"/>
                </a:solidFill>
                <a:latin typeface="Arial" pitchFamily="34" charset="0"/>
                <a:ea typeface="宋体" pitchFamily="2" charset="-122"/>
              </a:rPr>
              <a:t>9</a:t>
            </a:r>
            <a:r>
              <a:rPr kumimoji="0" lang="zh-CN" altLang="en-US" b="1" smtClean="0">
                <a:solidFill>
                  <a:srgbClr val="000000"/>
                </a:solidFill>
                <a:latin typeface="Arial" pitchFamily="34" charset="0"/>
                <a:ea typeface="宋体" pitchFamily="2" charset="-122"/>
              </a:rPr>
              <a:t>个，扩展结点数</a:t>
            </a:r>
            <a:r>
              <a:rPr kumimoji="0" lang="en-US" altLang="zh-CN" b="1" smtClean="0">
                <a:solidFill>
                  <a:srgbClr val="000000"/>
                </a:solidFill>
                <a:latin typeface="Arial" pitchFamily="34" charset="0"/>
                <a:ea typeface="宋体" pitchFamily="2" charset="-122"/>
              </a:rPr>
              <a:t>4</a:t>
            </a:r>
          </a:p>
          <a:p>
            <a:pPr eaLnBrk="0" hangingPunct="0">
              <a:spcBef>
                <a:spcPct val="10000"/>
              </a:spcBef>
            </a:pPr>
            <a:r>
              <a:rPr kumimoji="0" lang="en-US" altLang="zh-CN" b="1" smtClean="0">
                <a:solidFill>
                  <a:srgbClr val="000000"/>
                </a:solidFill>
                <a:latin typeface="Arial" pitchFamily="34" charset="0"/>
                <a:ea typeface="宋体" pitchFamily="2" charset="-122"/>
              </a:rPr>
              <a:t>③h(n)=0</a:t>
            </a:r>
            <a:r>
              <a:rPr kumimoji="0" lang="zh-CN" altLang="en-US" b="1" smtClean="0">
                <a:solidFill>
                  <a:srgbClr val="000000"/>
                </a:solidFill>
                <a:latin typeface="Arial" pitchFamily="34" charset="0"/>
                <a:ea typeface="宋体" pitchFamily="2" charset="-122"/>
              </a:rPr>
              <a:t>，生成结点数</a:t>
            </a:r>
            <a:r>
              <a:rPr kumimoji="0" lang="en-US" altLang="zh-CN" b="1" smtClean="0">
                <a:solidFill>
                  <a:srgbClr val="000000"/>
                </a:solidFill>
                <a:latin typeface="Arial" pitchFamily="34" charset="0"/>
                <a:ea typeface="宋体" pitchFamily="2" charset="-122"/>
              </a:rPr>
              <a:t>46</a:t>
            </a:r>
            <a:r>
              <a:rPr kumimoji="0" lang="zh-CN" altLang="en-US" b="1" smtClean="0">
                <a:solidFill>
                  <a:srgbClr val="000000"/>
                </a:solidFill>
                <a:latin typeface="Arial" pitchFamily="34" charset="0"/>
                <a:ea typeface="宋体" pitchFamily="2" charset="-122"/>
              </a:rPr>
              <a:t>个，扩展结点</a:t>
            </a:r>
            <a:r>
              <a:rPr kumimoji="0" lang="en-US" altLang="zh-CN" b="1" smtClean="0">
                <a:solidFill>
                  <a:srgbClr val="000000"/>
                </a:solidFill>
                <a:latin typeface="Arial" pitchFamily="34" charset="0"/>
                <a:ea typeface="宋体" pitchFamily="2" charset="-122"/>
              </a:rPr>
              <a:t>26</a:t>
            </a:r>
            <a:r>
              <a:rPr kumimoji="0" lang="zh-CN" altLang="en-US" b="1" smtClean="0">
                <a:solidFill>
                  <a:srgbClr val="000000"/>
                </a:solidFill>
                <a:latin typeface="Arial" pitchFamily="34" charset="0"/>
                <a:ea typeface="宋体" pitchFamily="2" charset="-122"/>
              </a:rPr>
              <a:t>。</a:t>
            </a:r>
          </a:p>
          <a:p>
            <a:pPr eaLnBrk="0" hangingPunct="0">
              <a:spcBef>
                <a:spcPct val="10000"/>
              </a:spcBef>
            </a:pPr>
            <a:r>
              <a:rPr kumimoji="0" lang="zh-CN" altLang="en-US" b="1" smtClean="0">
                <a:solidFill>
                  <a:srgbClr val="000000"/>
                </a:solidFill>
                <a:latin typeface="Arial" pitchFamily="34" charset="0"/>
                <a:ea typeface="宋体" pitchFamily="2" charset="-122"/>
              </a:rPr>
              <a:t>上述三种都能找到最佳解。比较</a:t>
            </a:r>
            <a:r>
              <a:rPr kumimoji="0" lang="en-US" altLang="zh-CN" b="1" smtClean="0">
                <a:solidFill>
                  <a:srgbClr val="000000"/>
                </a:solidFill>
                <a:latin typeface="Arial" pitchFamily="34" charset="0"/>
                <a:ea typeface="宋体" pitchFamily="2" charset="-122"/>
              </a:rPr>
              <a:t>0 ≦w(n) ≦p(n) ≦h*(n),p(n)</a:t>
            </a:r>
            <a:r>
              <a:rPr kumimoji="0" lang="zh-CN" altLang="en-US" b="1" smtClean="0">
                <a:solidFill>
                  <a:srgbClr val="000000"/>
                </a:solidFill>
                <a:latin typeface="Arial" pitchFamily="34" charset="0"/>
                <a:ea typeface="宋体" pitchFamily="2" charset="-122"/>
              </a:rPr>
              <a:t>为最好</a:t>
            </a:r>
            <a:r>
              <a:rPr kumimoji="0" lang="zh-CN" altLang="en-US" b="1" smtClean="0">
                <a:solidFill>
                  <a:srgbClr val="FF0000"/>
                </a:solidFill>
                <a:latin typeface="Arial" pitchFamily="34" charset="0"/>
                <a:ea typeface="宋体" pitchFamily="2" charset="-122"/>
              </a:rPr>
              <a:t>。</a:t>
            </a:r>
          </a:p>
        </p:txBody>
      </p:sp>
      <p:sp>
        <p:nvSpPr>
          <p:cNvPr id="149508" name="Line 4"/>
          <p:cNvSpPr>
            <a:spLocks noChangeShapeType="1"/>
          </p:cNvSpPr>
          <p:nvPr/>
        </p:nvSpPr>
        <p:spPr bwMode="auto">
          <a:xfrm flipV="1">
            <a:off x="5181600" y="457200"/>
            <a:ext cx="68580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782350697"/>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4812628-89FA-41D0-B8F8-4306FEB9369E}" type="slidenum">
              <a:rPr kumimoji="1" lang="en-US" altLang="zh-CN" smtClean="0">
                <a:solidFill>
                  <a:srgbClr val="FF3399"/>
                </a:solidFill>
                <a:latin typeface="Times New Roman" pitchFamily="18" charset="0"/>
              </a:rPr>
              <a:pPr/>
              <a:t>116</a:t>
            </a:fld>
            <a:endParaRPr kumimoji="1" lang="en-US" altLang="zh-CN" smtClean="0">
              <a:solidFill>
                <a:srgbClr val="FF3399"/>
              </a:solidFill>
              <a:latin typeface="Times New Roman" pitchFamily="18" charset="0"/>
            </a:endParaRPr>
          </a:p>
        </p:txBody>
      </p:sp>
      <p:graphicFrame>
        <p:nvGraphicFramePr>
          <p:cNvPr id="150531" name="Object 2"/>
          <p:cNvGraphicFramePr>
            <a:graphicFrameLocks noChangeAspect="1"/>
          </p:cNvGraphicFramePr>
          <p:nvPr/>
        </p:nvGraphicFramePr>
        <p:xfrm>
          <a:off x="4191000" y="3352800"/>
          <a:ext cx="4953000" cy="3124200"/>
        </p:xfrm>
        <a:graphic>
          <a:graphicData uri="http://schemas.openxmlformats.org/presentationml/2006/ole">
            <mc:AlternateContent xmlns:mc="http://schemas.openxmlformats.org/markup-compatibility/2006">
              <mc:Choice xmlns:v="urn:schemas-microsoft-com:vml" Requires="v">
                <p:oleObj spid="_x0000_s1340474" r:id="rId3" imgW="2916936" imgH="2286000" progId="">
                  <p:embed/>
                </p:oleObj>
              </mc:Choice>
              <mc:Fallback>
                <p:oleObj r:id="rId3" imgW="2916936" imgH="2286000" progId="">
                  <p:embed/>
                  <p:pic>
                    <p:nvPicPr>
                      <p:cNvPr id="0" name=""/>
                      <p:cNvPicPr>
                        <a:picLocks noChangeAspect="1" noChangeArrowheads="1"/>
                      </p:cNvPicPr>
                      <p:nvPr/>
                    </p:nvPicPr>
                    <p:blipFill>
                      <a:blip r:embed="rId4">
                        <a:lum contrast="18000"/>
                        <a:extLst>
                          <a:ext uri="{28A0092B-C50C-407E-A947-70E740481C1C}">
                            <a14:useLocalDpi xmlns:a14="http://schemas.microsoft.com/office/drawing/2010/main" val="0"/>
                          </a:ext>
                        </a:extLst>
                      </a:blip>
                      <a:srcRect b="26605"/>
                      <a:stretch>
                        <a:fillRect/>
                      </a:stretch>
                    </p:blipFill>
                    <p:spPr bwMode="auto">
                      <a:xfrm>
                        <a:off x="4191000" y="3352800"/>
                        <a:ext cx="4953000" cy="31242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532" name="Text Box 3"/>
          <p:cNvSpPr txBox="1">
            <a:spLocks noChangeArrowheads="1"/>
          </p:cNvSpPr>
          <p:nvPr/>
        </p:nvSpPr>
        <p:spPr bwMode="auto">
          <a:xfrm>
            <a:off x="304800" y="0"/>
            <a:ext cx="7924800"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pPr>
            <a:r>
              <a:rPr lang="zh-CN" altLang="en-US" b="1" smtClean="0">
                <a:solidFill>
                  <a:srgbClr val="FF3399"/>
                </a:solidFill>
                <a:latin typeface="Times New Roman" pitchFamily="18" charset="0"/>
              </a:rPr>
              <a:t>练习：城市交通问题（寻径问题）</a:t>
            </a:r>
          </a:p>
          <a:p>
            <a:pPr>
              <a:spcBef>
                <a:spcPct val="20000"/>
              </a:spcBef>
            </a:pPr>
            <a:r>
              <a:rPr lang="zh-CN" altLang="en-US" b="1" smtClean="0">
                <a:solidFill>
                  <a:srgbClr val="000000"/>
                </a:solidFill>
                <a:latin typeface="Times New Roman" pitchFamily="18" charset="0"/>
              </a:rPr>
              <a:t>    按</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算法求取由</a:t>
            </a:r>
            <a:r>
              <a:rPr lang="en-US" altLang="zh-CN" b="1" smtClean="0">
                <a:solidFill>
                  <a:srgbClr val="000000"/>
                </a:solidFill>
                <a:latin typeface="Times New Roman" pitchFamily="18" charset="0"/>
              </a:rPr>
              <a:t>S</a:t>
            </a:r>
            <a:r>
              <a:rPr lang="zh-CN" altLang="en-US" b="1" smtClean="0">
                <a:solidFill>
                  <a:srgbClr val="000000"/>
                </a:solidFill>
                <a:latin typeface="Times New Roman" pitchFamily="18" charset="0"/>
              </a:rPr>
              <a:t>到达</a:t>
            </a:r>
            <a:r>
              <a:rPr lang="en-US" altLang="zh-CN" b="1" smtClean="0">
                <a:solidFill>
                  <a:srgbClr val="000000"/>
                </a:solidFill>
                <a:latin typeface="Times New Roman" pitchFamily="18" charset="0"/>
              </a:rPr>
              <a:t>G</a:t>
            </a:r>
            <a:r>
              <a:rPr lang="zh-CN" altLang="en-US" b="1" smtClean="0">
                <a:solidFill>
                  <a:srgbClr val="000000"/>
                </a:solidFill>
                <a:latin typeface="Times New Roman" pitchFamily="18" charset="0"/>
              </a:rPr>
              <a:t>的最短路径，绘出搜索树，对各结点标出由</a:t>
            </a:r>
            <a:r>
              <a:rPr lang="en-US" altLang="zh-CN" b="1" smtClean="0">
                <a:solidFill>
                  <a:srgbClr val="000000"/>
                </a:solidFill>
                <a:latin typeface="Times New Roman" pitchFamily="18" charset="0"/>
              </a:rPr>
              <a:t>S</a:t>
            </a:r>
            <a:r>
              <a:rPr lang="zh-CN" altLang="en-US" b="1" smtClean="0">
                <a:solidFill>
                  <a:srgbClr val="000000"/>
                </a:solidFill>
                <a:latin typeface="Times New Roman" pitchFamily="18" charset="0"/>
              </a:rPr>
              <a:t>通过该结点到</a:t>
            </a:r>
            <a:r>
              <a:rPr lang="en-US" altLang="zh-CN" b="1" smtClean="0">
                <a:solidFill>
                  <a:srgbClr val="000000"/>
                </a:solidFill>
                <a:latin typeface="Times New Roman" pitchFamily="18" charset="0"/>
              </a:rPr>
              <a:t>G</a:t>
            </a:r>
            <a:r>
              <a:rPr lang="zh-CN" altLang="en-US" b="1" smtClean="0">
                <a:solidFill>
                  <a:srgbClr val="000000"/>
                </a:solidFill>
                <a:latin typeface="Times New Roman" pitchFamily="18" charset="0"/>
              </a:rPr>
              <a:t>的估计距离。如下交通图中，旁边数字为该城市到目标</a:t>
            </a:r>
            <a:r>
              <a:rPr lang="en-US" altLang="zh-CN" b="1" smtClean="0">
                <a:solidFill>
                  <a:srgbClr val="000000"/>
                </a:solidFill>
                <a:latin typeface="Times New Roman" pitchFamily="18" charset="0"/>
              </a:rPr>
              <a:t>G</a:t>
            </a:r>
            <a:r>
              <a:rPr lang="zh-CN" altLang="en-US" b="1" smtClean="0">
                <a:solidFill>
                  <a:srgbClr val="000000"/>
                </a:solidFill>
                <a:latin typeface="Times New Roman" pitchFamily="18" charset="0"/>
              </a:rPr>
              <a:t>的直线距离。</a:t>
            </a:r>
          </a:p>
        </p:txBody>
      </p:sp>
      <p:graphicFrame>
        <p:nvGraphicFramePr>
          <p:cNvPr id="150533" name="Object 5"/>
          <p:cNvGraphicFramePr>
            <a:graphicFrameLocks noChangeAspect="1"/>
          </p:cNvGraphicFramePr>
          <p:nvPr/>
        </p:nvGraphicFramePr>
        <p:xfrm>
          <a:off x="0" y="1676400"/>
          <a:ext cx="4038600" cy="2514600"/>
        </p:xfrm>
        <a:graphic>
          <a:graphicData uri="http://schemas.openxmlformats.org/presentationml/2006/ole">
            <mc:AlternateContent xmlns:mc="http://schemas.openxmlformats.org/markup-compatibility/2006">
              <mc:Choice xmlns:v="urn:schemas-microsoft-com:vml" Requires="v">
                <p:oleObj spid="_x0000_s1340475" name="位图图像" r:id="rId5" imgW="2712381" imgH="1424762" progId="Paint.Picture">
                  <p:embed/>
                </p:oleObj>
              </mc:Choice>
              <mc:Fallback>
                <p:oleObj name="位图图像" r:id="rId5" imgW="2712381" imgH="142476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76400"/>
                        <a:ext cx="4038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4" name="Text Box 6"/>
          <p:cNvSpPr txBox="1">
            <a:spLocks noChangeArrowheads="1"/>
          </p:cNvSpPr>
          <p:nvPr/>
        </p:nvSpPr>
        <p:spPr bwMode="auto">
          <a:xfrm>
            <a:off x="533400" y="4267200"/>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2000" b="1" smtClean="0">
                <a:solidFill>
                  <a:srgbClr val="000000"/>
                </a:solidFill>
                <a:latin typeface="Times New Roman" pitchFamily="18" charset="0"/>
              </a:rPr>
              <a:t>交通图</a:t>
            </a:r>
          </a:p>
        </p:txBody>
      </p:sp>
      <p:sp>
        <p:nvSpPr>
          <p:cNvPr id="150535" name="Text Box 7"/>
          <p:cNvSpPr txBox="1">
            <a:spLocks noChangeArrowheads="1"/>
          </p:cNvSpPr>
          <p:nvPr/>
        </p:nvSpPr>
        <p:spPr bwMode="auto">
          <a:xfrm>
            <a:off x="5181600" y="6400800"/>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000" b="1" smtClean="0">
                <a:solidFill>
                  <a:srgbClr val="000000"/>
                </a:solidFill>
                <a:latin typeface="Times New Roman" pitchFamily="18" charset="0"/>
              </a:rPr>
              <a:t>        A*</a:t>
            </a:r>
            <a:r>
              <a:rPr lang="zh-CN" altLang="en-US" sz="2000" b="1" smtClean="0">
                <a:solidFill>
                  <a:srgbClr val="000000"/>
                </a:solidFill>
                <a:latin typeface="Times New Roman" pitchFamily="18" charset="0"/>
              </a:rPr>
              <a:t>算法的搜索树</a:t>
            </a:r>
          </a:p>
        </p:txBody>
      </p:sp>
      <p:sp>
        <p:nvSpPr>
          <p:cNvPr id="150536" name="Text Box 8"/>
          <p:cNvSpPr txBox="1">
            <a:spLocks noChangeArrowheads="1"/>
          </p:cNvSpPr>
          <p:nvPr/>
        </p:nvSpPr>
        <p:spPr bwMode="auto">
          <a:xfrm>
            <a:off x="381000" y="5105400"/>
            <a:ext cx="32766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smtClean="0">
                <a:solidFill>
                  <a:srgbClr val="000000"/>
                </a:solidFill>
                <a:latin typeface="Times New Roman" pitchFamily="18" charset="0"/>
              </a:rPr>
              <a:t>从右边的搜索树可知：最短路径为</a:t>
            </a:r>
          </a:p>
          <a:p>
            <a:pPr>
              <a:spcBef>
                <a:spcPct val="50000"/>
              </a:spcBef>
            </a:pPr>
            <a:r>
              <a:rPr lang="en-US" altLang="zh-CN" b="1" smtClean="0">
                <a:solidFill>
                  <a:srgbClr val="000000"/>
                </a:solidFill>
                <a:latin typeface="Times New Roman" pitchFamily="18" charset="0"/>
              </a:rPr>
              <a:t>S→D →E →F →G </a:t>
            </a:r>
          </a:p>
        </p:txBody>
      </p:sp>
      <p:sp>
        <p:nvSpPr>
          <p:cNvPr id="150537" name="Text Box 10"/>
          <p:cNvSpPr txBox="1">
            <a:spLocks noChangeArrowheads="1"/>
          </p:cNvSpPr>
          <p:nvPr/>
        </p:nvSpPr>
        <p:spPr bwMode="auto">
          <a:xfrm>
            <a:off x="4648200" y="1905000"/>
            <a:ext cx="38100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pPr>
            <a:r>
              <a:rPr lang="zh-CN" altLang="en-US" b="1" smtClean="0">
                <a:solidFill>
                  <a:srgbClr val="000000"/>
                </a:solidFill>
                <a:latin typeface="Times New Roman" pitchFamily="18" charset="0"/>
              </a:rPr>
              <a:t>解：取</a:t>
            </a:r>
            <a:r>
              <a:rPr lang="en-US" altLang="zh-CN" b="1" smtClean="0">
                <a:solidFill>
                  <a:srgbClr val="000000"/>
                </a:solidFill>
                <a:latin typeface="Times New Roman" pitchFamily="18" charset="0"/>
              </a:rPr>
              <a:t>f(n)=g(n)+h(n)</a:t>
            </a:r>
          </a:p>
          <a:p>
            <a:pPr>
              <a:spcBef>
                <a:spcPct val="20000"/>
              </a:spcBef>
            </a:pPr>
            <a:r>
              <a:rPr lang="zh-CN" altLang="en-US" b="1" smtClean="0">
                <a:solidFill>
                  <a:srgbClr val="000000"/>
                </a:solidFill>
                <a:latin typeface="Times New Roman" pitchFamily="18" charset="0"/>
              </a:rPr>
              <a:t>其中：</a:t>
            </a:r>
            <a:r>
              <a:rPr lang="en-US" altLang="zh-CN" b="1" smtClean="0">
                <a:solidFill>
                  <a:srgbClr val="000000"/>
                </a:solidFill>
                <a:latin typeface="Times New Roman" pitchFamily="18" charset="0"/>
              </a:rPr>
              <a:t>h(n)</a:t>
            </a:r>
            <a:r>
              <a:rPr lang="zh-CN" altLang="en-US" b="1" smtClean="0">
                <a:solidFill>
                  <a:srgbClr val="000000"/>
                </a:solidFill>
                <a:latin typeface="Times New Roman" pitchFamily="18" charset="0"/>
              </a:rPr>
              <a:t>取直线距离</a:t>
            </a:r>
          </a:p>
          <a:p>
            <a:pPr>
              <a:spcBef>
                <a:spcPct val="20000"/>
              </a:spcBef>
            </a:pPr>
            <a:r>
              <a:rPr lang="zh-CN" altLang="en-US" b="1" smtClean="0">
                <a:solidFill>
                  <a:srgbClr val="000000"/>
                </a:solidFill>
                <a:latin typeface="Times New Roman" pitchFamily="18" charset="0"/>
              </a:rPr>
              <a:t>满足</a:t>
            </a:r>
            <a:r>
              <a:rPr lang="en-US" altLang="zh-CN" b="1" smtClean="0">
                <a:solidFill>
                  <a:srgbClr val="000000"/>
                </a:solidFill>
                <a:latin typeface="Times New Roman" pitchFamily="18" charset="0"/>
              </a:rPr>
              <a:t>h(n) ≦h*(n)</a:t>
            </a:r>
            <a:r>
              <a:rPr lang="zh-CN" altLang="en-US" b="1" smtClean="0">
                <a:solidFill>
                  <a:srgbClr val="000000"/>
                </a:solidFill>
                <a:latin typeface="Times New Roman" pitchFamily="18" charset="0"/>
              </a:rPr>
              <a:t>是</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算法</a:t>
            </a:r>
          </a:p>
        </p:txBody>
      </p:sp>
    </p:spTree>
    <p:extLst>
      <p:ext uri="{BB962C8B-B14F-4D97-AF65-F5344CB8AC3E}">
        <p14:creationId xmlns:p14="http://schemas.microsoft.com/office/powerpoint/2010/main" val="387771576"/>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04" name="Text Box 4"/>
          <p:cNvSpPr txBox="1">
            <a:spLocks noChangeArrowheads="1"/>
          </p:cNvSpPr>
          <p:nvPr/>
        </p:nvSpPr>
        <p:spPr bwMode="auto">
          <a:xfrm>
            <a:off x="1691680" y="260648"/>
            <a:ext cx="5142773" cy="738664"/>
          </a:xfrm>
          <a:prstGeom prst="rect">
            <a:avLst/>
          </a:prstGeom>
          <a:noFill/>
          <a:ln w="9525">
            <a:noFill/>
            <a:miter lim="800000"/>
            <a:headEnd/>
            <a:tailEnd/>
          </a:ln>
          <a:effectLst/>
        </p:spPr>
        <p:txBody>
          <a:bodyPr wrap="square">
            <a:spAutoFit/>
          </a:bodyPr>
          <a:lstStyle/>
          <a:p>
            <a:pPr>
              <a:lnSpc>
                <a:spcPct val="150000"/>
              </a:lnSpc>
            </a:pPr>
            <a:r>
              <a:rPr lang="zh-CN" altLang="en-US" sz="2800" dirty="0" smtClean="0">
                <a:solidFill>
                  <a:srgbClr val="C00000"/>
                </a:solidFill>
                <a:latin typeface="黑体" pitchFamily="2" charset="-122"/>
                <a:ea typeface="黑体" pitchFamily="2" charset="-122"/>
              </a:rPr>
              <a:t>状态</a:t>
            </a:r>
            <a:r>
              <a:rPr lang="zh-CN" altLang="en-US" sz="2800" dirty="0">
                <a:solidFill>
                  <a:srgbClr val="C00000"/>
                </a:solidFill>
                <a:latin typeface="黑体" pitchFamily="2" charset="-122"/>
                <a:ea typeface="黑体" pitchFamily="2" charset="-122"/>
              </a:rPr>
              <a:t>图搜索策略小结 </a:t>
            </a:r>
          </a:p>
        </p:txBody>
      </p:sp>
      <p:pic>
        <p:nvPicPr>
          <p:cNvPr id="1263617" name="Picture 1" descr="E:\人工智能导论\085054-01 人工智能导论(图)\tu\RG3-10.tif"/>
          <p:cNvPicPr>
            <a:picLocks noChangeAspect="1" noChangeArrowheads="1"/>
          </p:cNvPicPr>
          <p:nvPr/>
        </p:nvPicPr>
        <p:blipFill>
          <a:blip r:embed="rId2"/>
          <a:srcRect/>
          <a:stretch>
            <a:fillRect/>
          </a:stretch>
        </p:blipFill>
        <p:spPr bwMode="auto">
          <a:xfrm>
            <a:off x="683568" y="997662"/>
            <a:ext cx="8280920" cy="5636752"/>
          </a:xfrm>
          <a:prstGeom prst="rect">
            <a:avLst/>
          </a:prstGeom>
          <a:noFill/>
        </p:spPr>
      </p:pic>
      <p:sp>
        <p:nvSpPr>
          <p:cNvPr id="2" name="Text Box 1"/>
          <p:cNvSpPr txBox="1">
            <a:spLocks noChangeArrowheads="1"/>
          </p:cNvSpPr>
          <p:nvPr/>
        </p:nvSpPr>
        <p:spPr bwMode="auto">
          <a:xfrm>
            <a:off x="4626592" y="3945912"/>
            <a:ext cx="101932" cy="11238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04"/>
                                        </p:tgtEl>
                                        <p:attrNameLst>
                                          <p:attrName>style.visibility</p:attrName>
                                        </p:attrNameLst>
                                      </p:cBhvr>
                                      <p:to>
                                        <p:strVal val="visible"/>
                                      </p:to>
                                    </p:set>
                                    <p:animEffect transition="in" filter="blinds(horizontal)">
                                      <p:cBhvr>
                                        <p:cTn id="7" dur="500"/>
                                        <p:tgtEl>
                                          <p:spTgt spid="7680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3617"/>
                                        </p:tgtEl>
                                        <p:attrNameLst>
                                          <p:attrName>style.visibility</p:attrName>
                                        </p:attrNameLst>
                                      </p:cBhvr>
                                      <p:to>
                                        <p:strVal val="visible"/>
                                      </p:to>
                                    </p:set>
                                    <p:animEffect transition="in" filter="blinds(horizontal)">
                                      <p:cBhvr>
                                        <p:cTn id="12" dur="500"/>
                                        <p:tgtEl>
                                          <p:spTgt spid="1263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1000125" y="38100"/>
            <a:ext cx="7793038" cy="747713"/>
          </a:xfrm>
        </p:spPr>
        <p:txBody>
          <a:bodyPr/>
          <a:lstStyle/>
          <a:p>
            <a:r>
              <a:rPr lang="en-US" altLang="zh-CN" sz="3200" dirty="0" smtClean="0">
                <a:latin typeface="黑体" pitchFamily="49" charset="-122"/>
                <a:ea typeface="黑体" pitchFamily="49" charset="-122"/>
              </a:rPr>
              <a:t>3.2.6 </a:t>
            </a:r>
            <a:r>
              <a:rPr lang="zh-CN" altLang="en-US" sz="3200" dirty="0" smtClean="0">
                <a:latin typeface="黑体" pitchFamily="49" charset="-122"/>
                <a:ea typeface="黑体" pitchFamily="49" charset="-122"/>
              </a:rPr>
              <a:t>状态图搜索问题求解</a:t>
            </a:r>
            <a:r>
              <a:rPr lang="zh-CN" altLang="en-US" b="1" dirty="0" smtClean="0">
                <a:latin typeface="黑体" pitchFamily="49" charset="-122"/>
                <a:ea typeface="黑体" pitchFamily="49" charset="-122"/>
              </a:rPr>
              <a:t> </a:t>
            </a:r>
            <a:endParaRPr lang="zh-CN" altLang="en-US" dirty="0" smtClean="0">
              <a:latin typeface="黑体" pitchFamily="49" charset="-122"/>
              <a:ea typeface="黑体" pitchFamily="49" charset="-122"/>
            </a:endParaRPr>
          </a:p>
        </p:txBody>
      </p:sp>
      <p:sp>
        <p:nvSpPr>
          <p:cNvPr id="76803" name="内容占位符 2"/>
          <p:cNvSpPr>
            <a:spLocks noGrp="1"/>
          </p:cNvSpPr>
          <p:nvPr>
            <p:ph idx="1"/>
          </p:nvPr>
        </p:nvSpPr>
        <p:spPr/>
        <p:txBody>
          <a:bodyPr/>
          <a:lstStyle/>
          <a:p>
            <a:pPr>
              <a:buFont typeface="Wingdings" pitchFamily="2" charset="2"/>
              <a:buNone/>
            </a:pPr>
            <a:r>
              <a:rPr lang="zh-CN" altLang="en-US" dirty="0" smtClean="0"/>
              <a:t>一般地，很多问题可以转化为状态空间的搜索问题</a:t>
            </a:r>
            <a:r>
              <a:rPr lang="en-US" altLang="zh-CN" dirty="0" smtClean="0"/>
              <a:t>:</a:t>
            </a:r>
          </a:p>
          <a:p>
            <a:r>
              <a:rPr lang="zh-CN" altLang="en-US" dirty="0" smtClean="0"/>
              <a:t>规划</a:t>
            </a:r>
            <a:endParaRPr lang="en-US" altLang="zh-CN" dirty="0" smtClean="0"/>
          </a:p>
          <a:p>
            <a:pPr lvl="1"/>
            <a:r>
              <a:rPr lang="zh-CN" altLang="en-US" dirty="0" smtClean="0"/>
              <a:t>旅行商</a:t>
            </a:r>
            <a:r>
              <a:rPr lang="en-US" altLang="zh-CN" dirty="0" smtClean="0"/>
              <a:t>(Traveling-Salesman Problem, TSP)</a:t>
            </a:r>
          </a:p>
          <a:p>
            <a:pPr lvl="1"/>
            <a:r>
              <a:rPr lang="zh-CN" altLang="en-US" dirty="0" smtClean="0"/>
              <a:t>机器人行动规划</a:t>
            </a:r>
            <a:r>
              <a:rPr lang="en-US" altLang="zh-CN" dirty="0" smtClean="0"/>
              <a:t>(Robot Motion Planning, RMP)</a:t>
            </a:r>
          </a:p>
          <a:p>
            <a:r>
              <a:rPr lang="zh-CN" altLang="en-US" dirty="0" smtClean="0"/>
              <a:t>推理</a:t>
            </a:r>
            <a:endParaRPr lang="en-US" altLang="zh-CN" dirty="0" smtClean="0"/>
          </a:p>
          <a:p>
            <a:pPr lvl="1"/>
            <a:r>
              <a:rPr lang="zh-CN" altLang="en-US" dirty="0" smtClean="0"/>
              <a:t>定理证明</a:t>
            </a:r>
            <a:endParaRPr lang="en-US" altLang="zh-CN" dirty="0" smtClean="0"/>
          </a:p>
          <a:p>
            <a:pPr lvl="1"/>
            <a:r>
              <a:rPr lang="zh-CN" altLang="en-US" dirty="0" smtClean="0"/>
              <a:t>故障诊断</a:t>
            </a:r>
            <a:endParaRPr lang="en-US" altLang="zh-CN" dirty="0" smtClean="0"/>
          </a:p>
          <a:p>
            <a:r>
              <a:rPr lang="zh-CN" altLang="en-US" dirty="0" smtClean="0"/>
              <a:t>智力游戏</a:t>
            </a:r>
            <a:endParaRPr lang="en-US" altLang="zh-CN" dirty="0" smtClean="0"/>
          </a:p>
          <a:p>
            <a:pPr lvl="1"/>
            <a:r>
              <a:rPr lang="zh-CN" altLang="en-US" dirty="0" smtClean="0"/>
              <a:t>传教士和野人问题</a:t>
            </a:r>
            <a:r>
              <a:rPr lang="en-US" altLang="zh-CN" dirty="0" smtClean="0"/>
              <a:t>(Missionaries and Cannibals, MC)</a:t>
            </a:r>
          </a:p>
          <a:p>
            <a:pPr lvl="1"/>
            <a:r>
              <a:rPr lang="zh-CN" altLang="en-US" dirty="0" smtClean="0"/>
              <a:t>迷宫问题</a:t>
            </a:r>
            <a:endParaRPr lang="en-US" altLang="zh-CN" dirty="0" smtClean="0"/>
          </a:p>
          <a:p>
            <a:pPr lvl="1"/>
            <a:endParaRPr lang="en-US" altLang="zh-CN" dirty="0" smtClean="0"/>
          </a:p>
          <a:p>
            <a:endParaRPr lang="zh-CN" altLang="en-US" dirty="0" smtClean="0"/>
          </a:p>
        </p:txBody>
      </p:sp>
    </p:spTree>
    <p:extLst>
      <p:ext uri="{BB962C8B-B14F-4D97-AF65-F5344CB8AC3E}">
        <p14:creationId xmlns:p14="http://schemas.microsoft.com/office/powerpoint/2010/main" val="2869638746"/>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1000125" y="38100"/>
            <a:ext cx="7793038" cy="747713"/>
          </a:xfrm>
        </p:spPr>
        <p:txBody>
          <a:bodyPr/>
          <a:lstStyle/>
          <a:p>
            <a:r>
              <a:rPr lang="en-US" altLang="zh-CN" sz="3200" smtClean="0">
                <a:latin typeface="黑体" pitchFamily="49" charset="-122"/>
                <a:ea typeface="黑体" pitchFamily="49" charset="-122"/>
              </a:rPr>
              <a:t>3.2 </a:t>
            </a:r>
            <a:r>
              <a:rPr lang="zh-CN" altLang="en-US" sz="3200" smtClean="0">
                <a:latin typeface="黑体" pitchFamily="49" charset="-122"/>
                <a:ea typeface="黑体" pitchFamily="49" charset="-122"/>
              </a:rPr>
              <a:t>状态图搜索问题求解</a:t>
            </a:r>
            <a:r>
              <a:rPr lang="zh-CN" altLang="en-US" b="1" smtClean="0">
                <a:latin typeface="黑体" pitchFamily="49" charset="-122"/>
                <a:ea typeface="黑体" pitchFamily="49" charset="-122"/>
              </a:rPr>
              <a:t> </a:t>
            </a:r>
            <a:endParaRPr lang="zh-CN" altLang="en-US" smtClean="0">
              <a:latin typeface="黑体" pitchFamily="49" charset="-122"/>
              <a:ea typeface="黑体" pitchFamily="49" charset="-122"/>
            </a:endParaRPr>
          </a:p>
        </p:txBody>
      </p:sp>
      <p:sp>
        <p:nvSpPr>
          <p:cNvPr id="79875" name="内容占位符 2"/>
          <p:cNvSpPr>
            <a:spLocks noGrp="1"/>
          </p:cNvSpPr>
          <p:nvPr>
            <p:ph idx="1"/>
          </p:nvPr>
        </p:nvSpPr>
        <p:spPr/>
        <p:txBody>
          <a:bodyPr/>
          <a:lstStyle/>
          <a:p>
            <a:pPr>
              <a:buFont typeface="Wingdings" pitchFamily="2" charset="2"/>
              <a:buNone/>
            </a:pPr>
            <a:r>
              <a:rPr lang="zh-CN" altLang="en-US" b="1" smtClean="0"/>
              <a:t>问题求解</a:t>
            </a:r>
            <a:endParaRPr lang="en-US" altLang="zh-CN" b="1" smtClean="0"/>
          </a:p>
          <a:p>
            <a:r>
              <a:rPr lang="zh-CN" altLang="en-US" smtClean="0"/>
              <a:t>解路径</a:t>
            </a:r>
            <a:endParaRPr lang="en-US" altLang="zh-CN" smtClean="0"/>
          </a:p>
          <a:p>
            <a:pPr lvl="1"/>
            <a:r>
              <a:rPr lang="zh-CN" altLang="en-US" smtClean="0"/>
              <a:t>状态序列</a:t>
            </a:r>
            <a:endParaRPr lang="en-US" altLang="zh-CN" smtClean="0"/>
          </a:p>
          <a:p>
            <a:pPr lvl="1"/>
            <a:r>
              <a:rPr lang="zh-CN" altLang="en-US" smtClean="0"/>
              <a:t>规则序列</a:t>
            </a:r>
            <a:endParaRPr lang="en-US" altLang="zh-CN" smtClean="0"/>
          </a:p>
          <a:p>
            <a:pPr lvl="2"/>
            <a:endParaRPr lang="en-US" altLang="zh-CN" smtClean="0"/>
          </a:p>
          <a:p>
            <a:r>
              <a:rPr lang="zh-CN" altLang="en-US" smtClean="0"/>
              <a:t>问题的规模</a:t>
            </a:r>
            <a:endParaRPr lang="en-US" altLang="zh-CN" smtClean="0"/>
          </a:p>
          <a:p>
            <a:pPr lvl="1"/>
            <a:r>
              <a:rPr lang="zh-CN" altLang="en-US" smtClean="0"/>
              <a:t>状态空间</a:t>
            </a:r>
            <a:r>
              <a:rPr lang="en-US" altLang="zh-CN" smtClean="0"/>
              <a:t>(</a:t>
            </a:r>
            <a:r>
              <a:rPr lang="zh-CN" altLang="en-US" smtClean="0"/>
              <a:t>问题所有可能出现的状态数</a:t>
            </a:r>
            <a:r>
              <a:rPr lang="en-US" altLang="zh-CN" smtClean="0"/>
              <a:t>)</a:t>
            </a:r>
            <a:r>
              <a:rPr lang="zh-CN" altLang="en-US" smtClean="0"/>
              <a:t>是比较大的</a:t>
            </a:r>
            <a:endParaRPr lang="en-US" altLang="zh-CN" smtClean="0"/>
          </a:p>
          <a:p>
            <a:pPr lvl="1"/>
            <a:r>
              <a:rPr lang="en-US" altLang="zh-CN" smtClean="0"/>
              <a:t>8</a:t>
            </a:r>
            <a:r>
              <a:rPr lang="zh-CN" altLang="en-US" smtClean="0"/>
              <a:t>数码问题：</a:t>
            </a:r>
            <a:endParaRPr lang="en-US" altLang="zh-CN" smtClean="0"/>
          </a:p>
          <a:p>
            <a:pPr lvl="2"/>
            <a:r>
              <a:rPr lang="zh-CN" altLang="en-US" smtClean="0"/>
              <a:t>这样一个并不太复杂的问题来说，其规模就达到</a:t>
            </a:r>
            <a:r>
              <a:rPr lang="en-US" altLang="zh-CN" smtClean="0"/>
              <a:t>9</a:t>
            </a:r>
            <a:r>
              <a:rPr lang="zh-CN" altLang="en-US" smtClean="0"/>
              <a:t>！＝</a:t>
            </a:r>
            <a:r>
              <a:rPr lang="en-US" altLang="zh-CN" smtClean="0"/>
              <a:t>362880</a:t>
            </a:r>
            <a:r>
              <a:rPr lang="zh-CN" altLang="en-US" smtClean="0"/>
              <a:t>个状态</a:t>
            </a:r>
            <a:endParaRPr lang="en-US" altLang="zh-CN" smtClean="0"/>
          </a:p>
          <a:p>
            <a:pPr lvl="1"/>
            <a:endParaRPr lang="zh-CN" altLang="en-US" smtClean="0"/>
          </a:p>
        </p:txBody>
      </p:sp>
    </p:spTree>
    <p:extLst>
      <p:ext uri="{BB962C8B-B14F-4D97-AF65-F5344CB8AC3E}">
        <p14:creationId xmlns:p14="http://schemas.microsoft.com/office/powerpoint/2010/main" val="23572298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1290EA25-C9FF-46E4-9B2B-2F8A536AD3AD}" type="slidenum">
              <a:rPr lang="zh-TW" altLang="en-US" sz="1400" smtClean="0">
                <a:solidFill>
                  <a:srgbClr val="000000"/>
                </a:solidFill>
                <a:latin typeface="Arial" pitchFamily="34" charset="0"/>
                <a:ea typeface="PMingLiU" pitchFamily="18" charset="-120"/>
              </a:rPr>
              <a:pPr/>
              <a:t>12</a:t>
            </a:fld>
            <a:endParaRPr lang="zh-TW" altLang="en-US" sz="1400" smtClean="0">
              <a:solidFill>
                <a:srgbClr val="000000"/>
              </a:solidFill>
              <a:latin typeface="Arial" pitchFamily="34" charset="0"/>
              <a:ea typeface="PMingLiU" pitchFamily="18" charset="-120"/>
            </a:endParaRPr>
          </a:p>
        </p:txBody>
      </p:sp>
      <p:grpSp>
        <p:nvGrpSpPr>
          <p:cNvPr id="501797" name="组合 501796"/>
          <p:cNvGrpSpPr>
            <a:grpSpLocks/>
          </p:cNvGrpSpPr>
          <p:nvPr/>
        </p:nvGrpSpPr>
        <p:grpSpPr bwMode="auto">
          <a:xfrm>
            <a:off x="179388" y="668338"/>
            <a:ext cx="8785225" cy="4997450"/>
            <a:chOff x="192" y="362"/>
            <a:chExt cx="4830" cy="3599"/>
          </a:xfrm>
        </p:grpSpPr>
        <p:sp>
          <p:nvSpPr>
            <p:cNvPr id="25605" name="直接连接符 501761"/>
            <p:cNvSpPr>
              <a:spLocks noChangeShapeType="1"/>
            </p:cNvSpPr>
            <p:nvPr/>
          </p:nvSpPr>
          <p:spPr bwMode="auto">
            <a:xfrm flipH="1">
              <a:off x="1267" y="2208"/>
              <a:ext cx="509" cy="391"/>
            </a:xfrm>
            <a:prstGeom prst="line">
              <a:avLst/>
            </a:prstGeom>
            <a:noFill/>
            <a:ln w="50800" cap="rnd">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06" name="矩形 501763"/>
            <p:cNvSpPr>
              <a:spLocks noChangeArrowheads="1"/>
            </p:cNvSpPr>
            <p:nvPr/>
          </p:nvSpPr>
          <p:spPr bwMode="auto">
            <a:xfrm>
              <a:off x="3771" y="1916"/>
              <a:ext cx="983" cy="286"/>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en-US" altLang="zh-CN" sz="2000" b="1" smtClean="0">
                  <a:solidFill>
                    <a:srgbClr val="000EC2"/>
                  </a:solidFill>
                  <a:ea typeface="宋体" pitchFamily="2" charset="-122"/>
                </a:rPr>
                <a:t>(</a:t>
              </a:r>
              <a:r>
                <a:rPr kumimoji="0" lang="en-US" altLang="zh-CN" sz="2000" b="1" i="1" smtClean="0">
                  <a:solidFill>
                    <a:srgbClr val="000EC2"/>
                  </a:solidFill>
                  <a:ea typeface="宋体" pitchFamily="2" charset="-122"/>
                </a:rPr>
                <a:t>b</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1</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b</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endParaRPr kumimoji="0" lang="en-US" altLang="zh-CN" smtClean="0">
                <a:solidFill>
                  <a:srgbClr val="000EC2"/>
                </a:solidFill>
                <a:latin typeface="Arial" pitchFamily="34" charset="0"/>
                <a:ea typeface="宋体" pitchFamily="2" charset="-122"/>
              </a:endParaRPr>
            </a:p>
          </p:txBody>
        </p:sp>
        <p:sp>
          <p:nvSpPr>
            <p:cNvPr id="25607" name="矩形 501764"/>
            <p:cNvSpPr>
              <a:spLocks noChangeArrowheads="1"/>
            </p:cNvSpPr>
            <p:nvPr/>
          </p:nvSpPr>
          <p:spPr bwMode="auto">
            <a:xfrm>
              <a:off x="2611" y="1202"/>
              <a:ext cx="1039" cy="261"/>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U</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b</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p>
          </p:txBody>
        </p:sp>
        <p:sp>
          <p:nvSpPr>
            <p:cNvPr id="25608" name="矩形 501765"/>
            <p:cNvSpPr>
              <a:spLocks noChangeArrowheads="1"/>
            </p:cNvSpPr>
            <p:nvPr/>
          </p:nvSpPr>
          <p:spPr bwMode="auto">
            <a:xfrm>
              <a:off x="1459" y="1941"/>
              <a:ext cx="1000" cy="256"/>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V</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V</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p>
          </p:txBody>
        </p:sp>
        <p:sp>
          <p:nvSpPr>
            <p:cNvPr id="25609" name="矩形 501766"/>
            <p:cNvSpPr>
              <a:spLocks noChangeArrowheads="1"/>
            </p:cNvSpPr>
            <p:nvPr/>
          </p:nvSpPr>
          <p:spPr bwMode="auto">
            <a:xfrm>
              <a:off x="472" y="2679"/>
              <a:ext cx="1016" cy="281"/>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c</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1</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c</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p>
          </p:txBody>
        </p:sp>
        <p:sp>
          <p:nvSpPr>
            <p:cNvPr id="25610" name="矩形 501767"/>
            <p:cNvSpPr>
              <a:spLocks noChangeArrowheads="1"/>
            </p:cNvSpPr>
            <p:nvPr/>
          </p:nvSpPr>
          <p:spPr bwMode="auto">
            <a:xfrm>
              <a:off x="2283" y="2679"/>
              <a:ext cx="1014" cy="268"/>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U</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V</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p>
          </p:txBody>
        </p:sp>
        <p:sp>
          <p:nvSpPr>
            <p:cNvPr id="25611" name="矩形 501768"/>
            <p:cNvSpPr>
              <a:spLocks noChangeArrowheads="1"/>
            </p:cNvSpPr>
            <p:nvPr/>
          </p:nvSpPr>
          <p:spPr bwMode="auto">
            <a:xfrm>
              <a:off x="384" y="3281"/>
              <a:ext cx="1104" cy="241"/>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c</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1</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c</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1</a:t>
              </a:r>
              <a:r>
                <a:rPr kumimoji="0" lang="zh-CN" altLang="en-US" sz="2000" b="1" smtClean="0">
                  <a:solidFill>
                    <a:srgbClr val="000EC2"/>
                  </a:solidFill>
                  <a:ea typeface="宋体" pitchFamily="2" charset="-122"/>
                </a:rPr>
                <a:t>）</a:t>
              </a:r>
            </a:p>
          </p:txBody>
        </p:sp>
        <p:sp>
          <p:nvSpPr>
            <p:cNvPr id="25612" name="矩形 501769"/>
            <p:cNvSpPr>
              <a:spLocks noChangeArrowheads="1"/>
            </p:cNvSpPr>
            <p:nvPr/>
          </p:nvSpPr>
          <p:spPr bwMode="auto">
            <a:xfrm>
              <a:off x="2612" y="672"/>
              <a:ext cx="994" cy="261"/>
            </a:xfrm>
            <a:prstGeom prst="rect">
              <a:avLst/>
            </a:prstGeom>
            <a:solidFill>
              <a:srgbClr val="FFFF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66"/>
              </a:extrusionClr>
            </a:sp3d>
          </p:spPr>
          <p:txBody>
            <a:bodyPr wrap="none" anchor="ctr">
              <a:flatTx/>
            </a:bodyPr>
            <a:lstStyle/>
            <a:p>
              <a:pPr algn="ct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a</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r>
                <a:rPr kumimoji="0" lang="en-US" altLang="zh-CN" sz="2000" b="1" i="1" smtClean="0">
                  <a:solidFill>
                    <a:srgbClr val="000EC2"/>
                  </a:solidFill>
                  <a:ea typeface="宋体" pitchFamily="2" charset="-122"/>
                </a:rPr>
                <a:t>b</a:t>
              </a:r>
              <a:r>
                <a:rPr kumimoji="0" lang="zh-CN" altLang="en-US" sz="2000" b="1" smtClean="0">
                  <a:solidFill>
                    <a:srgbClr val="000EC2"/>
                  </a:solidFill>
                  <a:ea typeface="宋体" pitchFamily="2" charset="-122"/>
                </a:rPr>
                <a:t>，</a:t>
              </a:r>
              <a:r>
                <a:rPr kumimoji="0" lang="en-US" altLang="zh-CN" sz="2000" b="1" smtClean="0">
                  <a:solidFill>
                    <a:srgbClr val="000EC2"/>
                  </a:solidFill>
                  <a:ea typeface="宋体" pitchFamily="2" charset="-122"/>
                </a:rPr>
                <a:t>0</a:t>
              </a:r>
              <a:r>
                <a:rPr kumimoji="0" lang="zh-CN" altLang="en-US" sz="2000" b="1" smtClean="0">
                  <a:solidFill>
                    <a:srgbClr val="000EC2"/>
                  </a:solidFill>
                  <a:ea typeface="宋体" pitchFamily="2" charset="-122"/>
                </a:rPr>
                <a:t>）</a:t>
              </a:r>
            </a:p>
          </p:txBody>
        </p:sp>
        <p:sp>
          <p:nvSpPr>
            <p:cNvPr id="25613" name="直接连接符 501770"/>
            <p:cNvSpPr>
              <a:spLocks noChangeShapeType="1"/>
            </p:cNvSpPr>
            <p:nvPr/>
          </p:nvSpPr>
          <p:spPr bwMode="auto">
            <a:xfrm>
              <a:off x="3032" y="941"/>
              <a:ext cx="0" cy="253"/>
            </a:xfrm>
            <a:prstGeom prst="line">
              <a:avLst/>
            </a:prstGeom>
            <a:noFill/>
            <a:ln w="76200" cap="rnd">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14" name="直接连接符 501771"/>
            <p:cNvSpPr>
              <a:spLocks noChangeShapeType="1"/>
            </p:cNvSpPr>
            <p:nvPr/>
          </p:nvSpPr>
          <p:spPr bwMode="auto">
            <a:xfrm>
              <a:off x="2064" y="2208"/>
              <a:ext cx="601" cy="360"/>
            </a:xfrm>
            <a:prstGeom prst="line">
              <a:avLst/>
            </a:prstGeom>
            <a:noFill/>
            <a:ln w="50800" cap="rnd">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15" name="文本框 501772"/>
            <p:cNvSpPr txBox="1">
              <a:spLocks noChangeArrowheads="1"/>
            </p:cNvSpPr>
            <p:nvPr/>
          </p:nvSpPr>
          <p:spPr bwMode="auto">
            <a:xfrm>
              <a:off x="528" y="350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000000"/>
                  </a:solidFill>
                </a:rPr>
                <a:t>目标状态</a:t>
              </a:r>
              <a:endParaRPr kumimoji="0" lang="zh-CN" altLang="en-US" smtClean="0">
                <a:solidFill>
                  <a:srgbClr val="000000"/>
                </a:solidFill>
                <a:ea typeface="宋体" pitchFamily="2" charset="-122"/>
              </a:endParaRPr>
            </a:p>
          </p:txBody>
        </p:sp>
        <p:sp>
          <p:nvSpPr>
            <p:cNvPr id="25616" name="文本框 501773"/>
            <p:cNvSpPr txBox="1">
              <a:spLocks noChangeArrowheads="1"/>
            </p:cNvSpPr>
            <p:nvPr/>
          </p:nvSpPr>
          <p:spPr bwMode="auto">
            <a:xfrm>
              <a:off x="2071" y="3059"/>
              <a:ext cx="8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smtClean="0">
                  <a:solidFill>
                    <a:srgbClr val="000000"/>
                  </a:solidFill>
                  <a:ea typeface="宋体" pitchFamily="2" charset="-122"/>
                </a:rPr>
                <a:t>goto</a:t>
              </a:r>
              <a:r>
                <a:rPr kumimoji="0" lang="zh-CN" altLang="en-US" sz="2000" b="1" smtClean="0">
                  <a:solidFill>
                    <a:srgbClr val="000000"/>
                  </a:solidFill>
                  <a:ea typeface="宋体" pitchFamily="2" charset="-122"/>
                </a:rPr>
                <a:t>（</a:t>
              </a:r>
              <a:r>
                <a:rPr kumimoji="0" lang="en-US" altLang="zh-CN" sz="2000" b="1" i="1" smtClean="0">
                  <a:solidFill>
                    <a:srgbClr val="000000"/>
                  </a:solidFill>
                  <a:ea typeface="宋体" pitchFamily="2" charset="-122"/>
                </a:rPr>
                <a:t>U</a:t>
              </a:r>
              <a:r>
                <a:rPr kumimoji="0" lang="zh-CN" altLang="en-US" sz="2000" b="1" smtClean="0">
                  <a:solidFill>
                    <a:srgbClr val="000000"/>
                  </a:solidFill>
                  <a:ea typeface="宋体" pitchFamily="2" charset="-122"/>
                </a:rPr>
                <a:t>）</a:t>
              </a:r>
              <a:endParaRPr kumimoji="0" lang="zh-CN" altLang="en-US" smtClean="0">
                <a:solidFill>
                  <a:srgbClr val="000000"/>
                </a:solidFill>
                <a:ea typeface="宋体" pitchFamily="2" charset="-122"/>
              </a:endParaRPr>
            </a:p>
          </p:txBody>
        </p:sp>
        <p:sp>
          <p:nvSpPr>
            <p:cNvPr id="25617" name="文本框 501774"/>
            <p:cNvSpPr txBox="1">
              <a:spLocks noChangeArrowheads="1"/>
            </p:cNvSpPr>
            <p:nvPr/>
          </p:nvSpPr>
          <p:spPr bwMode="auto">
            <a:xfrm>
              <a:off x="3107" y="933"/>
              <a:ext cx="8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smtClean="0">
                  <a:solidFill>
                    <a:srgbClr val="000000"/>
                  </a:solidFill>
                  <a:ea typeface="宋体" pitchFamily="2" charset="-122"/>
                </a:rPr>
                <a:t>goto</a:t>
              </a:r>
              <a:r>
                <a:rPr kumimoji="0" lang="zh-CN" altLang="en-US" sz="2000" b="1" smtClean="0">
                  <a:solidFill>
                    <a:srgbClr val="000000"/>
                  </a:solidFill>
                  <a:ea typeface="宋体" pitchFamily="2" charset="-122"/>
                </a:rPr>
                <a:t>（</a:t>
              </a:r>
              <a:r>
                <a:rPr kumimoji="0" lang="en-US" altLang="zh-CN" sz="2000" b="1" i="1" smtClean="0">
                  <a:solidFill>
                    <a:srgbClr val="000000"/>
                  </a:solidFill>
                  <a:ea typeface="宋体" pitchFamily="2" charset="-122"/>
                </a:rPr>
                <a:t>U</a:t>
              </a:r>
              <a:r>
                <a:rPr kumimoji="0" lang="zh-CN" altLang="en-US" sz="2000" b="1" smtClean="0">
                  <a:solidFill>
                    <a:srgbClr val="000000"/>
                  </a:solidFill>
                  <a:ea typeface="宋体" pitchFamily="2" charset="-122"/>
                </a:rPr>
                <a:t>）</a:t>
              </a:r>
              <a:endParaRPr kumimoji="0" lang="zh-CN" altLang="en-US" smtClean="0">
                <a:solidFill>
                  <a:srgbClr val="000000"/>
                </a:solidFill>
                <a:ea typeface="宋体" pitchFamily="2" charset="-122"/>
              </a:endParaRPr>
            </a:p>
          </p:txBody>
        </p:sp>
        <p:sp>
          <p:nvSpPr>
            <p:cNvPr id="25618" name="文本框 501775"/>
            <p:cNvSpPr txBox="1">
              <a:spLocks noChangeArrowheads="1"/>
            </p:cNvSpPr>
            <p:nvPr/>
          </p:nvSpPr>
          <p:spPr bwMode="auto">
            <a:xfrm>
              <a:off x="3818" y="1456"/>
              <a:ext cx="1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i="1" smtClean="0">
                  <a:solidFill>
                    <a:srgbClr val="000000"/>
                  </a:solidFill>
                  <a:ea typeface="宋体" pitchFamily="2" charset="-122"/>
                </a:rPr>
                <a:t>U</a:t>
              </a:r>
              <a:r>
                <a:rPr kumimoji="0" lang="en-US" altLang="zh-CN" sz="2000" b="1" smtClean="0">
                  <a:solidFill>
                    <a:srgbClr val="000000"/>
                  </a:solidFill>
                  <a:ea typeface="宋体" pitchFamily="2" charset="-122"/>
                </a:rPr>
                <a:t>=</a:t>
              </a:r>
              <a:r>
                <a:rPr kumimoji="0" lang="en-US" altLang="zh-CN" sz="2000" b="1" i="1" smtClean="0">
                  <a:solidFill>
                    <a:srgbClr val="000000"/>
                  </a:solidFill>
                  <a:ea typeface="宋体" pitchFamily="2" charset="-122"/>
                </a:rPr>
                <a:t>b</a:t>
              </a:r>
              <a:r>
                <a:rPr kumimoji="0" lang="zh-CN" altLang="en-US" sz="2000" b="1" smtClean="0">
                  <a:solidFill>
                    <a:srgbClr val="000000"/>
                  </a:solidFill>
                  <a:ea typeface="宋体" pitchFamily="2" charset="-122"/>
                </a:rPr>
                <a:t>，</a:t>
              </a:r>
              <a:r>
                <a:rPr kumimoji="0" lang="en-US" altLang="zh-CN" sz="2000" b="1" smtClean="0">
                  <a:solidFill>
                    <a:srgbClr val="000000"/>
                  </a:solidFill>
                  <a:ea typeface="宋体" pitchFamily="2" charset="-122"/>
                </a:rPr>
                <a:t>climbbox</a:t>
              </a:r>
              <a:endParaRPr kumimoji="0" lang="en-US" altLang="zh-CN" smtClean="0">
                <a:solidFill>
                  <a:srgbClr val="000000"/>
                </a:solidFill>
                <a:ea typeface="宋体" pitchFamily="2" charset="-122"/>
              </a:endParaRPr>
            </a:p>
          </p:txBody>
        </p:sp>
        <p:sp>
          <p:nvSpPr>
            <p:cNvPr id="25619" name="任意多边形 501776"/>
            <p:cNvSpPr>
              <a:spLocks noChangeArrowheads="1"/>
            </p:cNvSpPr>
            <p:nvPr/>
          </p:nvSpPr>
          <p:spPr bwMode="auto">
            <a:xfrm>
              <a:off x="1953" y="2522"/>
              <a:ext cx="594" cy="610"/>
            </a:xfrm>
            <a:custGeom>
              <a:avLst/>
              <a:gdLst>
                <a:gd name="T0" fmla="*/ 427 w 604"/>
                <a:gd name="T1" fmla="*/ 9 h 730"/>
                <a:gd name="T2" fmla="*/ 400 w 604"/>
                <a:gd name="T3" fmla="*/ 7 h 730"/>
                <a:gd name="T4" fmla="*/ 325 w 604"/>
                <a:gd name="T5" fmla="*/ 3 h 730"/>
                <a:gd name="T6" fmla="*/ 266 w 604"/>
                <a:gd name="T7" fmla="*/ 3 h 730"/>
                <a:gd name="T8" fmla="*/ 159 w 604"/>
                <a:gd name="T9" fmla="*/ 3 h 730"/>
                <a:gd name="T10" fmla="*/ 71 w 604"/>
                <a:gd name="T11" fmla="*/ 4 h 730"/>
                <a:gd name="T12" fmla="*/ 0 w 604"/>
                <a:gd name="T13" fmla="*/ 11 h 730"/>
                <a:gd name="T14" fmla="*/ 11 w 604"/>
                <a:gd name="T15" fmla="*/ 23 h 730"/>
                <a:gd name="T16" fmla="*/ 89 w 604"/>
                <a:gd name="T17" fmla="*/ 30 h 730"/>
                <a:gd name="T18" fmla="*/ 167 w 604"/>
                <a:gd name="T19" fmla="*/ 33 h 730"/>
                <a:gd name="T20" fmla="*/ 274 w 604"/>
                <a:gd name="T21" fmla="*/ 33 h 730"/>
                <a:gd name="T22" fmla="*/ 378 w 604"/>
                <a:gd name="T23" fmla="*/ 31 h 730"/>
                <a:gd name="T24" fmla="*/ 454 w 604"/>
                <a:gd name="T25" fmla="*/ 24 h 7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4" h="730">
                  <a:moveTo>
                    <a:pt x="566" y="198"/>
                  </a:moveTo>
                  <a:cubicBezTo>
                    <a:pt x="556" y="188"/>
                    <a:pt x="555" y="159"/>
                    <a:pt x="532" y="144"/>
                  </a:cubicBezTo>
                  <a:cubicBezTo>
                    <a:pt x="510" y="120"/>
                    <a:pt x="462" y="77"/>
                    <a:pt x="432" y="55"/>
                  </a:cubicBezTo>
                  <a:cubicBezTo>
                    <a:pt x="400" y="35"/>
                    <a:pt x="391" y="18"/>
                    <a:pt x="354" y="11"/>
                  </a:cubicBezTo>
                  <a:cubicBezTo>
                    <a:pt x="317" y="4"/>
                    <a:pt x="254" y="0"/>
                    <a:pt x="210" y="11"/>
                  </a:cubicBezTo>
                  <a:cubicBezTo>
                    <a:pt x="186" y="14"/>
                    <a:pt x="96" y="56"/>
                    <a:pt x="88" y="77"/>
                  </a:cubicBezTo>
                  <a:cubicBezTo>
                    <a:pt x="80" y="97"/>
                    <a:pt x="0" y="166"/>
                    <a:pt x="0" y="243"/>
                  </a:cubicBezTo>
                  <a:cubicBezTo>
                    <a:pt x="3" y="308"/>
                    <a:pt x="6" y="400"/>
                    <a:pt x="11" y="465"/>
                  </a:cubicBezTo>
                  <a:cubicBezTo>
                    <a:pt x="14" y="498"/>
                    <a:pt x="101" y="622"/>
                    <a:pt x="122" y="642"/>
                  </a:cubicBezTo>
                  <a:cubicBezTo>
                    <a:pt x="138" y="657"/>
                    <a:pt x="203" y="686"/>
                    <a:pt x="221" y="698"/>
                  </a:cubicBezTo>
                  <a:cubicBezTo>
                    <a:pt x="268" y="730"/>
                    <a:pt x="307" y="704"/>
                    <a:pt x="365" y="720"/>
                  </a:cubicBezTo>
                  <a:cubicBezTo>
                    <a:pt x="421" y="713"/>
                    <a:pt x="449" y="671"/>
                    <a:pt x="501" y="652"/>
                  </a:cubicBezTo>
                  <a:cubicBezTo>
                    <a:pt x="555" y="612"/>
                    <a:pt x="562" y="565"/>
                    <a:pt x="604" y="519"/>
                  </a:cubicBezTo>
                </a:path>
              </a:pathLst>
            </a:custGeom>
            <a:noFill/>
            <a:ln w="50800" cap="rnd">
              <a:solidFill>
                <a:schemeClr val="tx1"/>
              </a:solidFill>
              <a:round/>
              <a:headEnd/>
              <a:tailEnd type="stealth" w="med" len="sm"/>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20" name="文本框 501777"/>
            <p:cNvSpPr txBox="1">
              <a:spLocks noChangeArrowheads="1"/>
            </p:cNvSpPr>
            <p:nvPr/>
          </p:nvSpPr>
          <p:spPr bwMode="auto">
            <a:xfrm>
              <a:off x="2409" y="2239"/>
              <a:ext cx="8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smtClean="0">
                  <a:solidFill>
                    <a:srgbClr val="000000"/>
                  </a:solidFill>
                  <a:ea typeface="宋体" pitchFamily="2" charset="-122"/>
                </a:rPr>
                <a:t>goto</a:t>
              </a:r>
              <a:r>
                <a:rPr kumimoji="0" lang="zh-CN" altLang="en-US" sz="2000" b="1" smtClean="0">
                  <a:solidFill>
                    <a:srgbClr val="000000"/>
                  </a:solidFill>
                  <a:ea typeface="宋体" pitchFamily="2" charset="-122"/>
                </a:rPr>
                <a:t>（</a:t>
              </a:r>
              <a:r>
                <a:rPr kumimoji="0" lang="en-US" altLang="zh-CN" sz="2000" b="1" i="1" smtClean="0">
                  <a:solidFill>
                    <a:srgbClr val="000000"/>
                  </a:solidFill>
                  <a:ea typeface="宋体" pitchFamily="2" charset="-122"/>
                </a:rPr>
                <a:t>U</a:t>
              </a:r>
              <a:r>
                <a:rPr kumimoji="0" lang="zh-CN" altLang="en-US" sz="2000" b="1" smtClean="0">
                  <a:solidFill>
                    <a:srgbClr val="000000"/>
                  </a:solidFill>
                  <a:ea typeface="宋体" pitchFamily="2" charset="-122"/>
                </a:rPr>
                <a:t>）</a:t>
              </a:r>
              <a:endParaRPr kumimoji="0" lang="zh-CN" altLang="en-US" smtClean="0">
                <a:solidFill>
                  <a:srgbClr val="000000"/>
                </a:solidFill>
                <a:ea typeface="宋体" pitchFamily="2" charset="-122"/>
              </a:endParaRPr>
            </a:p>
          </p:txBody>
        </p:sp>
        <p:sp>
          <p:nvSpPr>
            <p:cNvPr id="25621" name="文本框 501778"/>
            <p:cNvSpPr txBox="1">
              <a:spLocks noChangeArrowheads="1"/>
            </p:cNvSpPr>
            <p:nvPr/>
          </p:nvSpPr>
          <p:spPr bwMode="auto">
            <a:xfrm>
              <a:off x="1983" y="1530"/>
              <a:ext cx="4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i="1" smtClean="0">
                  <a:solidFill>
                    <a:srgbClr val="000000"/>
                  </a:solidFill>
                  <a:ea typeface="宋体" pitchFamily="2" charset="-122"/>
                </a:rPr>
                <a:t>U</a:t>
              </a:r>
              <a:r>
                <a:rPr kumimoji="0" lang="en-US" altLang="zh-CN" sz="2000" b="1" smtClean="0">
                  <a:solidFill>
                    <a:srgbClr val="000000"/>
                  </a:solidFill>
                  <a:ea typeface="宋体" pitchFamily="2" charset="-122"/>
                </a:rPr>
                <a:t>=</a:t>
              </a:r>
              <a:r>
                <a:rPr kumimoji="0" lang="en-US" altLang="zh-CN" sz="2000" b="1" i="1" smtClean="0">
                  <a:solidFill>
                    <a:srgbClr val="000000"/>
                  </a:solidFill>
                  <a:ea typeface="宋体" pitchFamily="2" charset="-122"/>
                </a:rPr>
                <a:t>b</a:t>
              </a:r>
            </a:p>
          </p:txBody>
        </p:sp>
        <p:sp>
          <p:nvSpPr>
            <p:cNvPr id="25622" name="文本框 501779"/>
            <p:cNvSpPr txBox="1">
              <a:spLocks noChangeArrowheads="1"/>
            </p:cNvSpPr>
            <p:nvPr/>
          </p:nvSpPr>
          <p:spPr bwMode="auto">
            <a:xfrm>
              <a:off x="384" y="1475"/>
              <a:ext cx="1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smtClean="0">
                  <a:solidFill>
                    <a:srgbClr val="000000"/>
                  </a:solidFill>
                  <a:ea typeface="宋体" pitchFamily="2" charset="-122"/>
                </a:rPr>
                <a:t>pushbox</a:t>
              </a:r>
              <a:r>
                <a:rPr kumimoji="0" lang="zh-CN" altLang="en-US" sz="2000" b="1" smtClean="0">
                  <a:solidFill>
                    <a:srgbClr val="000000"/>
                  </a:solidFill>
                  <a:ea typeface="宋体" pitchFamily="2" charset="-122"/>
                </a:rPr>
                <a:t>（</a:t>
              </a:r>
              <a:r>
                <a:rPr kumimoji="0" lang="en-US" altLang="zh-CN" sz="2000" b="1" i="1" smtClean="0">
                  <a:solidFill>
                    <a:srgbClr val="000000"/>
                  </a:solidFill>
                  <a:ea typeface="宋体" pitchFamily="2" charset="-122"/>
                </a:rPr>
                <a:t>V</a:t>
              </a:r>
              <a:r>
                <a:rPr kumimoji="0" lang="zh-CN" altLang="en-US" sz="2000" b="1" smtClean="0">
                  <a:solidFill>
                    <a:srgbClr val="000000"/>
                  </a:solidFill>
                  <a:ea typeface="宋体" pitchFamily="2" charset="-122"/>
                </a:rPr>
                <a:t>）</a:t>
              </a:r>
            </a:p>
          </p:txBody>
        </p:sp>
        <p:sp>
          <p:nvSpPr>
            <p:cNvPr id="25623" name="文本框 501780"/>
            <p:cNvSpPr txBox="1">
              <a:spLocks noChangeArrowheads="1"/>
            </p:cNvSpPr>
            <p:nvPr/>
          </p:nvSpPr>
          <p:spPr bwMode="auto">
            <a:xfrm>
              <a:off x="1776" y="3730"/>
              <a:ext cx="20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1800" b="1" smtClean="0">
                  <a:solidFill>
                    <a:srgbClr val="CC6600"/>
                  </a:solidFill>
                </a:rPr>
                <a:t>猴子和香蕉问题的状态空间图</a:t>
              </a:r>
              <a:endParaRPr kumimoji="0" lang="zh-CN" altLang="en-US" sz="1800" smtClean="0">
                <a:solidFill>
                  <a:srgbClr val="CC6600"/>
                </a:solidFill>
                <a:ea typeface="宋体" pitchFamily="2" charset="-122"/>
              </a:endParaRPr>
            </a:p>
          </p:txBody>
        </p:sp>
        <p:sp>
          <p:nvSpPr>
            <p:cNvPr id="25624" name="文本框 501781"/>
            <p:cNvSpPr txBox="1">
              <a:spLocks noChangeArrowheads="1"/>
            </p:cNvSpPr>
            <p:nvPr/>
          </p:nvSpPr>
          <p:spPr bwMode="auto">
            <a:xfrm>
              <a:off x="1584" y="1008"/>
              <a:ext cx="8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smtClean="0">
                  <a:solidFill>
                    <a:srgbClr val="000000"/>
                  </a:solidFill>
                  <a:ea typeface="宋体" pitchFamily="2" charset="-122"/>
                </a:rPr>
                <a:t>goto</a:t>
              </a:r>
              <a:r>
                <a:rPr kumimoji="0" lang="zh-CN" altLang="en-US" sz="2000" b="1" smtClean="0">
                  <a:solidFill>
                    <a:srgbClr val="000000"/>
                  </a:solidFill>
                  <a:ea typeface="宋体" pitchFamily="2" charset="-122"/>
                </a:rPr>
                <a:t>（</a:t>
              </a:r>
              <a:r>
                <a:rPr kumimoji="0" lang="en-US" altLang="zh-CN" sz="2000" b="1" i="1" smtClean="0">
                  <a:solidFill>
                    <a:srgbClr val="000000"/>
                  </a:solidFill>
                  <a:ea typeface="宋体" pitchFamily="2" charset="-122"/>
                </a:rPr>
                <a:t>U</a:t>
              </a:r>
              <a:r>
                <a:rPr kumimoji="0" lang="zh-CN" altLang="en-US" sz="2000" b="1" smtClean="0">
                  <a:solidFill>
                    <a:srgbClr val="000000"/>
                  </a:solidFill>
                  <a:ea typeface="宋体" pitchFamily="2" charset="-122"/>
                </a:rPr>
                <a:t>）</a:t>
              </a:r>
              <a:endParaRPr kumimoji="0" lang="zh-CN" altLang="en-US" smtClean="0">
                <a:solidFill>
                  <a:srgbClr val="000000"/>
                </a:solidFill>
                <a:ea typeface="宋体" pitchFamily="2" charset="-122"/>
              </a:endParaRPr>
            </a:p>
          </p:txBody>
        </p:sp>
        <p:sp>
          <p:nvSpPr>
            <p:cNvPr id="25625" name="文本框 501782"/>
            <p:cNvSpPr txBox="1">
              <a:spLocks noChangeArrowheads="1"/>
            </p:cNvSpPr>
            <p:nvPr/>
          </p:nvSpPr>
          <p:spPr bwMode="auto">
            <a:xfrm>
              <a:off x="3515" y="2445"/>
              <a:ext cx="4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sz="2000" b="1" i="1" smtClean="0">
                  <a:solidFill>
                    <a:srgbClr val="000000"/>
                  </a:solidFill>
                  <a:ea typeface="宋体" pitchFamily="2" charset="-122"/>
                </a:rPr>
                <a:t>U</a:t>
              </a:r>
              <a:r>
                <a:rPr kumimoji="0" lang="en-US" altLang="zh-CN" sz="2000" b="1" smtClean="0">
                  <a:solidFill>
                    <a:srgbClr val="000000"/>
                  </a:solidFill>
                  <a:ea typeface="宋体" pitchFamily="2" charset="-122"/>
                </a:rPr>
                <a:t>=</a:t>
              </a:r>
              <a:r>
                <a:rPr kumimoji="0" lang="en-US" altLang="zh-CN" sz="2000" b="1" i="1" smtClean="0">
                  <a:solidFill>
                    <a:srgbClr val="000000"/>
                  </a:solidFill>
                  <a:ea typeface="宋体" pitchFamily="2" charset="-122"/>
                </a:rPr>
                <a:t>V</a:t>
              </a:r>
              <a:endParaRPr kumimoji="0" lang="en-US" altLang="zh-CN" i="1" smtClean="0">
                <a:solidFill>
                  <a:srgbClr val="000000"/>
                </a:solidFill>
                <a:ea typeface="宋体" pitchFamily="2" charset="-122"/>
              </a:endParaRPr>
            </a:p>
          </p:txBody>
        </p:sp>
        <p:sp>
          <p:nvSpPr>
            <p:cNvPr id="25626" name="直接连接符 501784"/>
            <p:cNvSpPr>
              <a:spLocks noChangeShapeType="1"/>
            </p:cNvSpPr>
            <p:nvPr/>
          </p:nvSpPr>
          <p:spPr bwMode="auto">
            <a:xfrm>
              <a:off x="3216" y="1488"/>
              <a:ext cx="864" cy="384"/>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cxnSp>
          <p:nvCxnSpPr>
            <p:cNvPr id="25627" name="曲线连接符 501786"/>
            <p:cNvCxnSpPr>
              <a:cxnSpLocks noChangeShapeType="1"/>
            </p:cNvCxnSpPr>
            <p:nvPr/>
          </p:nvCxnSpPr>
          <p:spPr bwMode="auto">
            <a:xfrm rot="10800000" flipH="1">
              <a:off x="2592" y="1104"/>
              <a:ext cx="146" cy="277"/>
            </a:xfrm>
            <a:prstGeom prst="curvedConnector4">
              <a:avLst>
                <a:gd name="adj1" fmla="val -168495"/>
                <a:gd name="adj2" fmla="val 130685"/>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28" name="曲线连接符 501787"/>
            <p:cNvCxnSpPr>
              <a:cxnSpLocks noChangeShapeType="1"/>
              <a:stCxn id="25608" idx="1"/>
              <a:endCxn id="25608" idx="0"/>
            </p:cNvCxnSpPr>
            <p:nvPr/>
          </p:nvCxnSpPr>
          <p:spPr bwMode="auto">
            <a:xfrm rot="10800000" flipH="1">
              <a:off x="1459" y="1941"/>
              <a:ext cx="500" cy="128"/>
            </a:xfrm>
            <a:prstGeom prst="curvedConnector4">
              <a:avLst>
                <a:gd name="adj1" fmla="val -28801"/>
                <a:gd name="adj2" fmla="val 212500"/>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29" name="直接连接符 501788"/>
            <p:cNvSpPr>
              <a:spLocks noChangeShapeType="1"/>
            </p:cNvSpPr>
            <p:nvPr/>
          </p:nvSpPr>
          <p:spPr bwMode="auto">
            <a:xfrm flipH="1">
              <a:off x="2160" y="1440"/>
              <a:ext cx="720" cy="432"/>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30" name="直接连接符 501789"/>
            <p:cNvSpPr>
              <a:spLocks noChangeShapeType="1"/>
            </p:cNvSpPr>
            <p:nvPr/>
          </p:nvSpPr>
          <p:spPr bwMode="auto">
            <a:xfrm>
              <a:off x="864" y="2976"/>
              <a:ext cx="0" cy="192"/>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5631" name="文本框 501790"/>
            <p:cNvSpPr txBox="1">
              <a:spLocks noChangeArrowheads="1"/>
            </p:cNvSpPr>
            <p:nvPr/>
          </p:nvSpPr>
          <p:spPr bwMode="auto">
            <a:xfrm>
              <a:off x="2544" y="362"/>
              <a:ext cx="7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nSpc>
                  <a:spcPct val="80000"/>
                </a:lnSpc>
                <a:spcBef>
                  <a:spcPct val="50000"/>
                </a:spcBef>
              </a:pPr>
              <a:r>
                <a:rPr kumimoji="0" lang="zh-CN" altLang="en-US" sz="2000" b="1" smtClean="0">
                  <a:solidFill>
                    <a:srgbClr val="000000"/>
                  </a:solidFill>
                </a:rPr>
                <a:t>初始状态</a:t>
              </a:r>
            </a:p>
          </p:txBody>
        </p:sp>
        <p:sp>
          <p:nvSpPr>
            <p:cNvPr id="25632" name="文本框 501791"/>
            <p:cNvSpPr txBox="1">
              <a:spLocks noChangeArrowheads="1"/>
            </p:cNvSpPr>
            <p:nvPr/>
          </p:nvSpPr>
          <p:spPr bwMode="auto">
            <a:xfrm>
              <a:off x="192" y="2953"/>
              <a:ext cx="4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nSpc>
                  <a:spcPct val="80000"/>
                </a:lnSpc>
                <a:spcBef>
                  <a:spcPct val="50000"/>
                </a:spcBef>
              </a:pPr>
              <a:r>
                <a:rPr kumimoji="0" lang="en-US" altLang="zh-CN" sz="2000" b="1" smtClean="0">
                  <a:solidFill>
                    <a:srgbClr val="000000"/>
                  </a:solidFill>
                </a:rPr>
                <a:t>grasp</a:t>
              </a:r>
            </a:p>
          </p:txBody>
        </p:sp>
        <p:sp>
          <p:nvSpPr>
            <p:cNvPr id="25633" name="文本框 501792"/>
            <p:cNvSpPr txBox="1">
              <a:spLocks noChangeArrowheads="1"/>
            </p:cNvSpPr>
            <p:nvPr/>
          </p:nvSpPr>
          <p:spPr bwMode="auto">
            <a:xfrm>
              <a:off x="288" y="2233"/>
              <a:ext cx="10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nSpc>
                  <a:spcPct val="80000"/>
                </a:lnSpc>
                <a:spcBef>
                  <a:spcPct val="50000"/>
                </a:spcBef>
              </a:pPr>
              <a:r>
                <a:rPr kumimoji="0" lang="en-US" altLang="zh-CN" sz="2000" b="1" i="1" smtClean="0">
                  <a:solidFill>
                    <a:srgbClr val="000000"/>
                  </a:solidFill>
                </a:rPr>
                <a:t>V</a:t>
              </a:r>
              <a:r>
                <a:rPr kumimoji="0" lang="en-US" altLang="zh-CN" sz="2000" b="1" smtClean="0">
                  <a:solidFill>
                    <a:srgbClr val="000000"/>
                  </a:solidFill>
                </a:rPr>
                <a:t>=</a:t>
              </a:r>
              <a:r>
                <a:rPr kumimoji="0" lang="en-US" altLang="zh-CN" sz="2000" b="1" i="1" smtClean="0">
                  <a:solidFill>
                    <a:srgbClr val="000000"/>
                  </a:solidFill>
                </a:rPr>
                <a:t>c</a:t>
              </a:r>
              <a:r>
                <a:rPr kumimoji="0" lang="en-US" altLang="zh-CN" sz="2000" b="1" smtClean="0">
                  <a:solidFill>
                    <a:srgbClr val="000000"/>
                  </a:solidFill>
                </a:rPr>
                <a:t>,climbbox</a:t>
              </a:r>
            </a:p>
          </p:txBody>
        </p:sp>
        <p:sp>
          <p:nvSpPr>
            <p:cNvPr id="25634" name="任意多边形 501795"/>
            <p:cNvSpPr>
              <a:spLocks noChangeArrowheads="1"/>
            </p:cNvSpPr>
            <p:nvPr/>
          </p:nvSpPr>
          <p:spPr bwMode="auto">
            <a:xfrm>
              <a:off x="2496" y="2064"/>
              <a:ext cx="1120" cy="1160"/>
            </a:xfrm>
            <a:custGeom>
              <a:avLst/>
              <a:gdLst>
                <a:gd name="T0" fmla="*/ 528 w 1120"/>
                <a:gd name="T1" fmla="*/ 912 h 1160"/>
                <a:gd name="T2" fmla="*/ 960 w 1120"/>
                <a:gd name="T3" fmla="*/ 1056 h 1160"/>
                <a:gd name="T4" fmla="*/ 960 w 1120"/>
                <a:gd name="T5" fmla="*/ 288 h 1160"/>
                <a:gd name="T6" fmla="*/ 0 w 1120"/>
                <a:gd name="T7" fmla="*/ 0 h 1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0" h="1160">
                  <a:moveTo>
                    <a:pt x="528" y="912"/>
                  </a:moveTo>
                  <a:cubicBezTo>
                    <a:pt x="708" y="1036"/>
                    <a:pt x="888" y="1160"/>
                    <a:pt x="960" y="1056"/>
                  </a:cubicBezTo>
                  <a:cubicBezTo>
                    <a:pt x="1032" y="952"/>
                    <a:pt x="1120" y="464"/>
                    <a:pt x="960" y="288"/>
                  </a:cubicBezTo>
                  <a:cubicBezTo>
                    <a:pt x="800" y="112"/>
                    <a:pt x="160" y="48"/>
                    <a:pt x="0" y="0"/>
                  </a:cubicBezTo>
                </a:path>
              </a:pathLst>
            </a:custGeom>
            <a:noFill/>
            <a:ln w="571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grpSp>
      <p:sp>
        <p:nvSpPr>
          <p:cNvPr id="25604" name="矩形 1"/>
          <p:cNvSpPr>
            <a:spLocks noChangeArrowheads="1"/>
          </p:cNvSpPr>
          <p:nvPr/>
        </p:nvSpPr>
        <p:spPr bwMode="auto">
          <a:xfrm>
            <a:off x="400050" y="5805488"/>
            <a:ext cx="7591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kumimoji="0" lang="zh-CN" altLang="en-US" smtClean="0">
                <a:solidFill>
                  <a:srgbClr val="000000"/>
                </a:solidFill>
                <a:ea typeface="楷体_GB2312" pitchFamily="49" charset="-122"/>
              </a:rPr>
              <a:t>该初始状态变换为目标状态的操作序列为：</a:t>
            </a:r>
          </a:p>
          <a:p>
            <a:pPr eaLnBrk="0" hangingPunct="0"/>
            <a:r>
              <a:rPr kumimoji="0" lang="zh-CN" altLang="en-US" smtClean="0">
                <a:solidFill>
                  <a:srgbClr val="000000"/>
                </a:solidFill>
                <a:ea typeface="楷体_GB2312" pitchFamily="49" charset="-122"/>
              </a:rPr>
              <a:t>               </a:t>
            </a:r>
            <a:r>
              <a:rPr kumimoji="0" lang="en-US" altLang="zh-CN" smtClean="0">
                <a:solidFill>
                  <a:srgbClr val="000000"/>
                </a:solidFill>
                <a:ea typeface="楷体_GB2312" pitchFamily="49" charset="-122"/>
              </a:rPr>
              <a:t>{</a:t>
            </a:r>
            <a:r>
              <a:rPr kumimoji="0" lang="en-US" altLang="zh-CN" b="1" smtClean="0">
                <a:solidFill>
                  <a:srgbClr val="000000"/>
                </a:solidFill>
                <a:ea typeface="楷体_GB2312" pitchFamily="49" charset="-122"/>
              </a:rPr>
              <a:t>goto(b), pushbox(c), climbbox, grasp</a:t>
            </a:r>
            <a:r>
              <a:rPr kumimoji="0" lang="en-US" altLang="zh-CN" smtClean="0">
                <a:solidFill>
                  <a:srgbClr val="000000"/>
                </a:solidFill>
                <a:ea typeface="楷体_GB2312" pitchFamily="49" charset="-122"/>
              </a:rPr>
              <a:t>}</a:t>
            </a:r>
          </a:p>
          <a:p>
            <a:pPr eaLnBrk="0" hangingPunct="0"/>
            <a:endParaRPr kumimoji="0" lang="en-US" altLang="zh-CN" smtClean="0">
              <a:solidFill>
                <a:srgbClr val="000000"/>
              </a:solidFill>
              <a:ea typeface="楷体_GB2312" pitchFamily="49" charset="-122"/>
            </a:endParaRPr>
          </a:p>
        </p:txBody>
      </p:sp>
    </p:spTree>
    <p:extLst>
      <p:ext uri="{BB962C8B-B14F-4D97-AF65-F5344CB8AC3E}">
        <p14:creationId xmlns:p14="http://schemas.microsoft.com/office/powerpoint/2010/main" val="2019082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000125" y="38100"/>
            <a:ext cx="7793038" cy="747713"/>
          </a:xfrm>
        </p:spPr>
        <p:txBody>
          <a:bodyPr/>
          <a:lstStyle/>
          <a:p>
            <a:r>
              <a:rPr lang="en-US" altLang="zh-CN" smtClean="0">
                <a:latin typeface="黑体" pitchFamily="49" charset="-122"/>
                <a:ea typeface="黑体" pitchFamily="49" charset="-122"/>
              </a:rPr>
              <a:t>3.2 </a:t>
            </a:r>
            <a:r>
              <a:rPr lang="zh-CN" altLang="en-US" smtClean="0">
                <a:latin typeface="黑体" pitchFamily="49" charset="-122"/>
                <a:ea typeface="黑体" pitchFamily="49" charset="-122"/>
              </a:rPr>
              <a:t>状态图搜索问题求解</a:t>
            </a:r>
            <a:r>
              <a:rPr lang="zh-CN" altLang="en-US" sz="4000" b="1" smtClean="0">
                <a:latin typeface="黑体" pitchFamily="49" charset="-122"/>
                <a:ea typeface="黑体" pitchFamily="49" charset="-122"/>
              </a:rPr>
              <a:t> </a:t>
            </a:r>
            <a:endParaRPr lang="zh-CN" altLang="en-US" smtClean="0">
              <a:latin typeface="黑体" pitchFamily="49" charset="-122"/>
              <a:ea typeface="黑体" pitchFamily="49" charset="-122"/>
            </a:endParaRPr>
          </a:p>
        </p:txBody>
      </p:sp>
      <p:sp>
        <p:nvSpPr>
          <p:cNvPr id="80899" name="内容占位符 2"/>
          <p:cNvSpPr>
            <a:spLocks noGrp="1"/>
          </p:cNvSpPr>
          <p:nvPr>
            <p:ph idx="1"/>
          </p:nvPr>
        </p:nvSpPr>
        <p:spPr/>
        <p:txBody>
          <a:bodyPr/>
          <a:lstStyle/>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lvl="1"/>
            <a:endParaRPr lang="en-US" altLang="zh-CN" sz="2000" smtClean="0"/>
          </a:p>
          <a:p>
            <a:pPr lvl="1"/>
            <a:r>
              <a:rPr lang="zh-CN" altLang="en-US" sz="2000" smtClean="0"/>
              <a:t>当问题有解时，如何缩小查找范围，快速有效地找到问题的解，甚至是问题的最优解，正是搜索所要讨论的问题</a:t>
            </a:r>
            <a:endParaRPr lang="en-US" altLang="zh-CN" sz="2000" smtClean="0"/>
          </a:p>
          <a:p>
            <a:pPr lvl="1"/>
            <a:r>
              <a:rPr lang="zh-CN" altLang="en-US" sz="2000" smtClean="0"/>
              <a:t>对于大空间问题，解决的是</a:t>
            </a:r>
            <a:r>
              <a:rPr lang="zh-CN" altLang="en-US" sz="2000" u="sng" smtClean="0"/>
              <a:t>组合爆炸</a:t>
            </a:r>
            <a:r>
              <a:rPr lang="zh-CN" altLang="en-US" sz="2000" smtClean="0"/>
              <a:t>问题</a:t>
            </a:r>
            <a:endParaRPr lang="zh-CN" altLang="en-US" smtClean="0"/>
          </a:p>
          <a:p>
            <a:endParaRPr lang="zh-CN" altLang="en-US" smtClean="0"/>
          </a:p>
        </p:txBody>
      </p:sp>
      <p:grpSp>
        <p:nvGrpSpPr>
          <p:cNvPr id="80900" name="组合 12"/>
          <p:cNvGrpSpPr>
            <a:grpSpLocks/>
          </p:cNvGrpSpPr>
          <p:nvPr/>
        </p:nvGrpSpPr>
        <p:grpSpPr bwMode="auto">
          <a:xfrm>
            <a:off x="2857500" y="928688"/>
            <a:ext cx="4171950" cy="3857625"/>
            <a:chOff x="2362200" y="1219200"/>
            <a:chExt cx="5100144" cy="5398900"/>
          </a:xfrm>
        </p:grpSpPr>
        <p:sp>
          <p:nvSpPr>
            <p:cNvPr id="80901" name="AutoShape 12"/>
            <p:cNvSpPr>
              <a:spLocks noChangeArrowheads="1"/>
            </p:cNvSpPr>
            <p:nvPr/>
          </p:nvSpPr>
          <p:spPr bwMode="auto">
            <a:xfrm>
              <a:off x="3200400" y="1676400"/>
              <a:ext cx="1600200" cy="4267200"/>
            </a:xfrm>
            <a:prstGeom prst="triangle">
              <a:avLst>
                <a:gd name="adj" fmla="val 50000"/>
              </a:avLst>
            </a:prstGeom>
            <a:solidFill>
              <a:schemeClr val="folHlink"/>
            </a:solidFill>
            <a:ln w="9525">
              <a:solidFill>
                <a:schemeClr val="accent2"/>
              </a:solidFill>
              <a:miter lim="800000"/>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0902" name="AutoShape 4"/>
            <p:cNvSpPr>
              <a:spLocks noChangeArrowheads="1"/>
            </p:cNvSpPr>
            <p:nvPr/>
          </p:nvSpPr>
          <p:spPr bwMode="auto">
            <a:xfrm>
              <a:off x="2362200" y="1676400"/>
              <a:ext cx="3276600" cy="4267200"/>
            </a:xfrm>
            <a:prstGeom prst="triangle">
              <a:avLst>
                <a:gd name="adj" fmla="val 50000"/>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0903" name="Text Box 7"/>
            <p:cNvSpPr txBox="1">
              <a:spLocks noChangeArrowheads="1"/>
            </p:cNvSpPr>
            <p:nvPr/>
          </p:nvSpPr>
          <p:spPr bwMode="auto">
            <a:xfrm>
              <a:off x="3937000" y="12192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en-US" altLang="zh-CN" sz="1800" smtClean="0">
                  <a:solidFill>
                    <a:srgbClr val="000000"/>
                  </a:solidFill>
                </a:rPr>
                <a:t>S0</a:t>
              </a:r>
            </a:p>
          </p:txBody>
        </p:sp>
        <p:sp>
          <p:nvSpPr>
            <p:cNvPr id="80904" name="Oval 8"/>
            <p:cNvSpPr>
              <a:spLocks noChangeArrowheads="1"/>
            </p:cNvSpPr>
            <p:nvPr/>
          </p:nvSpPr>
          <p:spPr bwMode="auto">
            <a:xfrm>
              <a:off x="3886200" y="5867400"/>
              <a:ext cx="152400" cy="152400"/>
            </a:xfrm>
            <a:prstGeom prst="ellipse">
              <a:avLst/>
            </a:prstGeom>
            <a:solidFill>
              <a:srgbClr val="FFFFFF"/>
            </a:solidFill>
            <a:ln w="9525">
              <a:solidFill>
                <a:schemeClr val="tx1"/>
              </a:solidFill>
              <a:round/>
              <a:headEnd/>
              <a:tailEnd/>
            </a:ln>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0905" name="Text Box 9"/>
            <p:cNvSpPr txBox="1">
              <a:spLocks noChangeArrowheads="1"/>
            </p:cNvSpPr>
            <p:nvPr/>
          </p:nvSpPr>
          <p:spPr bwMode="auto">
            <a:xfrm>
              <a:off x="3150312" y="6156435"/>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kumimoji="0" lang="zh-CN" altLang="en-US" sz="1800" smtClean="0">
                  <a:solidFill>
                    <a:srgbClr val="000000"/>
                  </a:solidFill>
                </a:rPr>
                <a:t>搜索空间示意图</a:t>
              </a:r>
              <a:endParaRPr kumimoji="0" lang="en-US" altLang="zh-CN" sz="1800" smtClean="0">
                <a:solidFill>
                  <a:srgbClr val="000000"/>
                </a:solidFill>
              </a:endParaRPr>
            </a:p>
          </p:txBody>
        </p:sp>
        <p:sp>
          <p:nvSpPr>
            <p:cNvPr id="80906" name="Freeform 11"/>
            <p:cNvSpPr>
              <a:spLocks/>
            </p:cNvSpPr>
            <p:nvPr/>
          </p:nvSpPr>
          <p:spPr bwMode="auto">
            <a:xfrm>
              <a:off x="3429000" y="1676400"/>
              <a:ext cx="1066800" cy="4267200"/>
            </a:xfrm>
            <a:custGeom>
              <a:avLst/>
              <a:gdLst>
                <a:gd name="T0" fmla="*/ 2147483647 w 672"/>
                <a:gd name="T1" fmla="*/ 0 h 2688"/>
                <a:gd name="T2" fmla="*/ 2147483647 w 672"/>
                <a:gd name="T3" fmla="*/ 2147483647 h 2688"/>
                <a:gd name="T4" fmla="*/ 2147483647 w 672"/>
                <a:gd name="T5" fmla="*/ 2147483647 h 2688"/>
                <a:gd name="T6" fmla="*/ 2147483647 w 672"/>
                <a:gd name="T7" fmla="*/ 2147483647 h 2688"/>
                <a:gd name="T8" fmla="*/ 2147483647 w 672"/>
                <a:gd name="T9" fmla="*/ 2147483647 h 2688"/>
                <a:gd name="T10" fmla="*/ 0 w 672"/>
                <a:gd name="T11" fmla="*/ 2147483647 h 2688"/>
                <a:gd name="T12" fmla="*/ 2147483647 w 672"/>
                <a:gd name="T13" fmla="*/ 2147483647 h 2688"/>
                <a:gd name="T14" fmla="*/ 2147483647 w 672"/>
                <a:gd name="T15" fmla="*/ 2147483647 h 2688"/>
                <a:gd name="T16" fmla="*/ 0 60000 65536"/>
                <a:gd name="T17" fmla="*/ 0 60000 65536"/>
                <a:gd name="T18" fmla="*/ 0 60000 65536"/>
                <a:gd name="T19" fmla="*/ 0 60000 65536"/>
                <a:gd name="T20" fmla="*/ 0 60000 65536"/>
                <a:gd name="T21" fmla="*/ 0 60000 65536"/>
                <a:gd name="T22" fmla="*/ 0 60000 65536"/>
                <a:gd name="T23" fmla="*/ 0 60000 65536"/>
                <a:gd name="T24" fmla="*/ 0 w 672"/>
                <a:gd name="T25" fmla="*/ 0 h 2688"/>
                <a:gd name="T26" fmla="*/ 672 w 672"/>
                <a:gd name="T27" fmla="*/ 2688 h 2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2" h="2688">
                  <a:moveTo>
                    <a:pt x="384" y="0"/>
                  </a:moveTo>
                  <a:lnTo>
                    <a:pt x="336" y="288"/>
                  </a:lnTo>
                  <a:lnTo>
                    <a:pt x="432" y="480"/>
                  </a:lnTo>
                  <a:lnTo>
                    <a:pt x="240" y="864"/>
                  </a:lnTo>
                  <a:lnTo>
                    <a:pt x="528" y="1200"/>
                  </a:lnTo>
                  <a:lnTo>
                    <a:pt x="0" y="2112"/>
                  </a:lnTo>
                  <a:lnTo>
                    <a:pt x="672" y="2400"/>
                  </a:lnTo>
                  <a:lnTo>
                    <a:pt x="336" y="2688"/>
                  </a:ln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0907" name="线形标注 2 8"/>
            <p:cNvSpPr>
              <a:spLocks/>
            </p:cNvSpPr>
            <p:nvPr/>
          </p:nvSpPr>
          <p:spPr bwMode="auto">
            <a:xfrm>
              <a:off x="5249916" y="2317531"/>
              <a:ext cx="2207173" cy="612648"/>
            </a:xfrm>
            <a:prstGeom prst="borderCallout2">
              <a:avLst>
                <a:gd name="adj1" fmla="val 52204"/>
                <a:gd name="adj2" fmla="val 2014"/>
                <a:gd name="adj3" fmla="val 52204"/>
                <a:gd name="adj4" fmla="val -17477"/>
                <a:gd name="adj5" fmla="val 120222"/>
                <a:gd name="adj6" fmla="val -40236"/>
              </a:avLst>
            </a:prstGeom>
            <a:solidFill>
              <a:schemeClr val="accent1"/>
            </a:solidFill>
            <a:ln w="9525" algn="ctr">
              <a:solidFill>
                <a:schemeClr val="tx1"/>
              </a:solidFill>
              <a:round/>
              <a:headEnd/>
              <a:tailEnd type="triangle" w="med" len="med"/>
            </a:ln>
          </p:spPr>
          <p:txBody>
            <a:bodyPr wrap="none" anchor="ctr"/>
            <a:lstStyle/>
            <a:p>
              <a:pPr eaLnBrk="0" hangingPunct="0"/>
              <a:r>
                <a:rPr kumimoji="0" lang="zh-CN" altLang="en-US" sz="1800" smtClean="0">
                  <a:solidFill>
                    <a:srgbClr val="000000"/>
                  </a:solidFill>
                  <a:latin typeface="Arial" pitchFamily="34" charset="0"/>
                  <a:ea typeface="宋体" pitchFamily="2" charset="-122"/>
                </a:rPr>
                <a:t>问题全状态空间</a:t>
              </a:r>
            </a:p>
          </p:txBody>
        </p:sp>
        <p:sp>
          <p:nvSpPr>
            <p:cNvPr id="80908" name="线形标注 2 10"/>
            <p:cNvSpPr>
              <a:spLocks/>
            </p:cNvSpPr>
            <p:nvPr/>
          </p:nvSpPr>
          <p:spPr bwMode="auto">
            <a:xfrm>
              <a:off x="5228895" y="3494690"/>
              <a:ext cx="2207173" cy="612648"/>
            </a:xfrm>
            <a:prstGeom prst="borderCallout2">
              <a:avLst>
                <a:gd name="adj1" fmla="val 52204"/>
                <a:gd name="adj2" fmla="val 2014"/>
                <a:gd name="adj3" fmla="val 52204"/>
                <a:gd name="adj4" fmla="val -17477"/>
                <a:gd name="adj5" fmla="val 120222"/>
                <a:gd name="adj6" fmla="val -40236"/>
              </a:avLst>
            </a:prstGeom>
            <a:solidFill>
              <a:schemeClr val="accent1"/>
            </a:solidFill>
            <a:ln w="9525" algn="ctr">
              <a:solidFill>
                <a:schemeClr val="tx1"/>
              </a:solidFill>
              <a:round/>
              <a:headEnd/>
              <a:tailEnd type="triangle" w="med" len="med"/>
            </a:ln>
          </p:spPr>
          <p:txBody>
            <a:bodyPr wrap="none" anchor="ctr"/>
            <a:lstStyle/>
            <a:p>
              <a:pPr algn="ctr" eaLnBrk="0" hangingPunct="0"/>
              <a:r>
                <a:rPr kumimoji="0" lang="zh-CN" altLang="en-US" sz="1800" smtClean="0">
                  <a:solidFill>
                    <a:srgbClr val="000000"/>
                  </a:solidFill>
                  <a:latin typeface="Arial" pitchFamily="34" charset="0"/>
                  <a:ea typeface="宋体" pitchFamily="2" charset="-122"/>
                </a:rPr>
                <a:t>搜索空间</a:t>
              </a:r>
            </a:p>
          </p:txBody>
        </p:sp>
        <p:sp>
          <p:nvSpPr>
            <p:cNvPr id="80909" name="线形标注 2 11"/>
            <p:cNvSpPr>
              <a:spLocks/>
            </p:cNvSpPr>
            <p:nvPr/>
          </p:nvSpPr>
          <p:spPr bwMode="auto">
            <a:xfrm>
              <a:off x="5255171" y="4419600"/>
              <a:ext cx="2207173" cy="612648"/>
            </a:xfrm>
            <a:prstGeom prst="borderCallout2">
              <a:avLst>
                <a:gd name="adj1" fmla="val 52204"/>
                <a:gd name="adj2" fmla="val 2014"/>
                <a:gd name="adj3" fmla="val 52204"/>
                <a:gd name="adj4" fmla="val -17477"/>
                <a:gd name="adj5" fmla="val 145954"/>
                <a:gd name="adj6" fmla="val -52380"/>
              </a:avLst>
            </a:prstGeom>
            <a:solidFill>
              <a:schemeClr val="accent1"/>
            </a:solidFill>
            <a:ln w="9525" algn="ctr">
              <a:solidFill>
                <a:schemeClr val="tx1"/>
              </a:solidFill>
              <a:round/>
              <a:headEnd/>
              <a:tailEnd type="triangle" w="med" len="med"/>
            </a:ln>
          </p:spPr>
          <p:txBody>
            <a:bodyPr wrap="none" anchor="ctr"/>
            <a:lstStyle/>
            <a:p>
              <a:pPr algn="ctr" eaLnBrk="0" hangingPunct="0"/>
              <a:r>
                <a:rPr kumimoji="0" lang="zh-CN" altLang="en-US" sz="1800" smtClean="0">
                  <a:solidFill>
                    <a:srgbClr val="000000"/>
                  </a:solidFill>
                  <a:latin typeface="Arial" pitchFamily="34" charset="0"/>
                  <a:ea typeface="宋体" pitchFamily="2" charset="-122"/>
                </a:rPr>
                <a:t>解空间</a:t>
              </a:r>
            </a:p>
          </p:txBody>
        </p:sp>
      </p:grpSp>
    </p:spTree>
    <p:extLst>
      <p:ext uri="{BB962C8B-B14F-4D97-AF65-F5344CB8AC3E}">
        <p14:creationId xmlns:p14="http://schemas.microsoft.com/office/powerpoint/2010/main" val="2210686350"/>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0"/>
          </p:nvPr>
        </p:nvSpPr>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fld id="{4977CF66-C21F-4499-9261-371AD801B9E8}" type="slidenum">
              <a:rPr lang="en-US" altLang="zh-CN" sz="1800" smtClean="0">
                <a:solidFill>
                  <a:srgbClr val="000066"/>
                </a:solidFill>
                <a:latin typeface="Tahoma" pitchFamily="34" charset="0"/>
                <a:ea typeface="宋体" pitchFamily="2" charset="-122"/>
              </a:rPr>
              <a:pPr eaLnBrk="1" hangingPunct="1"/>
              <a:t>121</a:t>
            </a:fld>
            <a:endParaRPr lang="en-US" altLang="zh-CN" sz="1800" smtClean="0">
              <a:solidFill>
                <a:srgbClr val="000066"/>
              </a:solidFill>
              <a:latin typeface="Tahoma" pitchFamily="34" charset="0"/>
              <a:ea typeface="宋体" pitchFamily="2" charset="-122"/>
            </a:endParaRPr>
          </a:p>
        </p:txBody>
      </p:sp>
      <p:sp>
        <p:nvSpPr>
          <p:cNvPr id="19459" name="Rectangle 2"/>
          <p:cNvSpPr>
            <a:spLocks noGrp="1" noChangeArrowheads="1"/>
          </p:cNvSpPr>
          <p:nvPr>
            <p:ph type="title"/>
          </p:nvPr>
        </p:nvSpPr>
        <p:spPr>
          <a:xfrm>
            <a:off x="685800" y="1143000"/>
            <a:ext cx="8077200" cy="914400"/>
          </a:xfrm>
        </p:spPr>
        <p:txBody>
          <a:bodyPr/>
          <a:lstStyle/>
          <a:p>
            <a:pPr eaLnBrk="1" hangingPunct="1"/>
            <a:r>
              <a:rPr lang="en-US" altLang="zh-CN" dirty="0" smtClean="0">
                <a:solidFill>
                  <a:srgbClr val="FFFF66"/>
                </a:solidFill>
              </a:rPr>
              <a:t>3.3  </a:t>
            </a:r>
            <a:r>
              <a:rPr lang="zh-CN" altLang="en-US" dirty="0" smtClean="0">
                <a:solidFill>
                  <a:srgbClr val="FFFF66"/>
                </a:solidFill>
              </a:rPr>
              <a:t>问题归约法知识表示</a:t>
            </a:r>
            <a:br>
              <a:rPr lang="zh-CN" altLang="en-US" dirty="0" smtClean="0">
                <a:solidFill>
                  <a:srgbClr val="FFFF66"/>
                </a:solidFill>
              </a:rPr>
            </a:br>
            <a:r>
              <a:rPr lang="zh-CN" altLang="en-US" dirty="0" smtClean="0">
                <a:solidFill>
                  <a:srgbClr val="FFFF66"/>
                </a:solidFill>
              </a:rPr>
              <a:t>（</a:t>
            </a:r>
            <a:r>
              <a:rPr lang="en-US" altLang="zh-CN" dirty="0" smtClean="0">
                <a:solidFill>
                  <a:srgbClr val="FFFF66"/>
                </a:solidFill>
              </a:rPr>
              <a:t>Problem Reduction Representation</a:t>
            </a:r>
            <a:r>
              <a:rPr lang="zh-CN" altLang="en-US" dirty="0" smtClean="0">
                <a:solidFill>
                  <a:srgbClr val="FFFF66"/>
                </a:solidFill>
              </a:rPr>
              <a:t>）</a:t>
            </a:r>
          </a:p>
        </p:txBody>
      </p:sp>
      <p:grpSp>
        <p:nvGrpSpPr>
          <p:cNvPr id="77827" name="Group 3"/>
          <p:cNvGrpSpPr>
            <a:grpSpLocks/>
          </p:cNvGrpSpPr>
          <p:nvPr/>
        </p:nvGrpSpPr>
        <p:grpSpPr bwMode="auto">
          <a:xfrm>
            <a:off x="693738" y="2667000"/>
            <a:ext cx="6621462" cy="2970213"/>
            <a:chOff x="437" y="1680"/>
            <a:chExt cx="4171" cy="1871"/>
          </a:xfrm>
        </p:grpSpPr>
        <p:sp>
          <p:nvSpPr>
            <p:cNvPr id="19461" name="Rectangle 4"/>
            <p:cNvSpPr>
              <a:spLocks noChangeArrowheads="1"/>
            </p:cNvSpPr>
            <p:nvPr/>
          </p:nvSpPr>
          <p:spPr bwMode="auto">
            <a:xfrm>
              <a:off x="3850" y="1800"/>
              <a:ext cx="758" cy="1751"/>
            </a:xfrm>
            <a:prstGeom prst="rect">
              <a:avLst/>
            </a:prstGeom>
            <a:gradFill rotWithShape="0">
              <a:gsLst>
                <a:gs pos="0">
                  <a:srgbClr val="762F00"/>
                </a:gs>
                <a:gs pos="50000">
                  <a:srgbClr val="FF6600"/>
                </a:gs>
                <a:gs pos="100000">
                  <a:srgbClr val="762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62" name="Text Box 5"/>
            <p:cNvSpPr txBox="1">
              <a:spLocks noChangeArrowheads="1"/>
            </p:cNvSpPr>
            <p:nvPr/>
          </p:nvSpPr>
          <p:spPr bwMode="auto">
            <a:xfrm>
              <a:off x="1801" y="1696"/>
              <a:ext cx="1223" cy="288"/>
            </a:xfrm>
            <a:prstGeom prst="rect">
              <a:avLst/>
            </a:prstGeom>
            <a:solidFill>
              <a:srgbClr val="0066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1372" tIns="45686" rIns="91372" bIns="45686">
              <a:spAutoFit/>
            </a:bodyPr>
            <a:lstStyle>
              <a:lvl1pPr defTabSz="912813" eaLnBrk="0" hangingPunct="0">
                <a:defRPr kumimoji="1" sz="2400" b="1">
                  <a:solidFill>
                    <a:schemeClr val="tx1"/>
                  </a:solidFill>
                  <a:latin typeface="Times New Roman" pitchFamily="18" charset="0"/>
                  <a:ea typeface="楷体_GB2312" pitchFamily="49" charset="-122"/>
                </a:defRPr>
              </a:lvl1pPr>
              <a:lvl2pPr marL="742950" indent="-285750" defTabSz="912813" eaLnBrk="0" hangingPunct="0">
                <a:defRPr kumimoji="1" sz="2400" b="1">
                  <a:solidFill>
                    <a:schemeClr val="tx1"/>
                  </a:solidFill>
                  <a:latin typeface="Times New Roman" pitchFamily="18" charset="0"/>
                  <a:ea typeface="楷体_GB2312" pitchFamily="49" charset="-122"/>
                </a:defRPr>
              </a:lvl2pPr>
              <a:lvl3pPr marL="1143000" indent="-228600" defTabSz="912813" eaLnBrk="0" hangingPunct="0">
                <a:defRPr kumimoji="1" sz="2400" b="1">
                  <a:solidFill>
                    <a:schemeClr val="tx1"/>
                  </a:solidFill>
                  <a:latin typeface="Times New Roman" pitchFamily="18" charset="0"/>
                  <a:ea typeface="楷体_GB2312" pitchFamily="49" charset="-122"/>
                </a:defRPr>
              </a:lvl3pPr>
              <a:lvl4pPr marL="1600200" indent="-228600" defTabSz="912813" eaLnBrk="0" hangingPunct="0">
                <a:defRPr kumimoji="1" sz="2400" b="1">
                  <a:solidFill>
                    <a:schemeClr val="tx1"/>
                  </a:solidFill>
                  <a:latin typeface="Times New Roman" pitchFamily="18" charset="0"/>
                  <a:ea typeface="楷体_GB2312" pitchFamily="49" charset="-122"/>
                </a:defRPr>
              </a:lvl4pPr>
              <a:lvl5pPr marL="2057400" indent="-228600" defTabSz="912813" eaLnBrk="0" hangingPunct="0">
                <a:defRPr kumimoji="1" sz="2400" b="1">
                  <a:solidFill>
                    <a:schemeClr val="tx1"/>
                  </a:solidFill>
                  <a:latin typeface="Times New Roman" pitchFamily="18" charset="0"/>
                  <a:ea typeface="楷体_GB2312" pitchFamily="49" charset="-122"/>
                </a:defRPr>
              </a:lvl5pPr>
              <a:lvl6pPr marL="25146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mtClean="0">
                  <a:solidFill>
                    <a:srgbClr val="FFFFFF"/>
                  </a:solidFill>
                </a:rPr>
                <a:t>子问题</a:t>
              </a:r>
              <a:r>
                <a:rPr lang="en-US" altLang="zh-CN" smtClean="0">
                  <a:solidFill>
                    <a:srgbClr val="FFFFFF"/>
                  </a:solidFill>
                </a:rPr>
                <a:t>1</a:t>
              </a:r>
              <a:endParaRPr lang="en-US" altLang="zh-CN" b="0" smtClean="0">
                <a:solidFill>
                  <a:srgbClr val="FFFFFF"/>
                </a:solidFill>
                <a:ea typeface="宋体" pitchFamily="2" charset="-122"/>
              </a:endParaRPr>
            </a:p>
          </p:txBody>
        </p:sp>
        <p:sp>
          <p:nvSpPr>
            <p:cNvPr id="19463" name="Text Box 6"/>
            <p:cNvSpPr txBox="1">
              <a:spLocks noChangeArrowheads="1"/>
            </p:cNvSpPr>
            <p:nvPr/>
          </p:nvSpPr>
          <p:spPr bwMode="auto">
            <a:xfrm>
              <a:off x="1801" y="3194"/>
              <a:ext cx="1215" cy="288"/>
            </a:xfrm>
            <a:prstGeom prst="rect">
              <a:avLst/>
            </a:prstGeom>
            <a:solidFill>
              <a:srgbClr val="0066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1372" tIns="45686" rIns="91372" bIns="45686">
              <a:spAutoFit/>
            </a:bodyPr>
            <a:lstStyle>
              <a:lvl1pPr defTabSz="912813" eaLnBrk="0" hangingPunct="0">
                <a:defRPr kumimoji="1" sz="2400" b="1">
                  <a:solidFill>
                    <a:schemeClr val="tx1"/>
                  </a:solidFill>
                  <a:latin typeface="Times New Roman" pitchFamily="18" charset="0"/>
                  <a:ea typeface="楷体_GB2312" pitchFamily="49" charset="-122"/>
                </a:defRPr>
              </a:lvl1pPr>
              <a:lvl2pPr marL="742950" indent="-285750" defTabSz="912813" eaLnBrk="0" hangingPunct="0">
                <a:defRPr kumimoji="1" sz="2400" b="1">
                  <a:solidFill>
                    <a:schemeClr val="tx1"/>
                  </a:solidFill>
                  <a:latin typeface="Times New Roman" pitchFamily="18" charset="0"/>
                  <a:ea typeface="楷体_GB2312" pitchFamily="49" charset="-122"/>
                </a:defRPr>
              </a:lvl2pPr>
              <a:lvl3pPr marL="1143000" indent="-228600" defTabSz="912813" eaLnBrk="0" hangingPunct="0">
                <a:defRPr kumimoji="1" sz="2400" b="1">
                  <a:solidFill>
                    <a:schemeClr val="tx1"/>
                  </a:solidFill>
                  <a:latin typeface="Times New Roman" pitchFamily="18" charset="0"/>
                  <a:ea typeface="楷体_GB2312" pitchFamily="49" charset="-122"/>
                </a:defRPr>
              </a:lvl3pPr>
              <a:lvl4pPr marL="1600200" indent="-228600" defTabSz="912813" eaLnBrk="0" hangingPunct="0">
                <a:defRPr kumimoji="1" sz="2400" b="1">
                  <a:solidFill>
                    <a:schemeClr val="tx1"/>
                  </a:solidFill>
                  <a:latin typeface="Times New Roman" pitchFamily="18" charset="0"/>
                  <a:ea typeface="楷体_GB2312" pitchFamily="49" charset="-122"/>
                </a:defRPr>
              </a:lvl4pPr>
              <a:lvl5pPr marL="2057400" indent="-228600" defTabSz="912813" eaLnBrk="0" hangingPunct="0">
                <a:defRPr kumimoji="1" sz="2400" b="1">
                  <a:solidFill>
                    <a:schemeClr val="tx1"/>
                  </a:solidFill>
                  <a:latin typeface="Times New Roman" pitchFamily="18" charset="0"/>
                  <a:ea typeface="楷体_GB2312" pitchFamily="49" charset="-122"/>
                </a:defRPr>
              </a:lvl5pPr>
              <a:lvl6pPr marL="25146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mtClean="0">
                  <a:solidFill>
                    <a:srgbClr val="FFFFFF"/>
                  </a:solidFill>
                </a:rPr>
                <a:t>子问题</a:t>
              </a:r>
              <a:r>
                <a:rPr lang="en-US" altLang="zh-CN" smtClean="0">
                  <a:solidFill>
                    <a:srgbClr val="FFFFFF"/>
                  </a:solidFill>
                </a:rPr>
                <a:t>n</a:t>
              </a:r>
            </a:p>
          </p:txBody>
        </p:sp>
        <p:sp>
          <p:nvSpPr>
            <p:cNvPr id="19464" name="Line 7"/>
            <p:cNvSpPr>
              <a:spLocks noChangeShapeType="1"/>
            </p:cNvSpPr>
            <p:nvPr/>
          </p:nvSpPr>
          <p:spPr bwMode="auto">
            <a:xfrm flipV="1">
              <a:off x="837" y="1868"/>
              <a:ext cx="964" cy="519"/>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65" name="Line 8"/>
            <p:cNvSpPr>
              <a:spLocks noChangeShapeType="1"/>
            </p:cNvSpPr>
            <p:nvPr/>
          </p:nvSpPr>
          <p:spPr bwMode="auto">
            <a:xfrm>
              <a:off x="837" y="2932"/>
              <a:ext cx="964" cy="435"/>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66" name="Line 9"/>
            <p:cNvSpPr>
              <a:spLocks noChangeShapeType="1"/>
            </p:cNvSpPr>
            <p:nvPr/>
          </p:nvSpPr>
          <p:spPr bwMode="auto">
            <a:xfrm>
              <a:off x="2387" y="2471"/>
              <a:ext cx="0" cy="461"/>
            </a:xfrm>
            <a:prstGeom prst="line">
              <a:avLst/>
            </a:prstGeom>
            <a:noFill/>
            <a:ln w="57150">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67" name="Rectangle 10"/>
            <p:cNvSpPr>
              <a:spLocks noChangeArrowheads="1"/>
            </p:cNvSpPr>
            <p:nvPr/>
          </p:nvSpPr>
          <p:spPr bwMode="auto">
            <a:xfrm>
              <a:off x="437" y="2512"/>
              <a:ext cx="884" cy="288"/>
            </a:xfrm>
            <a:prstGeom prst="rect">
              <a:avLst/>
            </a:prstGeom>
            <a:solidFill>
              <a:srgbClr val="0066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372" tIns="45686" rIns="91372" bIns="45686">
              <a:spAutoFit/>
            </a:bodyPr>
            <a:lstStyle/>
            <a:p>
              <a:pPr algn="ctr" defTabSz="912813">
                <a:spcBef>
                  <a:spcPct val="50000"/>
                </a:spcBef>
              </a:pPr>
              <a:r>
                <a:rPr lang="zh-CN" altLang="en-US" b="1" smtClean="0">
                  <a:solidFill>
                    <a:srgbClr val="FFFFFF"/>
                  </a:solidFill>
                  <a:latin typeface="华文新魏" pitchFamily="2" charset="-122"/>
                  <a:ea typeface="华文新魏" pitchFamily="2" charset="-122"/>
                </a:rPr>
                <a:t>原始问题</a:t>
              </a:r>
            </a:p>
          </p:txBody>
        </p:sp>
        <p:sp>
          <p:nvSpPr>
            <p:cNvPr id="19468" name="Text Box 11"/>
            <p:cNvSpPr txBox="1">
              <a:spLocks noChangeArrowheads="1"/>
            </p:cNvSpPr>
            <p:nvPr/>
          </p:nvSpPr>
          <p:spPr bwMode="auto">
            <a:xfrm>
              <a:off x="2925" y="168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lvl1pPr defTabSz="912813" eaLnBrk="0" hangingPunct="0">
                <a:defRPr kumimoji="1" sz="2400" b="1">
                  <a:solidFill>
                    <a:schemeClr val="tx1"/>
                  </a:solidFill>
                  <a:latin typeface="Times New Roman" pitchFamily="18" charset="0"/>
                  <a:ea typeface="楷体_GB2312" pitchFamily="49" charset="-122"/>
                </a:defRPr>
              </a:lvl1pPr>
              <a:lvl2pPr marL="742950" indent="-285750" defTabSz="912813" eaLnBrk="0" hangingPunct="0">
                <a:defRPr kumimoji="1" sz="2400" b="1">
                  <a:solidFill>
                    <a:schemeClr val="tx1"/>
                  </a:solidFill>
                  <a:latin typeface="Times New Roman" pitchFamily="18" charset="0"/>
                  <a:ea typeface="楷体_GB2312" pitchFamily="49" charset="-122"/>
                </a:defRPr>
              </a:lvl2pPr>
              <a:lvl3pPr marL="1143000" indent="-228600" defTabSz="912813" eaLnBrk="0" hangingPunct="0">
                <a:defRPr kumimoji="1" sz="2400" b="1">
                  <a:solidFill>
                    <a:schemeClr val="tx1"/>
                  </a:solidFill>
                  <a:latin typeface="Times New Roman" pitchFamily="18" charset="0"/>
                  <a:ea typeface="楷体_GB2312" pitchFamily="49" charset="-122"/>
                </a:defRPr>
              </a:lvl3pPr>
              <a:lvl4pPr marL="1600200" indent="-228600" defTabSz="912813" eaLnBrk="0" hangingPunct="0">
                <a:defRPr kumimoji="1" sz="2400" b="1">
                  <a:solidFill>
                    <a:schemeClr val="tx1"/>
                  </a:solidFill>
                  <a:latin typeface="Times New Roman" pitchFamily="18" charset="0"/>
                  <a:ea typeface="楷体_GB2312" pitchFamily="49" charset="-122"/>
                </a:defRPr>
              </a:lvl4pPr>
              <a:lvl5pPr marL="2057400" indent="-228600" defTabSz="912813" eaLnBrk="0" hangingPunct="0">
                <a:defRPr kumimoji="1" sz="2400" b="1">
                  <a:solidFill>
                    <a:schemeClr val="tx1"/>
                  </a:solidFill>
                  <a:latin typeface="Times New Roman" pitchFamily="18" charset="0"/>
                  <a:ea typeface="楷体_GB2312" pitchFamily="49" charset="-122"/>
                </a:defRPr>
              </a:lvl5pPr>
              <a:lvl6pPr marL="25146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endParaRPr lang="zh-CN" altLang="zh-CN" b="0" smtClean="0">
                <a:solidFill>
                  <a:srgbClr val="339966"/>
                </a:solidFill>
                <a:ea typeface="宋体" pitchFamily="2" charset="-122"/>
              </a:endParaRPr>
            </a:p>
          </p:txBody>
        </p:sp>
        <p:sp>
          <p:nvSpPr>
            <p:cNvPr id="19469" name="Text Box 12"/>
            <p:cNvSpPr txBox="1">
              <a:spLocks noChangeArrowheads="1"/>
            </p:cNvSpPr>
            <p:nvPr/>
          </p:nvSpPr>
          <p:spPr bwMode="auto">
            <a:xfrm>
              <a:off x="2925" y="3179"/>
              <a:ext cx="11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lvl1pPr defTabSz="912813" eaLnBrk="0" hangingPunct="0">
                <a:defRPr kumimoji="1" sz="2400" b="1">
                  <a:solidFill>
                    <a:schemeClr val="tx1"/>
                  </a:solidFill>
                  <a:latin typeface="Times New Roman" pitchFamily="18" charset="0"/>
                  <a:ea typeface="楷体_GB2312" pitchFamily="49" charset="-122"/>
                </a:defRPr>
              </a:lvl1pPr>
              <a:lvl2pPr marL="742950" indent="-285750" defTabSz="912813" eaLnBrk="0" hangingPunct="0">
                <a:defRPr kumimoji="1" sz="2400" b="1">
                  <a:solidFill>
                    <a:schemeClr val="tx1"/>
                  </a:solidFill>
                  <a:latin typeface="Times New Roman" pitchFamily="18" charset="0"/>
                  <a:ea typeface="楷体_GB2312" pitchFamily="49" charset="-122"/>
                </a:defRPr>
              </a:lvl2pPr>
              <a:lvl3pPr marL="1143000" indent="-228600" defTabSz="912813" eaLnBrk="0" hangingPunct="0">
                <a:defRPr kumimoji="1" sz="2400" b="1">
                  <a:solidFill>
                    <a:schemeClr val="tx1"/>
                  </a:solidFill>
                  <a:latin typeface="Times New Roman" pitchFamily="18" charset="0"/>
                  <a:ea typeface="楷体_GB2312" pitchFamily="49" charset="-122"/>
                </a:defRPr>
              </a:lvl3pPr>
              <a:lvl4pPr marL="1600200" indent="-228600" defTabSz="912813" eaLnBrk="0" hangingPunct="0">
                <a:defRPr kumimoji="1" sz="2400" b="1">
                  <a:solidFill>
                    <a:schemeClr val="tx1"/>
                  </a:solidFill>
                  <a:latin typeface="Times New Roman" pitchFamily="18" charset="0"/>
                  <a:ea typeface="楷体_GB2312" pitchFamily="49" charset="-122"/>
                </a:defRPr>
              </a:lvl4pPr>
              <a:lvl5pPr marL="2057400" indent="-228600" defTabSz="912813" eaLnBrk="0" hangingPunct="0">
                <a:defRPr kumimoji="1" sz="2400" b="1">
                  <a:solidFill>
                    <a:schemeClr val="tx1"/>
                  </a:solidFill>
                  <a:latin typeface="Times New Roman" pitchFamily="18" charset="0"/>
                  <a:ea typeface="楷体_GB2312" pitchFamily="49" charset="-122"/>
                </a:defRPr>
              </a:lvl5pPr>
              <a:lvl6pPr marL="25146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endParaRPr lang="zh-CN" altLang="zh-CN" b="0" smtClean="0">
                <a:solidFill>
                  <a:srgbClr val="339966"/>
                </a:solidFill>
                <a:ea typeface="宋体" pitchFamily="2" charset="-122"/>
              </a:endParaRPr>
            </a:p>
          </p:txBody>
        </p:sp>
        <p:sp>
          <p:nvSpPr>
            <p:cNvPr id="19470" name="Text Box 13"/>
            <p:cNvSpPr txBox="1">
              <a:spLocks noChangeArrowheads="1"/>
            </p:cNvSpPr>
            <p:nvPr/>
          </p:nvSpPr>
          <p:spPr bwMode="auto">
            <a:xfrm>
              <a:off x="2597" y="2428"/>
              <a:ext cx="10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2" tIns="45686" rIns="91372" bIns="45686">
              <a:spAutoFit/>
            </a:bodyPr>
            <a:lstStyle>
              <a:lvl1pPr defTabSz="912813" eaLnBrk="0" hangingPunct="0">
                <a:defRPr kumimoji="1" sz="2400" b="1">
                  <a:solidFill>
                    <a:schemeClr val="tx1"/>
                  </a:solidFill>
                  <a:latin typeface="Times New Roman" pitchFamily="18" charset="0"/>
                  <a:ea typeface="楷体_GB2312" pitchFamily="49" charset="-122"/>
                </a:defRPr>
              </a:lvl1pPr>
              <a:lvl2pPr marL="742950" indent="-285750" defTabSz="912813" eaLnBrk="0" hangingPunct="0">
                <a:defRPr kumimoji="1" sz="2400" b="1">
                  <a:solidFill>
                    <a:schemeClr val="tx1"/>
                  </a:solidFill>
                  <a:latin typeface="Times New Roman" pitchFamily="18" charset="0"/>
                  <a:ea typeface="楷体_GB2312" pitchFamily="49" charset="-122"/>
                </a:defRPr>
              </a:lvl2pPr>
              <a:lvl3pPr marL="1143000" indent="-228600" defTabSz="912813" eaLnBrk="0" hangingPunct="0">
                <a:defRPr kumimoji="1" sz="2400" b="1">
                  <a:solidFill>
                    <a:schemeClr val="tx1"/>
                  </a:solidFill>
                  <a:latin typeface="Times New Roman" pitchFamily="18" charset="0"/>
                  <a:ea typeface="楷体_GB2312" pitchFamily="49" charset="-122"/>
                </a:defRPr>
              </a:lvl3pPr>
              <a:lvl4pPr marL="1600200" indent="-228600" defTabSz="912813" eaLnBrk="0" hangingPunct="0">
                <a:defRPr kumimoji="1" sz="2400" b="1">
                  <a:solidFill>
                    <a:schemeClr val="tx1"/>
                  </a:solidFill>
                  <a:latin typeface="Times New Roman" pitchFamily="18" charset="0"/>
                  <a:ea typeface="楷体_GB2312" pitchFamily="49" charset="-122"/>
                </a:defRPr>
              </a:lvl4pPr>
              <a:lvl5pPr marL="2057400" indent="-228600" defTabSz="912813" eaLnBrk="0" hangingPunct="0">
                <a:defRPr kumimoji="1" sz="2400" b="1">
                  <a:solidFill>
                    <a:schemeClr val="tx1"/>
                  </a:solidFill>
                  <a:latin typeface="Times New Roman" pitchFamily="18" charset="0"/>
                  <a:ea typeface="楷体_GB2312" pitchFamily="49" charset="-122"/>
                </a:defRPr>
              </a:lvl5pPr>
              <a:lvl6pPr marL="25146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defTabSz="912813"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z="2800" b="0" smtClean="0">
                  <a:solidFill>
                    <a:srgbClr val="FFFF99"/>
                  </a:solidFill>
                  <a:ea typeface="宋体" pitchFamily="2" charset="-122"/>
                </a:rPr>
                <a:t>子问题集</a:t>
              </a:r>
            </a:p>
          </p:txBody>
        </p:sp>
        <p:sp>
          <p:nvSpPr>
            <p:cNvPr id="19471" name="Line 14"/>
            <p:cNvSpPr>
              <a:spLocks noChangeShapeType="1"/>
            </p:cNvSpPr>
            <p:nvPr/>
          </p:nvSpPr>
          <p:spPr bwMode="auto">
            <a:xfrm>
              <a:off x="3071" y="1913"/>
              <a:ext cx="748" cy="1"/>
            </a:xfrm>
            <a:prstGeom prst="line">
              <a:avLst/>
            </a:prstGeom>
            <a:noFill/>
            <a:ln w="19050">
              <a:solidFill>
                <a:srgbClr val="FFFF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72" name="Line 15"/>
            <p:cNvSpPr>
              <a:spLocks noChangeShapeType="1"/>
            </p:cNvSpPr>
            <p:nvPr/>
          </p:nvSpPr>
          <p:spPr bwMode="auto">
            <a:xfrm flipV="1">
              <a:off x="3024" y="3408"/>
              <a:ext cx="816" cy="0"/>
            </a:xfrm>
            <a:prstGeom prst="line">
              <a:avLst/>
            </a:prstGeom>
            <a:noFill/>
            <a:ln w="28575">
              <a:solidFill>
                <a:srgbClr val="FFFF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19473" name="Text Box 16"/>
            <p:cNvSpPr txBox="1">
              <a:spLocks noChangeArrowheads="1"/>
            </p:cNvSpPr>
            <p:nvPr/>
          </p:nvSpPr>
          <p:spPr bwMode="auto">
            <a:xfrm>
              <a:off x="4032" y="1872"/>
              <a:ext cx="504" cy="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z="4000" smtClean="0">
                  <a:solidFill>
                    <a:srgbClr val="FFFF00"/>
                  </a:solidFill>
                </a:rPr>
                <a:t>本</a:t>
              </a:r>
            </a:p>
            <a:p>
              <a:pPr eaLnBrk="1" hangingPunct="1"/>
              <a:r>
                <a:rPr lang="zh-CN" altLang="en-US" sz="4000" smtClean="0">
                  <a:solidFill>
                    <a:srgbClr val="FFFF00"/>
                  </a:solidFill>
                </a:rPr>
                <a:t>原</a:t>
              </a:r>
            </a:p>
            <a:p>
              <a:pPr eaLnBrk="1" hangingPunct="1"/>
              <a:r>
                <a:rPr lang="zh-CN" altLang="en-US" sz="4000" smtClean="0">
                  <a:solidFill>
                    <a:srgbClr val="FFFF00"/>
                  </a:solidFill>
                </a:rPr>
                <a:t>问</a:t>
              </a:r>
            </a:p>
            <a:p>
              <a:pPr eaLnBrk="1" hangingPunct="1"/>
              <a:r>
                <a:rPr lang="zh-CN" altLang="en-US" sz="4000" smtClean="0">
                  <a:solidFill>
                    <a:srgbClr val="FFFF00"/>
                  </a:solidFill>
                </a:rPr>
                <a:t>题</a:t>
              </a:r>
            </a:p>
          </p:txBody>
        </p:sp>
        <p:sp>
          <p:nvSpPr>
            <p:cNvPr id="19474" name="Text Box 17"/>
            <p:cNvSpPr txBox="1">
              <a:spLocks noChangeArrowheads="1"/>
            </p:cNvSpPr>
            <p:nvPr/>
          </p:nvSpPr>
          <p:spPr bwMode="auto">
            <a:xfrm>
              <a:off x="1895" y="2461"/>
              <a:ext cx="1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lnSpc>
                  <a:spcPct val="80000"/>
                </a:lnSpc>
                <a:spcBef>
                  <a:spcPct val="50000"/>
                </a:spcBef>
                <a:buFontTx/>
                <a:buChar char="•"/>
              </a:pPr>
              <a:endParaRPr lang="zh-CN" altLang="en-US" smtClean="0">
                <a:solidFill>
                  <a:srgbClr val="FFFFFF"/>
                </a:solidFill>
              </a:endParaRPr>
            </a:p>
          </p:txBody>
        </p:sp>
      </p:grpSp>
    </p:spTree>
    <p:extLst>
      <p:ext uri="{BB962C8B-B14F-4D97-AF65-F5344CB8AC3E}">
        <p14:creationId xmlns:p14="http://schemas.microsoft.com/office/powerpoint/2010/main" val="1250036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wipe(left)">
                                      <p:cBhvr>
                                        <p:cTn id="7"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p:txBody>
          <a:bodyPr/>
          <a:lstStyle/>
          <a:p>
            <a:r>
              <a:rPr lang="zh-CN" altLang="en-US" dirty="0" smtClean="0">
                <a:ea typeface="宋体" pitchFamily="2" charset="-122"/>
              </a:rPr>
              <a:t>3.</a:t>
            </a:r>
            <a:r>
              <a:rPr lang="en-US" altLang="zh-CN" dirty="0" smtClean="0">
                <a:ea typeface="宋体" pitchFamily="2" charset="-122"/>
              </a:rPr>
              <a:t>3</a:t>
            </a:r>
            <a:r>
              <a:rPr lang="zh-CN" altLang="en-US" dirty="0" smtClean="0">
                <a:ea typeface="宋体" pitchFamily="2" charset="-122"/>
              </a:rPr>
              <a:t> 问题归约法知识表示</a:t>
            </a:r>
          </a:p>
        </p:txBody>
      </p:sp>
      <p:sp>
        <p:nvSpPr>
          <p:cNvPr id="75779" name="Rectangle 3"/>
          <p:cNvSpPr txBox="1">
            <a:spLocks noChangeArrowheads="1"/>
          </p:cNvSpPr>
          <p:nvPr/>
        </p:nvSpPr>
        <p:spPr bwMode="auto">
          <a:xfrm>
            <a:off x="971550" y="2985259"/>
            <a:ext cx="777240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lnSpc>
                <a:spcPct val="90000"/>
              </a:lnSpc>
              <a:spcBef>
                <a:spcPct val="20000"/>
              </a:spcBef>
              <a:buClr>
                <a:srgbClr val="3333CC"/>
              </a:buClr>
              <a:buSzPct val="60000"/>
              <a:buFont typeface="Wingdings" pitchFamily="2" charset="2"/>
              <a:buNone/>
            </a:pPr>
            <a:endParaRPr kumimoji="0" lang="zh-CN" altLang="en-US" sz="2800" b="1" dirty="0" smtClean="0">
              <a:solidFill>
                <a:srgbClr val="000000"/>
              </a:solidFill>
              <a:latin typeface="Times New Roman" pitchFamily="18" charset="0"/>
              <a:cs typeface="Times New Roman" pitchFamily="18" charset="0"/>
            </a:endParaRPr>
          </a:p>
          <a:p>
            <a:pPr eaLnBrk="1" hangingPunct="1">
              <a:lnSpc>
                <a:spcPct val="90000"/>
              </a:lnSpc>
              <a:spcBef>
                <a:spcPct val="20000"/>
              </a:spcBef>
              <a:buClr>
                <a:srgbClr val="3333CC"/>
              </a:buClr>
              <a:buSzPct val="60000"/>
              <a:buFont typeface="Wingdings" pitchFamily="2" charset="2"/>
              <a:buNone/>
            </a:pPr>
            <a:endParaRPr kumimoji="0" lang="zh-CN" altLang="en-US" sz="2800" dirty="0" smtClean="0">
              <a:solidFill>
                <a:srgbClr val="000000"/>
              </a:solidFill>
              <a:latin typeface="Times New Roman" pitchFamily="18" charset="0"/>
              <a:cs typeface="Times New Roman" pitchFamily="18" charset="0"/>
            </a:endParaRPr>
          </a:p>
          <a:p>
            <a:pPr eaLnBrk="1" hangingPunct="1">
              <a:lnSpc>
                <a:spcPct val="90000"/>
              </a:lnSpc>
              <a:spcBef>
                <a:spcPct val="20000"/>
              </a:spcBef>
              <a:buClr>
                <a:srgbClr val="3333CC"/>
              </a:buClr>
              <a:buSzPct val="60000"/>
              <a:buFont typeface="Wingdings" pitchFamily="2" charset="2"/>
              <a:buNone/>
            </a:pPr>
            <a:endParaRPr kumimoji="0" lang="zh-CN" altLang="en-US" sz="2800" dirty="0" smtClean="0">
              <a:solidFill>
                <a:srgbClr val="000000"/>
              </a:solidFill>
              <a:latin typeface="Times New Roman" pitchFamily="18" charset="0"/>
              <a:cs typeface="Times New Roman" pitchFamily="18" charset="0"/>
            </a:endParaRPr>
          </a:p>
          <a:p>
            <a:pPr eaLnBrk="1" hangingPunct="1">
              <a:lnSpc>
                <a:spcPct val="90000"/>
              </a:lnSpc>
              <a:spcBef>
                <a:spcPct val="20000"/>
              </a:spcBef>
              <a:buClr>
                <a:srgbClr val="3333CC"/>
              </a:buClr>
              <a:buSzPct val="60000"/>
              <a:buFont typeface="Wingdings" pitchFamily="2" charset="2"/>
              <a:buNone/>
            </a:pPr>
            <a:endParaRPr kumimoji="0" lang="zh-CN" altLang="en-US" sz="2800" dirty="0" smtClean="0">
              <a:solidFill>
                <a:srgbClr val="000000"/>
              </a:solidFill>
              <a:latin typeface="Times New Roman" pitchFamily="18" charset="0"/>
              <a:cs typeface="Times New Roman" pitchFamily="18" charset="0"/>
            </a:endParaRPr>
          </a:p>
          <a:p>
            <a:pPr eaLnBrk="1" hangingPunct="1">
              <a:lnSpc>
                <a:spcPct val="90000"/>
              </a:lnSpc>
              <a:spcBef>
                <a:spcPct val="20000"/>
              </a:spcBef>
              <a:buClr>
                <a:srgbClr val="3333CC"/>
              </a:buClr>
              <a:buSzPct val="60000"/>
              <a:buFont typeface="Wingdings" pitchFamily="2" charset="2"/>
              <a:buNone/>
            </a:pPr>
            <a:endParaRPr kumimoji="0" lang="zh-CN" altLang="en-US" sz="2800" dirty="0" smtClean="0">
              <a:solidFill>
                <a:srgbClr val="000000"/>
              </a:solidFill>
              <a:latin typeface="Times New Roman" pitchFamily="18" charset="0"/>
              <a:cs typeface="Times New Roman" pitchFamily="18" charset="0"/>
            </a:endParaRPr>
          </a:p>
          <a:p>
            <a:pPr>
              <a:lnSpc>
                <a:spcPct val="90000"/>
              </a:lnSpc>
              <a:spcAft>
                <a:spcPct val="50000"/>
              </a:spcAft>
              <a:buClr>
                <a:srgbClr val="006DCE"/>
              </a:buClr>
              <a:buSzPct val="60000"/>
              <a:buFont typeface="ZapfDingbats" pitchFamily="82" charset="2"/>
              <a:buNone/>
            </a:pPr>
            <a:r>
              <a:rPr kumimoji="0" lang="zh-CN" altLang="en-US" sz="2000" b="1" dirty="0" smtClean="0">
                <a:solidFill>
                  <a:srgbClr val="000000"/>
                </a:solidFill>
                <a:latin typeface="Times New Roman" pitchFamily="18" charset="0"/>
                <a:cs typeface="Times New Roman" pitchFamily="18" charset="0"/>
              </a:rPr>
              <a:t>分析：连接</a:t>
            </a:r>
            <a:r>
              <a:rPr kumimoji="0" lang="en-US" altLang="zh-CN" sz="2000" b="1" dirty="0" smtClean="0">
                <a:solidFill>
                  <a:srgbClr val="000000"/>
                </a:solidFill>
                <a:latin typeface="Times New Roman" pitchFamily="18" charset="0"/>
                <a:cs typeface="Times New Roman" pitchFamily="18" charset="0"/>
              </a:rPr>
              <a:t>BD</a:t>
            </a:r>
            <a:r>
              <a:rPr kumimoji="0" lang="zh-CN" altLang="en-US" sz="2000" b="1" dirty="0" smtClean="0">
                <a:solidFill>
                  <a:srgbClr val="000000"/>
                </a:solidFill>
                <a:latin typeface="Times New Roman" pitchFamily="18" charset="0"/>
                <a:cs typeface="Times New Roman" pitchFamily="18" charset="0"/>
              </a:rPr>
              <a:t>， </a:t>
            </a:r>
            <a:r>
              <a:rPr kumimoji="0" lang="en-US" altLang="zh-CN" sz="2000" b="1" dirty="0" smtClean="0">
                <a:solidFill>
                  <a:srgbClr val="000000"/>
                </a:solidFill>
                <a:latin typeface="Times New Roman" pitchFamily="18" charset="0"/>
                <a:cs typeface="Times New Roman" pitchFamily="18" charset="0"/>
              </a:rPr>
              <a:t>B´D´</a:t>
            </a:r>
            <a:r>
              <a:rPr kumimoji="0" lang="zh-CN" altLang="en-US" sz="2000" b="1" dirty="0" smtClean="0">
                <a:solidFill>
                  <a:srgbClr val="000000"/>
                </a:solidFill>
                <a:latin typeface="Times New Roman" pitchFamily="18" charset="0"/>
                <a:cs typeface="Times New Roman" pitchFamily="18" charset="0"/>
              </a:rPr>
              <a:t>，原来问题可以分解为两个子问题：</a:t>
            </a:r>
          </a:p>
          <a:p>
            <a:pPr>
              <a:lnSpc>
                <a:spcPct val="90000"/>
              </a:lnSpc>
              <a:spcAft>
                <a:spcPct val="50000"/>
              </a:spcAft>
              <a:buClr>
                <a:srgbClr val="006DCE"/>
              </a:buClr>
              <a:buSzPct val="60000"/>
              <a:buFont typeface="ZapfDingbats" pitchFamily="82" charset="2"/>
              <a:buNone/>
            </a:pPr>
            <a:r>
              <a:rPr kumimoji="0" lang="zh-CN" altLang="en-US" sz="2000" b="1" dirty="0" smtClean="0">
                <a:solidFill>
                  <a:srgbClr val="000000"/>
                </a:solidFill>
                <a:latin typeface="Times New Roman" pitchFamily="18" charset="0"/>
                <a:cs typeface="Times New Roman" pitchFamily="18" charset="0"/>
              </a:rPr>
              <a:t>           </a:t>
            </a:r>
            <a:r>
              <a:rPr kumimoji="0" lang="en-US" altLang="zh-CN" sz="2000" b="1" dirty="0" smtClean="0">
                <a:solidFill>
                  <a:srgbClr val="000000"/>
                </a:solidFill>
                <a:latin typeface="Times New Roman" pitchFamily="18" charset="0"/>
                <a:cs typeface="Times New Roman" pitchFamily="18" charset="0"/>
              </a:rPr>
              <a:t>Q</a:t>
            </a:r>
            <a:r>
              <a:rPr kumimoji="0" lang="en-US" altLang="zh-CN" sz="2000" b="1" baseline="-25000" dirty="0" smtClean="0">
                <a:solidFill>
                  <a:srgbClr val="000000"/>
                </a:solidFill>
                <a:latin typeface="Times New Roman" pitchFamily="18" charset="0"/>
                <a:cs typeface="Times New Roman" pitchFamily="18" charset="0"/>
              </a:rPr>
              <a:t>1</a:t>
            </a:r>
            <a:r>
              <a:rPr kumimoji="0" lang="zh-CN" altLang="en-US" sz="2000" b="1" dirty="0" smtClean="0">
                <a:solidFill>
                  <a:srgbClr val="000000"/>
                </a:solidFill>
                <a:latin typeface="Times New Roman" pitchFamily="18" charset="0"/>
                <a:cs typeface="Times New Roman" pitchFamily="18" charset="0"/>
              </a:rPr>
              <a:t>：证明</a:t>
            </a:r>
            <a:r>
              <a:rPr kumimoji="0" lang="en-US" altLang="zh-CN" sz="2000" b="1" dirty="0" smtClean="0">
                <a:solidFill>
                  <a:srgbClr val="000000"/>
                </a:solidFill>
                <a:latin typeface="Times New Roman" pitchFamily="18" charset="0"/>
                <a:cs typeface="Times New Roman" pitchFamily="18" charset="0"/>
              </a:rPr>
              <a:t>ΔABD ≌ ΔA′B′D′</a:t>
            </a:r>
          </a:p>
          <a:p>
            <a:pPr>
              <a:lnSpc>
                <a:spcPct val="90000"/>
              </a:lnSpc>
              <a:spcAft>
                <a:spcPct val="50000"/>
              </a:spcAft>
              <a:buClr>
                <a:srgbClr val="006DCE"/>
              </a:buClr>
              <a:buSzPct val="60000"/>
              <a:buFont typeface="ZapfDingbats" pitchFamily="82" charset="2"/>
              <a:buNone/>
            </a:pPr>
            <a:r>
              <a:rPr kumimoji="0" lang="en-US" sz="2000" b="1" dirty="0" smtClean="0">
                <a:solidFill>
                  <a:srgbClr val="000000"/>
                </a:solidFill>
                <a:latin typeface="Times New Roman" pitchFamily="18" charset="0"/>
                <a:cs typeface="Times New Roman" pitchFamily="18" charset="0"/>
              </a:rPr>
              <a:t>           </a:t>
            </a:r>
            <a:r>
              <a:rPr kumimoji="0" lang="en-US" altLang="zh-CN" sz="2000" b="1" dirty="0" smtClean="0">
                <a:solidFill>
                  <a:srgbClr val="000000"/>
                </a:solidFill>
                <a:latin typeface="Times New Roman" pitchFamily="18" charset="0"/>
                <a:cs typeface="Times New Roman" pitchFamily="18" charset="0"/>
              </a:rPr>
              <a:t>Q</a:t>
            </a:r>
            <a:r>
              <a:rPr kumimoji="0" lang="en-US" altLang="zh-CN" sz="2000" b="1" baseline="-25000" dirty="0" smtClean="0">
                <a:solidFill>
                  <a:srgbClr val="000000"/>
                </a:solidFill>
                <a:latin typeface="Times New Roman" pitchFamily="18" charset="0"/>
                <a:cs typeface="Times New Roman" pitchFamily="18" charset="0"/>
              </a:rPr>
              <a:t>2</a:t>
            </a:r>
            <a:r>
              <a:rPr kumimoji="0" lang="zh-CN" altLang="en-US" sz="2000" b="1" dirty="0" smtClean="0">
                <a:solidFill>
                  <a:srgbClr val="000000"/>
                </a:solidFill>
                <a:latin typeface="Times New Roman" pitchFamily="18" charset="0"/>
                <a:cs typeface="Times New Roman" pitchFamily="18" charset="0"/>
              </a:rPr>
              <a:t>：证明</a:t>
            </a:r>
            <a:r>
              <a:rPr kumimoji="0" lang="en-US" altLang="zh-CN" sz="2000" b="1" dirty="0" smtClean="0">
                <a:solidFill>
                  <a:srgbClr val="000000"/>
                </a:solidFill>
                <a:latin typeface="Times New Roman" pitchFamily="18" charset="0"/>
                <a:cs typeface="Times New Roman" pitchFamily="18" charset="0"/>
              </a:rPr>
              <a:t>ΔBCD ≌ ΔB′C′D′</a:t>
            </a:r>
          </a:p>
          <a:p>
            <a:pPr>
              <a:lnSpc>
                <a:spcPct val="90000"/>
              </a:lnSpc>
              <a:spcAft>
                <a:spcPct val="50000"/>
              </a:spcAft>
              <a:buClr>
                <a:srgbClr val="006DCE"/>
              </a:buClr>
              <a:buSzPct val="60000"/>
              <a:buFont typeface="ZapfDingbats" pitchFamily="82" charset="2"/>
              <a:buNone/>
            </a:pPr>
            <a:r>
              <a:rPr kumimoji="0" lang="zh-CN" altLang="en-US" sz="2000" b="1" dirty="0" smtClean="0">
                <a:solidFill>
                  <a:srgbClr val="000000"/>
                </a:solidFill>
                <a:latin typeface="Times New Roman" pitchFamily="18" charset="0"/>
                <a:cs typeface="Times New Roman" pitchFamily="18" charset="0"/>
              </a:rPr>
              <a:t>原来问题可以</a:t>
            </a:r>
            <a:r>
              <a:rPr kumimoji="0" lang="zh-CN" altLang="en-US" sz="2000" b="1" dirty="0" smtClean="0">
                <a:solidFill>
                  <a:srgbClr val="00E4A8"/>
                </a:solidFill>
                <a:latin typeface="Times New Roman" pitchFamily="18" charset="0"/>
                <a:cs typeface="Times New Roman" pitchFamily="18" charset="0"/>
              </a:rPr>
              <a:t>分为两个子问题解决。</a:t>
            </a:r>
          </a:p>
          <a:p>
            <a:pPr eaLnBrk="1" hangingPunct="1">
              <a:lnSpc>
                <a:spcPct val="90000"/>
              </a:lnSpc>
              <a:spcBef>
                <a:spcPct val="20000"/>
              </a:spcBef>
              <a:buClr>
                <a:srgbClr val="3333CC"/>
              </a:buClr>
              <a:buSzPct val="60000"/>
              <a:buFont typeface="Wingdings" pitchFamily="2" charset="2"/>
              <a:buNone/>
            </a:pPr>
            <a:endParaRPr kumimoji="0" lang="en-US" sz="2000" b="1" dirty="0" smtClean="0">
              <a:solidFill>
                <a:srgbClr val="000000"/>
              </a:solidFill>
              <a:latin typeface="Times New Roman" pitchFamily="18" charset="0"/>
              <a:ea typeface="楷体" pitchFamily="49" charset="-122"/>
            </a:endParaRPr>
          </a:p>
        </p:txBody>
      </p:sp>
      <p:grpSp>
        <p:nvGrpSpPr>
          <p:cNvPr id="75780" name="Group 4"/>
          <p:cNvGrpSpPr>
            <a:grpSpLocks/>
          </p:cNvGrpSpPr>
          <p:nvPr/>
        </p:nvGrpSpPr>
        <p:grpSpPr bwMode="auto">
          <a:xfrm>
            <a:off x="1628776" y="2893515"/>
            <a:ext cx="1524000" cy="1752600"/>
            <a:chOff x="0" y="0"/>
            <a:chExt cx="960" cy="1104"/>
          </a:xfrm>
        </p:grpSpPr>
        <p:grpSp>
          <p:nvGrpSpPr>
            <p:cNvPr id="75792" name="Group 5"/>
            <p:cNvGrpSpPr>
              <a:grpSpLocks/>
            </p:cNvGrpSpPr>
            <p:nvPr/>
          </p:nvGrpSpPr>
          <p:grpSpPr bwMode="auto">
            <a:xfrm>
              <a:off x="240" y="96"/>
              <a:ext cx="480" cy="864"/>
              <a:chOff x="0" y="0"/>
              <a:chExt cx="480" cy="864"/>
            </a:xfrm>
          </p:grpSpPr>
          <p:sp>
            <p:nvSpPr>
              <p:cNvPr id="75798" name="Line 6"/>
              <p:cNvSpPr>
                <a:spLocks noChangeShapeType="1"/>
              </p:cNvSpPr>
              <p:nvPr/>
            </p:nvSpPr>
            <p:spPr bwMode="auto">
              <a:xfrm flipH="1">
                <a:off x="0" y="0"/>
                <a:ext cx="480" cy="38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799" name="Line 7"/>
              <p:cNvSpPr>
                <a:spLocks noChangeShapeType="1"/>
              </p:cNvSpPr>
              <p:nvPr/>
            </p:nvSpPr>
            <p:spPr bwMode="auto">
              <a:xfrm>
                <a:off x="0" y="384"/>
                <a:ext cx="0" cy="48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800" name="Line 8"/>
              <p:cNvSpPr>
                <a:spLocks noChangeShapeType="1"/>
              </p:cNvSpPr>
              <p:nvPr/>
            </p:nvSpPr>
            <p:spPr bwMode="auto">
              <a:xfrm>
                <a:off x="480" y="0"/>
                <a:ext cx="0" cy="86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801" name="Line 9"/>
              <p:cNvSpPr>
                <a:spLocks noChangeShapeType="1"/>
              </p:cNvSpPr>
              <p:nvPr/>
            </p:nvSpPr>
            <p:spPr bwMode="auto">
              <a:xfrm>
                <a:off x="0" y="864"/>
                <a:ext cx="48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75793" name="Rectangle 10"/>
            <p:cNvSpPr>
              <a:spLocks noChangeArrowheads="1"/>
            </p:cNvSpPr>
            <p:nvPr/>
          </p:nvSpPr>
          <p:spPr bwMode="auto">
            <a:xfrm>
              <a:off x="0" y="33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A</a:t>
              </a:r>
            </a:p>
          </p:txBody>
        </p:sp>
        <p:sp>
          <p:nvSpPr>
            <p:cNvPr id="75794" name="Rectangle 11"/>
            <p:cNvSpPr>
              <a:spLocks noChangeArrowheads="1"/>
            </p:cNvSpPr>
            <p:nvPr/>
          </p:nvSpPr>
          <p:spPr bwMode="auto">
            <a:xfrm>
              <a:off x="768" y="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B</a:t>
              </a:r>
            </a:p>
          </p:txBody>
        </p:sp>
        <p:sp>
          <p:nvSpPr>
            <p:cNvPr id="75795" name="Rectangle 12"/>
            <p:cNvSpPr>
              <a:spLocks noChangeArrowheads="1"/>
            </p:cNvSpPr>
            <p:nvPr/>
          </p:nvSpPr>
          <p:spPr bwMode="auto">
            <a:xfrm>
              <a:off x="48" y="91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D</a:t>
              </a:r>
            </a:p>
          </p:txBody>
        </p:sp>
        <p:sp>
          <p:nvSpPr>
            <p:cNvPr id="75796" name="Rectangle 13"/>
            <p:cNvSpPr>
              <a:spLocks noChangeArrowheads="1"/>
            </p:cNvSpPr>
            <p:nvPr/>
          </p:nvSpPr>
          <p:spPr bwMode="auto">
            <a:xfrm>
              <a:off x="720" y="91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C</a:t>
              </a:r>
            </a:p>
          </p:txBody>
        </p:sp>
        <p:sp>
          <p:nvSpPr>
            <p:cNvPr id="75797" name="Line 14"/>
            <p:cNvSpPr>
              <a:spLocks noChangeShapeType="1"/>
            </p:cNvSpPr>
            <p:nvPr/>
          </p:nvSpPr>
          <p:spPr bwMode="auto">
            <a:xfrm flipH="1">
              <a:off x="240" y="96"/>
              <a:ext cx="480" cy="864"/>
            </a:xfrm>
            <a:prstGeom prst="line">
              <a:avLst/>
            </a:prstGeom>
            <a:noFill/>
            <a:ln w="127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grpSp>
        <p:nvGrpSpPr>
          <p:cNvPr id="75781" name="Group 15"/>
          <p:cNvGrpSpPr>
            <a:grpSpLocks/>
          </p:cNvGrpSpPr>
          <p:nvPr/>
        </p:nvGrpSpPr>
        <p:grpSpPr bwMode="auto">
          <a:xfrm>
            <a:off x="4637918" y="2855415"/>
            <a:ext cx="1524000" cy="1752600"/>
            <a:chOff x="0" y="0"/>
            <a:chExt cx="960" cy="1104"/>
          </a:xfrm>
        </p:grpSpPr>
        <p:grpSp>
          <p:nvGrpSpPr>
            <p:cNvPr id="75782" name="Group 16"/>
            <p:cNvGrpSpPr>
              <a:grpSpLocks/>
            </p:cNvGrpSpPr>
            <p:nvPr/>
          </p:nvGrpSpPr>
          <p:grpSpPr bwMode="auto">
            <a:xfrm>
              <a:off x="240" y="96"/>
              <a:ext cx="480" cy="864"/>
              <a:chOff x="0" y="0"/>
              <a:chExt cx="480" cy="864"/>
            </a:xfrm>
          </p:grpSpPr>
          <p:sp>
            <p:nvSpPr>
              <p:cNvPr id="75788" name="Line 17"/>
              <p:cNvSpPr>
                <a:spLocks noChangeShapeType="1"/>
              </p:cNvSpPr>
              <p:nvPr/>
            </p:nvSpPr>
            <p:spPr bwMode="auto">
              <a:xfrm flipH="1">
                <a:off x="0" y="0"/>
                <a:ext cx="480" cy="38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789" name="Line 18"/>
              <p:cNvSpPr>
                <a:spLocks noChangeShapeType="1"/>
              </p:cNvSpPr>
              <p:nvPr/>
            </p:nvSpPr>
            <p:spPr bwMode="auto">
              <a:xfrm>
                <a:off x="0" y="384"/>
                <a:ext cx="0" cy="48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790" name="Line 19"/>
              <p:cNvSpPr>
                <a:spLocks noChangeShapeType="1"/>
              </p:cNvSpPr>
              <p:nvPr/>
            </p:nvSpPr>
            <p:spPr bwMode="auto">
              <a:xfrm>
                <a:off x="480" y="0"/>
                <a:ext cx="0" cy="86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5791" name="Line 20"/>
              <p:cNvSpPr>
                <a:spLocks noChangeShapeType="1"/>
              </p:cNvSpPr>
              <p:nvPr/>
            </p:nvSpPr>
            <p:spPr bwMode="auto">
              <a:xfrm>
                <a:off x="0" y="864"/>
                <a:ext cx="48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75783" name="Rectangle 21"/>
            <p:cNvSpPr>
              <a:spLocks noChangeArrowheads="1"/>
            </p:cNvSpPr>
            <p:nvPr/>
          </p:nvSpPr>
          <p:spPr bwMode="auto">
            <a:xfrm>
              <a:off x="0" y="33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A´</a:t>
              </a:r>
            </a:p>
          </p:txBody>
        </p:sp>
        <p:sp>
          <p:nvSpPr>
            <p:cNvPr id="75784" name="Rectangle 22"/>
            <p:cNvSpPr>
              <a:spLocks noChangeArrowheads="1"/>
            </p:cNvSpPr>
            <p:nvPr/>
          </p:nvSpPr>
          <p:spPr bwMode="auto">
            <a:xfrm>
              <a:off x="768" y="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B´</a:t>
              </a:r>
            </a:p>
          </p:txBody>
        </p:sp>
        <p:sp>
          <p:nvSpPr>
            <p:cNvPr id="75785" name="Rectangle 23"/>
            <p:cNvSpPr>
              <a:spLocks noChangeArrowheads="1"/>
            </p:cNvSpPr>
            <p:nvPr/>
          </p:nvSpPr>
          <p:spPr bwMode="auto">
            <a:xfrm>
              <a:off x="48" y="91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D´</a:t>
              </a:r>
            </a:p>
          </p:txBody>
        </p:sp>
        <p:sp>
          <p:nvSpPr>
            <p:cNvPr id="75786" name="Rectangle 24"/>
            <p:cNvSpPr>
              <a:spLocks noChangeArrowheads="1"/>
            </p:cNvSpPr>
            <p:nvPr/>
          </p:nvSpPr>
          <p:spPr bwMode="auto">
            <a:xfrm>
              <a:off x="720" y="91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1600" b="1" smtClean="0">
                  <a:solidFill>
                    <a:srgbClr val="000000"/>
                  </a:solidFill>
                  <a:latin typeface="Arial" pitchFamily="34" charset="0"/>
                  <a:ea typeface="宋体" pitchFamily="2" charset="-122"/>
                </a:rPr>
                <a:t>C´</a:t>
              </a:r>
            </a:p>
          </p:txBody>
        </p:sp>
        <p:sp>
          <p:nvSpPr>
            <p:cNvPr id="75787" name="Line 25"/>
            <p:cNvSpPr>
              <a:spLocks noChangeShapeType="1"/>
            </p:cNvSpPr>
            <p:nvPr/>
          </p:nvSpPr>
          <p:spPr bwMode="auto">
            <a:xfrm flipH="1">
              <a:off x="240" y="96"/>
              <a:ext cx="480" cy="864"/>
            </a:xfrm>
            <a:prstGeom prst="line">
              <a:avLst/>
            </a:prstGeom>
            <a:noFill/>
            <a:ln w="127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26" name="Text Box 5"/>
          <p:cNvSpPr txBox="1">
            <a:spLocks noChangeArrowheads="1"/>
          </p:cNvSpPr>
          <p:nvPr/>
        </p:nvSpPr>
        <p:spPr bwMode="auto">
          <a:xfrm>
            <a:off x="857224" y="1125538"/>
            <a:ext cx="7500990" cy="1643527"/>
          </a:xfrm>
          <a:prstGeom prst="rect">
            <a:avLst/>
          </a:prstGeom>
          <a:noFill/>
          <a:ln w="9525">
            <a:noFill/>
            <a:miter lim="800000"/>
            <a:headEnd/>
            <a:tailEnd/>
          </a:ln>
          <a:effectLst/>
        </p:spPr>
        <p:txBody>
          <a:bodyPr wrap="square">
            <a:spAutoFit/>
          </a:bodyPr>
          <a:lstStyle/>
          <a:p>
            <a:pPr algn="just">
              <a:lnSpc>
                <a:spcPct val="120000"/>
              </a:lnSpc>
              <a:spcBef>
                <a:spcPct val="20000"/>
              </a:spcBef>
            </a:pPr>
            <a:r>
              <a:rPr lang="en-US" altLang="zh-CN" dirty="0" smtClean="0">
                <a:solidFill>
                  <a:srgbClr val="0070C0"/>
                </a:solidFill>
                <a:latin typeface="黑体" pitchFamily="2" charset="-122"/>
                <a:ea typeface="黑体" pitchFamily="2" charset="-122"/>
              </a:rPr>
              <a:t>  3.3.1 </a:t>
            </a:r>
            <a:r>
              <a:rPr lang="zh-CN" altLang="en-US" dirty="0">
                <a:solidFill>
                  <a:srgbClr val="0070C0"/>
                </a:solidFill>
                <a:latin typeface="黑体" pitchFamily="2" charset="-122"/>
                <a:ea typeface="黑体" pitchFamily="2" charset="-122"/>
              </a:rPr>
              <a:t>与或图</a:t>
            </a:r>
          </a:p>
          <a:p>
            <a:pPr algn="just">
              <a:lnSpc>
                <a:spcPct val="150000"/>
              </a:lnSpc>
              <a:spcBef>
                <a:spcPts val="0"/>
              </a:spcBef>
            </a:pPr>
            <a:r>
              <a:rPr lang="zh-CN" altLang="en-US" dirty="0">
                <a:solidFill>
                  <a:srgbClr val="0070C0"/>
                </a:solidFill>
                <a:latin typeface="宋体" charset="-122"/>
              </a:rPr>
              <a:t>　</a:t>
            </a:r>
            <a:r>
              <a:rPr lang="zh-CN" altLang="en-US" dirty="0" smtClean="0">
                <a:solidFill>
                  <a:srgbClr val="0070C0"/>
                </a:solidFill>
                <a:latin typeface="宋体" charset="-122"/>
              </a:rPr>
              <a:t>  </a:t>
            </a:r>
            <a:r>
              <a:rPr lang="zh-CN" altLang="en-US" b="1" dirty="0" smtClean="0">
                <a:solidFill>
                  <a:srgbClr val="0070C0"/>
                </a:solidFill>
                <a:latin typeface="楷体" pitchFamily="49" charset="-122"/>
                <a:ea typeface="楷体" pitchFamily="49" charset="-122"/>
              </a:rPr>
              <a:t>几何证明问题 </a:t>
            </a:r>
            <a:r>
              <a:rPr lang="zh-CN" altLang="en-US" dirty="0" smtClean="0">
                <a:solidFill>
                  <a:srgbClr val="0070C0"/>
                </a:solidFill>
                <a:ea typeface="仿宋_GB2312" pitchFamily="49" charset="-122"/>
              </a:rPr>
              <a:t>如</a:t>
            </a:r>
            <a:r>
              <a:rPr lang="zh-CN" altLang="en-US" dirty="0">
                <a:solidFill>
                  <a:srgbClr val="0070C0"/>
                </a:solidFill>
                <a:ea typeface="仿宋_GB2312" pitchFamily="49" charset="-122"/>
              </a:rPr>
              <a:t>图</a:t>
            </a:r>
            <a:r>
              <a:rPr lang="en-US" altLang="zh-CN" dirty="0" smtClean="0">
                <a:solidFill>
                  <a:srgbClr val="0070C0"/>
                </a:solidFill>
                <a:ea typeface="仿宋_GB2312" pitchFamily="49" charset="-122"/>
              </a:rPr>
              <a:t>3-13</a:t>
            </a:r>
            <a:r>
              <a:rPr lang="zh-CN" altLang="en-US" dirty="0" smtClean="0">
                <a:solidFill>
                  <a:srgbClr val="0070C0"/>
                </a:solidFill>
                <a:ea typeface="仿宋_GB2312" pitchFamily="49" charset="-122"/>
              </a:rPr>
              <a:t>所</a:t>
            </a:r>
            <a:r>
              <a:rPr lang="zh-CN" altLang="en-US" dirty="0">
                <a:solidFill>
                  <a:srgbClr val="0070C0"/>
                </a:solidFill>
                <a:ea typeface="仿宋_GB2312" pitchFamily="49" charset="-122"/>
              </a:rPr>
              <a:t>示</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设有四边形</a:t>
            </a:r>
            <a:r>
              <a:rPr lang="en-US" altLang="zh-CN" i="1" dirty="0">
                <a:solidFill>
                  <a:srgbClr val="0070C0"/>
                </a:solidFill>
                <a:ea typeface="仿宋_GB2312" pitchFamily="49" charset="-122"/>
              </a:rPr>
              <a:t>ABCD</a:t>
            </a:r>
            <a:r>
              <a:rPr lang="zh-CN" altLang="en-US" dirty="0">
                <a:solidFill>
                  <a:srgbClr val="0070C0"/>
                </a:solidFill>
                <a:ea typeface="仿宋_GB2312" pitchFamily="49" charset="-122"/>
              </a:rPr>
              <a:t>和</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C</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要求证明它们全等。</a:t>
            </a:r>
            <a:r>
              <a:rPr lang="zh-CN" altLang="en-US" dirty="0">
                <a:ea typeface="仿宋_GB2312" pitchFamily="49" charset="-122"/>
              </a:rPr>
              <a:t>　　</a:t>
            </a:r>
          </a:p>
        </p:txBody>
      </p:sp>
    </p:spTree>
    <p:extLst>
      <p:ext uri="{BB962C8B-B14F-4D97-AF65-F5344CB8AC3E}">
        <p14:creationId xmlns:p14="http://schemas.microsoft.com/office/powerpoint/2010/main" val="21034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linds(horizontal)">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idx="4294967295"/>
          </p:nvPr>
        </p:nvSpPr>
        <p:spPr/>
        <p:txBody>
          <a:bodyPr/>
          <a:lstStyle/>
          <a:p>
            <a:r>
              <a:rPr lang="zh-CN" altLang="en-US" dirty="0" smtClean="0">
                <a:ea typeface="宋体" pitchFamily="2" charset="-122"/>
              </a:rPr>
              <a:t>3.3.1 与或图知识表示</a:t>
            </a:r>
          </a:p>
        </p:txBody>
      </p:sp>
      <p:sp>
        <p:nvSpPr>
          <p:cNvPr id="76803" name="Rectangle 4"/>
          <p:cNvSpPr>
            <a:spLocks noChangeArrowheads="1"/>
          </p:cNvSpPr>
          <p:nvPr/>
        </p:nvSpPr>
        <p:spPr bwMode="auto">
          <a:xfrm>
            <a:off x="938213" y="1371600"/>
            <a:ext cx="3429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问题</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a:t>
            </a:r>
            <a:r>
              <a:rPr kumimoji="0" lang="zh-CN" altLang="en-US" sz="1800" b="1" smtClean="0">
                <a:solidFill>
                  <a:srgbClr val="000000"/>
                </a:solidFill>
                <a:ea typeface="宋体" pitchFamily="2" charset="-122"/>
                <a:cs typeface="Times New Roman" pitchFamily="18" charset="0"/>
              </a:rPr>
              <a:t>还可以再被分解为：</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11</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AB</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A′B′</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12</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AD</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A′D ′</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13</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A</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A′</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或</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11 </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AB</a:t>
            </a:r>
            <a:r>
              <a:rPr kumimoji="0" lang="zh-CN" altLang="en-US" sz="1800" b="1" smtClean="0">
                <a:solidFill>
                  <a:srgbClr val="000000"/>
                </a:solidFill>
                <a:ea typeface="宋体" pitchFamily="2" charset="-122"/>
                <a:cs typeface="Times New Roman" pitchFamily="18" charset="0"/>
              </a:rPr>
              <a:t>＝</a:t>
            </a:r>
            <a:r>
              <a:rPr kumimoji="0" lang="en-US" altLang="zh-CN" sz="1800" b="1" smtClean="0">
                <a:solidFill>
                  <a:srgbClr val="000000"/>
                </a:solidFill>
                <a:ea typeface="宋体" pitchFamily="2" charset="-122"/>
                <a:cs typeface="Times New Roman" pitchFamily="18" charset="0"/>
              </a:rPr>
              <a:t>A′B′</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12</a:t>
            </a:r>
            <a:r>
              <a:rPr kumimoji="0" lang="en-US" altLang="zh-CN" sz="1800" b="1" smtClean="0">
                <a:solidFill>
                  <a:srgbClr val="000000"/>
                </a:solidFill>
                <a:ea typeface="宋体" pitchFamily="2" charset="-122"/>
                <a:cs typeface="Times New Roman" pitchFamily="18" charset="0"/>
              </a:rPr>
              <a:t> ´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AD</a:t>
            </a:r>
            <a:r>
              <a:rPr kumimoji="0" lang="zh-CN" altLang="en-US" sz="1800" b="1" smtClean="0">
                <a:solidFill>
                  <a:srgbClr val="000000"/>
                </a:solidFill>
                <a:ea typeface="宋体" pitchFamily="2" charset="-122"/>
                <a:cs typeface="Times New Roman" pitchFamily="18" charset="0"/>
              </a:rPr>
              <a:t>＝</a:t>
            </a:r>
            <a:r>
              <a:rPr kumimoji="0" lang="en-US" altLang="zh-CN" sz="1800" b="1" smtClean="0">
                <a:solidFill>
                  <a:srgbClr val="000000"/>
                </a:solidFill>
                <a:ea typeface="宋体" pitchFamily="2" charset="-122"/>
                <a:cs typeface="Times New Roman" pitchFamily="18" charset="0"/>
              </a:rPr>
              <a:t>A′D ′</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13</a:t>
            </a:r>
            <a:r>
              <a:rPr kumimoji="0" lang="en-US" altLang="zh-CN" sz="1800" b="1" smtClean="0">
                <a:solidFill>
                  <a:srgbClr val="000000"/>
                </a:solidFill>
                <a:ea typeface="宋体" pitchFamily="2" charset="-122"/>
                <a:cs typeface="Times New Roman" pitchFamily="18" charset="0"/>
              </a:rPr>
              <a:t> ´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BD</a:t>
            </a:r>
            <a:r>
              <a:rPr kumimoji="0" lang="zh-CN" altLang="en-US" sz="1800" b="1" smtClean="0">
                <a:solidFill>
                  <a:srgbClr val="000000"/>
                </a:solidFill>
                <a:ea typeface="宋体" pitchFamily="2" charset="-122"/>
                <a:cs typeface="Times New Roman" pitchFamily="18" charset="0"/>
              </a:rPr>
              <a:t>＝</a:t>
            </a:r>
            <a:r>
              <a:rPr kumimoji="0" lang="en-US" altLang="zh-CN" sz="1800" b="1" smtClean="0">
                <a:solidFill>
                  <a:srgbClr val="000000"/>
                </a:solidFill>
                <a:ea typeface="宋体" pitchFamily="2" charset="-122"/>
                <a:cs typeface="Times New Roman" pitchFamily="18" charset="0"/>
              </a:rPr>
              <a:t>B′D ′</a:t>
            </a:r>
          </a:p>
          <a:p>
            <a:pPr eaLnBrk="0" hangingPunct="0">
              <a:lnSpc>
                <a:spcPct val="90000"/>
              </a:lnSpc>
              <a:spcAft>
                <a:spcPct val="50000"/>
              </a:spcAft>
              <a:buClr>
                <a:srgbClr val="006DCE"/>
              </a:buClr>
              <a:buFont typeface="ZapfDingbats" pitchFamily="82" charset="2"/>
              <a:buNone/>
            </a:pPr>
            <a:endParaRPr kumimoji="0" lang="en-US" sz="1800" b="1" smtClean="0">
              <a:solidFill>
                <a:srgbClr val="000000"/>
              </a:solidFill>
              <a:ea typeface="宋体" pitchFamily="2" charset="-122"/>
              <a:cs typeface="Times New Roman" pitchFamily="18" charset="0"/>
            </a:endParaRPr>
          </a:p>
        </p:txBody>
      </p:sp>
      <p:sp>
        <p:nvSpPr>
          <p:cNvPr id="77828" name="Rectangle 5"/>
          <p:cNvSpPr>
            <a:spLocks noChangeArrowheads="1"/>
          </p:cNvSpPr>
          <p:nvPr/>
        </p:nvSpPr>
        <p:spPr bwMode="auto">
          <a:xfrm>
            <a:off x="4672013" y="1371600"/>
            <a:ext cx="3429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问题</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a:t>
            </a:r>
            <a:r>
              <a:rPr kumimoji="0" lang="zh-CN" altLang="en-US" sz="1800" b="1" smtClean="0">
                <a:solidFill>
                  <a:srgbClr val="000000"/>
                </a:solidFill>
                <a:ea typeface="宋体" pitchFamily="2" charset="-122"/>
                <a:cs typeface="Times New Roman" pitchFamily="18" charset="0"/>
              </a:rPr>
              <a:t>还可以再被分解为：</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21</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BC</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B′C′</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22</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CD</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C′D′</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23</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 </a:t>
            </a:r>
            <a:r>
              <a:rPr kumimoji="0" lang="en-US" altLang="zh-CN" sz="1800" b="1" smtClean="0">
                <a:solidFill>
                  <a:srgbClr val="000000"/>
                </a:solidFill>
                <a:ea typeface="宋体" pitchFamily="2" charset="-122"/>
                <a:cs typeface="Times New Roman" pitchFamily="18" charset="0"/>
              </a:rPr>
              <a:t>C</a:t>
            </a:r>
            <a:r>
              <a:rPr kumimoji="0" lang="zh-CN" altLang="en-US" sz="1800" b="1" smtClean="0">
                <a:solidFill>
                  <a:srgbClr val="000000"/>
                </a:solidFill>
                <a:ea typeface="宋体" pitchFamily="2" charset="-122"/>
                <a:cs typeface="Times New Roman" pitchFamily="18" charset="0"/>
              </a:rPr>
              <a:t>＝ ∠ </a:t>
            </a:r>
            <a:r>
              <a:rPr kumimoji="0" lang="en-US" altLang="zh-CN" sz="1800" b="1" smtClean="0">
                <a:solidFill>
                  <a:srgbClr val="000000"/>
                </a:solidFill>
                <a:ea typeface="宋体" pitchFamily="2" charset="-122"/>
                <a:cs typeface="Times New Roman" pitchFamily="18" charset="0"/>
              </a:rPr>
              <a:t>C ′</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或</a:t>
            </a:r>
          </a:p>
          <a:p>
            <a:pPr eaLnBrk="0" hangingPunct="0">
              <a:lnSpc>
                <a:spcPct val="90000"/>
              </a:lnSpc>
              <a:spcAft>
                <a:spcPct val="50000"/>
              </a:spcAft>
              <a:buClr>
                <a:srgbClr val="006DCE"/>
              </a:buClr>
              <a:buFont typeface="ZapfDingbats" pitchFamily="82" charset="2"/>
              <a:buNone/>
            </a:pP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21 </a:t>
            </a:r>
            <a:r>
              <a:rPr kumimoji="0" lang="en-US" altLang="zh-CN" sz="1800" b="1" smtClean="0">
                <a:solidFill>
                  <a:srgbClr val="000000"/>
                </a:solidFill>
                <a:ea typeface="宋体" pitchFamily="2" charset="-122"/>
                <a:cs typeface="Times New Roman" pitchFamily="18" charset="0"/>
              </a:rPr>
              <a:t>´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BC</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B ′C′</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22</a:t>
            </a:r>
            <a:r>
              <a:rPr kumimoji="0" lang="en-US" altLang="zh-CN" sz="1800" b="1" smtClean="0">
                <a:solidFill>
                  <a:srgbClr val="000000"/>
                </a:solidFill>
                <a:ea typeface="宋体" pitchFamily="2" charset="-122"/>
                <a:cs typeface="Times New Roman" pitchFamily="18" charset="0"/>
              </a:rPr>
              <a:t> ´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CD</a:t>
            </a:r>
            <a:r>
              <a:rPr kumimoji="0" lang="zh-CN" altLang="en-US" sz="1800" b="1" smtClean="0">
                <a:solidFill>
                  <a:srgbClr val="000000"/>
                </a:solidFill>
                <a:ea typeface="宋体" pitchFamily="2" charset="-122"/>
                <a:cs typeface="Times New Roman" pitchFamily="18" charset="0"/>
              </a:rPr>
              <a:t>＝</a:t>
            </a:r>
            <a:r>
              <a:rPr kumimoji="0" lang="en-US" altLang="zh-CN" sz="1800" b="1" smtClean="0">
                <a:solidFill>
                  <a:srgbClr val="000000"/>
                </a:solidFill>
                <a:ea typeface="宋体" pitchFamily="2" charset="-122"/>
                <a:cs typeface="Times New Roman" pitchFamily="18" charset="0"/>
              </a:rPr>
              <a:t>C ′D′</a:t>
            </a:r>
          </a:p>
          <a:p>
            <a:pPr eaLnBrk="0" hangingPunct="0">
              <a:lnSpc>
                <a:spcPct val="90000"/>
              </a:lnSpc>
              <a:spcAft>
                <a:spcPct val="50000"/>
              </a:spcAft>
              <a:buClr>
                <a:srgbClr val="006DCE"/>
              </a:buClr>
              <a:buFont typeface="ZapfDingbats" pitchFamily="82" charset="2"/>
              <a:buNone/>
            </a:pPr>
            <a:r>
              <a:rPr kumimoji="0" 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Q</a:t>
            </a:r>
            <a:r>
              <a:rPr kumimoji="0" lang="en-US" altLang="zh-CN" sz="1800" b="1" baseline="-25000" smtClean="0">
                <a:solidFill>
                  <a:srgbClr val="000000"/>
                </a:solidFill>
                <a:ea typeface="宋体" pitchFamily="2" charset="-122"/>
                <a:cs typeface="Times New Roman" pitchFamily="18" charset="0"/>
              </a:rPr>
              <a:t>23</a:t>
            </a:r>
            <a:r>
              <a:rPr kumimoji="0" lang="en-US" altLang="zh-CN" sz="1800" b="1" smtClean="0">
                <a:solidFill>
                  <a:srgbClr val="000000"/>
                </a:solidFill>
                <a:ea typeface="宋体" pitchFamily="2" charset="-122"/>
                <a:cs typeface="Times New Roman" pitchFamily="18" charset="0"/>
              </a:rPr>
              <a:t> ´ </a:t>
            </a:r>
            <a:r>
              <a:rPr kumimoji="0" lang="zh-CN" altLang="en-US" sz="1800" b="1" smtClean="0">
                <a:solidFill>
                  <a:srgbClr val="000000"/>
                </a:solidFill>
                <a:ea typeface="宋体" pitchFamily="2" charset="-122"/>
                <a:cs typeface="Times New Roman" pitchFamily="18" charset="0"/>
              </a:rPr>
              <a:t>：证明</a:t>
            </a:r>
            <a:r>
              <a:rPr kumimoji="0" lang="en-US" altLang="zh-CN" sz="1800" b="1" smtClean="0">
                <a:solidFill>
                  <a:srgbClr val="000000"/>
                </a:solidFill>
                <a:ea typeface="宋体" pitchFamily="2" charset="-122"/>
                <a:cs typeface="Times New Roman" pitchFamily="18" charset="0"/>
              </a:rPr>
              <a:t>BD</a:t>
            </a:r>
            <a:r>
              <a:rPr kumimoji="0" lang="zh-CN" altLang="en-US" sz="1800" b="1" smtClean="0">
                <a:solidFill>
                  <a:srgbClr val="000000"/>
                </a:solidFill>
                <a:ea typeface="宋体" pitchFamily="2" charset="-122"/>
                <a:cs typeface="Times New Roman" pitchFamily="18" charset="0"/>
              </a:rPr>
              <a:t>＝ </a:t>
            </a:r>
            <a:r>
              <a:rPr kumimoji="0" lang="en-US" altLang="zh-CN" sz="1800" b="1" smtClean="0">
                <a:solidFill>
                  <a:srgbClr val="000000"/>
                </a:solidFill>
                <a:ea typeface="宋体" pitchFamily="2" charset="-122"/>
                <a:cs typeface="Times New Roman" pitchFamily="18" charset="0"/>
              </a:rPr>
              <a:t>B′D′ ´</a:t>
            </a:r>
          </a:p>
          <a:p>
            <a:pPr eaLnBrk="0" hangingPunct="0">
              <a:lnSpc>
                <a:spcPct val="90000"/>
              </a:lnSpc>
              <a:spcAft>
                <a:spcPct val="50000"/>
              </a:spcAft>
              <a:buClr>
                <a:srgbClr val="006DCE"/>
              </a:buClr>
              <a:buFont typeface="ZapfDingbats" pitchFamily="82" charset="2"/>
              <a:buNone/>
            </a:pPr>
            <a:endParaRPr kumimoji="0" lang="en-US" sz="1800" b="1" smtClean="0">
              <a:solidFill>
                <a:srgbClr val="000000"/>
              </a:solidFill>
              <a:ea typeface="宋体" pitchFamily="2" charset="-122"/>
              <a:cs typeface="Times New Roman" pitchFamily="18" charset="0"/>
            </a:endParaRPr>
          </a:p>
        </p:txBody>
      </p:sp>
    </p:spTree>
    <p:extLst>
      <p:ext uri="{BB962C8B-B14F-4D97-AF65-F5344CB8AC3E}">
        <p14:creationId xmlns:p14="http://schemas.microsoft.com/office/powerpoint/2010/main" val="4153482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txBox="1">
            <a:spLocks noChangeArrowheads="1"/>
          </p:cNvSpPr>
          <p:nvPr/>
        </p:nvSpPr>
        <p:spPr bwMode="auto">
          <a:xfrm>
            <a:off x="827088" y="1341438"/>
            <a:ext cx="777240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nSpc>
                <a:spcPct val="90000"/>
              </a:lnSpc>
              <a:spcAft>
                <a:spcPct val="50000"/>
              </a:spcAft>
              <a:buClr>
                <a:srgbClr val="006DCE"/>
              </a:buClr>
              <a:buSzPct val="60000"/>
              <a:buFont typeface="ZapfDingbats" pitchFamily="82" charset="2"/>
              <a:buNone/>
            </a:pPr>
            <a:r>
              <a:rPr kumimoji="0" lang="zh-CN" altLang="en-US" sz="2000" b="1" smtClean="0">
                <a:solidFill>
                  <a:srgbClr val="000000"/>
                </a:solidFill>
                <a:latin typeface="Times New Roman" pitchFamily="18" charset="0"/>
                <a:cs typeface="Times New Roman" pitchFamily="18" charset="0"/>
              </a:rPr>
              <a:t>将原问题用图的形式表示如下：</a:t>
            </a:r>
          </a:p>
        </p:txBody>
      </p:sp>
      <p:grpSp>
        <p:nvGrpSpPr>
          <p:cNvPr id="77828" name="Group 4"/>
          <p:cNvGrpSpPr>
            <a:grpSpLocks/>
          </p:cNvGrpSpPr>
          <p:nvPr/>
        </p:nvGrpSpPr>
        <p:grpSpPr bwMode="auto">
          <a:xfrm>
            <a:off x="1539875" y="2819400"/>
            <a:ext cx="6019800" cy="3124200"/>
            <a:chOff x="0" y="0"/>
            <a:chExt cx="3792" cy="1968"/>
          </a:xfrm>
        </p:grpSpPr>
        <p:sp>
          <p:nvSpPr>
            <p:cNvPr id="77832" name="Oval 5"/>
            <p:cNvSpPr>
              <a:spLocks noChangeArrowheads="1"/>
            </p:cNvSpPr>
            <p:nvPr/>
          </p:nvSpPr>
          <p:spPr bwMode="auto">
            <a:xfrm>
              <a:off x="1872" y="240"/>
              <a:ext cx="96" cy="96"/>
            </a:xfrm>
            <a:prstGeom prst="ellipse">
              <a:avLst/>
            </a:prstGeom>
            <a:solidFill>
              <a:srgbClr val="00E4A8"/>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ea typeface="宋体" pitchFamily="2" charset="-122"/>
                <a:cs typeface="Times New Roman" pitchFamily="18" charset="0"/>
              </a:endParaRPr>
            </a:p>
          </p:txBody>
        </p:sp>
        <p:sp>
          <p:nvSpPr>
            <p:cNvPr id="77833" name="Line 6"/>
            <p:cNvSpPr>
              <a:spLocks noChangeShapeType="1"/>
            </p:cNvSpPr>
            <p:nvPr/>
          </p:nvSpPr>
          <p:spPr bwMode="auto">
            <a:xfrm flipH="1">
              <a:off x="1296" y="336"/>
              <a:ext cx="624" cy="19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34" name="Line 7"/>
            <p:cNvSpPr>
              <a:spLocks noChangeShapeType="1"/>
            </p:cNvSpPr>
            <p:nvPr/>
          </p:nvSpPr>
          <p:spPr bwMode="auto">
            <a:xfrm>
              <a:off x="1920" y="336"/>
              <a:ext cx="624" cy="19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35" name="Rectangle 8"/>
            <p:cNvSpPr>
              <a:spLocks noChangeArrowheads="1"/>
            </p:cNvSpPr>
            <p:nvPr/>
          </p:nvSpPr>
          <p:spPr bwMode="auto">
            <a:xfrm>
              <a:off x="1776" y="0"/>
              <a:ext cx="2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p>
          </p:txBody>
        </p:sp>
        <p:sp>
          <p:nvSpPr>
            <p:cNvPr id="77836" name="Arc 9"/>
            <p:cNvSpPr>
              <a:spLocks/>
            </p:cNvSpPr>
            <p:nvPr/>
          </p:nvSpPr>
          <p:spPr bwMode="auto">
            <a:xfrm rot="8100000">
              <a:off x="1824" y="288"/>
              <a:ext cx="240" cy="151"/>
            </a:xfrm>
            <a:custGeom>
              <a:avLst/>
              <a:gdLst>
                <a:gd name="T0" fmla="*/ 0 w 21600"/>
                <a:gd name="T1" fmla="*/ 0 h 20086"/>
                <a:gd name="T2" fmla="*/ 0 w 21600"/>
                <a:gd name="T3" fmla="*/ 0 h 20086"/>
                <a:gd name="T4" fmla="*/ 0 w 21600"/>
                <a:gd name="T5" fmla="*/ 0 h 20086"/>
                <a:gd name="T6" fmla="*/ 0 w 21600"/>
                <a:gd name="T7" fmla="*/ 0 h 20086"/>
                <a:gd name="T8" fmla="*/ 0 w 21600"/>
                <a:gd name="T9" fmla="*/ 0 h 20086"/>
                <a:gd name="T10" fmla="*/ 0 w 21600"/>
                <a:gd name="T11" fmla="*/ 0 h 200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0086" fill="none" extrusionOk="0">
                  <a:moveTo>
                    <a:pt x="7944" y="0"/>
                  </a:moveTo>
                  <a:cubicBezTo>
                    <a:pt x="16186" y="3260"/>
                    <a:pt x="21600" y="11223"/>
                    <a:pt x="21600" y="20086"/>
                  </a:cubicBezTo>
                </a:path>
                <a:path w="21600" h="20086" stroke="0" extrusionOk="0">
                  <a:moveTo>
                    <a:pt x="7944" y="0"/>
                  </a:moveTo>
                  <a:cubicBezTo>
                    <a:pt x="16186" y="3260"/>
                    <a:pt x="21600" y="11223"/>
                    <a:pt x="21600" y="20086"/>
                  </a:cubicBezTo>
                  <a:lnTo>
                    <a:pt x="0" y="20086"/>
                  </a:lnTo>
                  <a:lnTo>
                    <a:pt x="7944" y="0"/>
                  </a:lnTo>
                  <a:close/>
                </a:path>
              </a:pathLst>
            </a:custGeom>
            <a:noFill/>
            <a:ln w="19050" cmpd="sng">
              <a:solidFill>
                <a:srgbClr val="3333CC"/>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37" name="Rectangle 10"/>
            <p:cNvSpPr>
              <a:spLocks noChangeArrowheads="1"/>
            </p:cNvSpPr>
            <p:nvPr/>
          </p:nvSpPr>
          <p:spPr bwMode="auto">
            <a:xfrm>
              <a:off x="1008" y="480"/>
              <a:ext cx="2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2000" b="1" baseline="-25000" smtClean="0">
                  <a:solidFill>
                    <a:srgbClr val="000000"/>
                  </a:solidFill>
                  <a:ea typeface="宋体" pitchFamily="2" charset="-122"/>
                  <a:cs typeface="Times New Roman" pitchFamily="18" charset="0"/>
                </a:rPr>
                <a:t>1</a:t>
              </a:r>
            </a:p>
          </p:txBody>
        </p:sp>
        <p:sp>
          <p:nvSpPr>
            <p:cNvPr id="77838" name="Line 11"/>
            <p:cNvSpPr>
              <a:spLocks noChangeShapeType="1"/>
            </p:cNvSpPr>
            <p:nvPr/>
          </p:nvSpPr>
          <p:spPr bwMode="auto">
            <a:xfrm flipH="1">
              <a:off x="528" y="672"/>
              <a:ext cx="528" cy="33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39" name="Line 12"/>
            <p:cNvSpPr>
              <a:spLocks noChangeShapeType="1"/>
            </p:cNvSpPr>
            <p:nvPr/>
          </p:nvSpPr>
          <p:spPr bwMode="auto">
            <a:xfrm>
              <a:off x="1056" y="672"/>
              <a:ext cx="432" cy="33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40" name="Rectangle 13"/>
            <p:cNvSpPr>
              <a:spLocks noChangeArrowheads="1"/>
            </p:cNvSpPr>
            <p:nvPr/>
          </p:nvSpPr>
          <p:spPr bwMode="auto">
            <a:xfrm>
              <a:off x="2592" y="480"/>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2000" b="1" baseline="-25000" smtClean="0">
                  <a:solidFill>
                    <a:srgbClr val="000000"/>
                  </a:solidFill>
                  <a:ea typeface="宋体" pitchFamily="2" charset="-122"/>
                  <a:cs typeface="Times New Roman" pitchFamily="18" charset="0"/>
                </a:rPr>
                <a:t>2</a:t>
              </a:r>
            </a:p>
          </p:txBody>
        </p:sp>
        <p:sp>
          <p:nvSpPr>
            <p:cNvPr id="77841" name="Line 14"/>
            <p:cNvSpPr>
              <a:spLocks noChangeShapeType="1"/>
            </p:cNvSpPr>
            <p:nvPr/>
          </p:nvSpPr>
          <p:spPr bwMode="auto">
            <a:xfrm flipH="1">
              <a:off x="2352" y="672"/>
              <a:ext cx="432" cy="384"/>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42" name="Line 15"/>
            <p:cNvSpPr>
              <a:spLocks noChangeShapeType="1"/>
            </p:cNvSpPr>
            <p:nvPr/>
          </p:nvSpPr>
          <p:spPr bwMode="auto">
            <a:xfrm>
              <a:off x="2784" y="672"/>
              <a:ext cx="480" cy="33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43" name="Oval 16"/>
            <p:cNvSpPr>
              <a:spLocks noChangeArrowheads="1"/>
            </p:cNvSpPr>
            <p:nvPr/>
          </p:nvSpPr>
          <p:spPr bwMode="auto">
            <a:xfrm>
              <a:off x="480" y="1008"/>
              <a:ext cx="96" cy="96"/>
            </a:xfrm>
            <a:prstGeom prst="ellipse">
              <a:avLst/>
            </a:prstGeom>
            <a:solidFill>
              <a:srgbClr val="00E4A8"/>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ea typeface="宋体" pitchFamily="2" charset="-122"/>
                <a:cs typeface="Times New Roman" pitchFamily="18" charset="0"/>
              </a:endParaRPr>
            </a:p>
          </p:txBody>
        </p:sp>
        <p:sp>
          <p:nvSpPr>
            <p:cNvPr id="77844" name="Oval 17"/>
            <p:cNvSpPr>
              <a:spLocks noChangeArrowheads="1"/>
            </p:cNvSpPr>
            <p:nvPr/>
          </p:nvSpPr>
          <p:spPr bwMode="auto">
            <a:xfrm>
              <a:off x="1440" y="1008"/>
              <a:ext cx="96" cy="96"/>
            </a:xfrm>
            <a:prstGeom prst="ellipse">
              <a:avLst/>
            </a:prstGeom>
            <a:solidFill>
              <a:srgbClr val="00E4A8"/>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ea typeface="宋体" pitchFamily="2" charset="-122"/>
                <a:cs typeface="Times New Roman" pitchFamily="18" charset="0"/>
              </a:endParaRPr>
            </a:p>
          </p:txBody>
        </p:sp>
        <p:sp>
          <p:nvSpPr>
            <p:cNvPr id="77845" name="Oval 18"/>
            <p:cNvSpPr>
              <a:spLocks noChangeArrowheads="1"/>
            </p:cNvSpPr>
            <p:nvPr/>
          </p:nvSpPr>
          <p:spPr bwMode="auto">
            <a:xfrm>
              <a:off x="2352" y="1008"/>
              <a:ext cx="96" cy="96"/>
            </a:xfrm>
            <a:prstGeom prst="ellipse">
              <a:avLst/>
            </a:prstGeom>
            <a:solidFill>
              <a:srgbClr val="00E4A8"/>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ea typeface="宋体" pitchFamily="2" charset="-122"/>
                <a:cs typeface="Times New Roman" pitchFamily="18" charset="0"/>
              </a:endParaRPr>
            </a:p>
          </p:txBody>
        </p:sp>
        <p:sp>
          <p:nvSpPr>
            <p:cNvPr id="77846" name="Oval 19"/>
            <p:cNvSpPr>
              <a:spLocks noChangeArrowheads="1"/>
            </p:cNvSpPr>
            <p:nvPr/>
          </p:nvSpPr>
          <p:spPr bwMode="auto">
            <a:xfrm>
              <a:off x="3264" y="1008"/>
              <a:ext cx="96" cy="96"/>
            </a:xfrm>
            <a:prstGeom prst="ellipse">
              <a:avLst/>
            </a:prstGeom>
            <a:solidFill>
              <a:srgbClr val="00E4A8"/>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CC"/>
                </a:buClr>
                <a:buSzPct val="60000"/>
                <a:buFont typeface="Wingdings" pitchFamily="2" charset="2"/>
                <a:buNone/>
              </a:pPr>
              <a:endParaRPr kumimoji="0" lang="zh-CN" altLang="en-US" sz="2000" b="1" smtClean="0">
                <a:solidFill>
                  <a:srgbClr val="000000"/>
                </a:solidFill>
                <a:ea typeface="宋体" pitchFamily="2" charset="-122"/>
                <a:cs typeface="Times New Roman" pitchFamily="18" charset="0"/>
              </a:endParaRPr>
            </a:p>
          </p:txBody>
        </p:sp>
        <p:sp>
          <p:nvSpPr>
            <p:cNvPr id="77847" name="Line 20"/>
            <p:cNvSpPr>
              <a:spLocks noChangeShapeType="1"/>
            </p:cNvSpPr>
            <p:nvPr/>
          </p:nvSpPr>
          <p:spPr bwMode="auto">
            <a:xfrm flipH="1">
              <a:off x="144" y="1104"/>
              <a:ext cx="336"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48" name="Line 21"/>
            <p:cNvSpPr>
              <a:spLocks noChangeShapeType="1"/>
            </p:cNvSpPr>
            <p:nvPr/>
          </p:nvSpPr>
          <p:spPr bwMode="auto">
            <a:xfrm>
              <a:off x="528" y="1104"/>
              <a:ext cx="0"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49" name="Line 22"/>
            <p:cNvSpPr>
              <a:spLocks noChangeShapeType="1"/>
            </p:cNvSpPr>
            <p:nvPr/>
          </p:nvSpPr>
          <p:spPr bwMode="auto">
            <a:xfrm>
              <a:off x="576" y="1104"/>
              <a:ext cx="384"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50" name="Rectangle 23"/>
            <p:cNvSpPr>
              <a:spLocks noChangeArrowheads="1"/>
            </p:cNvSpPr>
            <p:nvPr/>
          </p:nvSpPr>
          <p:spPr bwMode="auto">
            <a:xfrm>
              <a:off x="0"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11</a:t>
              </a:r>
            </a:p>
          </p:txBody>
        </p:sp>
        <p:sp>
          <p:nvSpPr>
            <p:cNvPr id="77851" name="Rectangle 24"/>
            <p:cNvSpPr>
              <a:spLocks noChangeArrowheads="1"/>
            </p:cNvSpPr>
            <p:nvPr/>
          </p:nvSpPr>
          <p:spPr bwMode="auto">
            <a:xfrm>
              <a:off x="384" y="1680"/>
              <a:ext cx="2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2000" b="1" baseline="-25000" smtClean="0">
                  <a:solidFill>
                    <a:srgbClr val="000000"/>
                  </a:solidFill>
                  <a:ea typeface="宋体" pitchFamily="2" charset="-122"/>
                  <a:cs typeface="Times New Roman" pitchFamily="18" charset="0"/>
                </a:rPr>
                <a:t>12</a:t>
              </a:r>
            </a:p>
          </p:txBody>
        </p:sp>
        <p:sp>
          <p:nvSpPr>
            <p:cNvPr id="77852" name="Rectangle 25"/>
            <p:cNvSpPr>
              <a:spLocks noChangeArrowheads="1"/>
            </p:cNvSpPr>
            <p:nvPr/>
          </p:nvSpPr>
          <p:spPr bwMode="auto">
            <a:xfrm>
              <a:off x="816"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13</a:t>
              </a:r>
            </a:p>
          </p:txBody>
        </p:sp>
        <p:sp>
          <p:nvSpPr>
            <p:cNvPr id="77853" name="Rectangle 26"/>
            <p:cNvSpPr>
              <a:spLocks noChangeArrowheads="1"/>
            </p:cNvSpPr>
            <p:nvPr/>
          </p:nvSpPr>
          <p:spPr bwMode="auto">
            <a:xfrm>
              <a:off x="1152"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11 </a:t>
              </a:r>
              <a:r>
                <a:rPr kumimoji="0" lang="en-US" altLang="zh-CN" sz="2000" b="1" smtClean="0">
                  <a:solidFill>
                    <a:srgbClr val="000000"/>
                  </a:solidFill>
                  <a:ea typeface="宋体" pitchFamily="2" charset="-122"/>
                  <a:cs typeface="Times New Roman" pitchFamily="18" charset="0"/>
                </a:rPr>
                <a:t>'</a:t>
              </a:r>
            </a:p>
          </p:txBody>
        </p:sp>
        <p:sp>
          <p:nvSpPr>
            <p:cNvPr id="77854" name="Rectangle 27"/>
            <p:cNvSpPr>
              <a:spLocks noChangeArrowheads="1"/>
            </p:cNvSpPr>
            <p:nvPr/>
          </p:nvSpPr>
          <p:spPr bwMode="auto">
            <a:xfrm>
              <a:off x="1440" y="16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12 </a:t>
              </a:r>
              <a:r>
                <a:rPr kumimoji="0" lang="en-US" altLang="zh-CN" sz="2000" b="1" smtClean="0">
                  <a:solidFill>
                    <a:srgbClr val="000000"/>
                  </a:solidFill>
                  <a:ea typeface="宋体" pitchFamily="2" charset="-122"/>
                  <a:cs typeface="Times New Roman" pitchFamily="18" charset="0"/>
                </a:rPr>
                <a:t>'</a:t>
              </a:r>
            </a:p>
          </p:txBody>
        </p:sp>
        <p:sp>
          <p:nvSpPr>
            <p:cNvPr id="77855" name="Rectangle 28"/>
            <p:cNvSpPr>
              <a:spLocks noChangeArrowheads="1"/>
            </p:cNvSpPr>
            <p:nvPr/>
          </p:nvSpPr>
          <p:spPr bwMode="auto">
            <a:xfrm>
              <a:off x="1776" y="1680"/>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13 </a:t>
              </a:r>
              <a:r>
                <a:rPr kumimoji="0" lang="en-US" altLang="zh-CN" sz="2000" b="1" smtClean="0">
                  <a:solidFill>
                    <a:srgbClr val="000000"/>
                  </a:solidFill>
                  <a:ea typeface="宋体" pitchFamily="2" charset="-122"/>
                  <a:cs typeface="Times New Roman" pitchFamily="18" charset="0"/>
                </a:rPr>
                <a:t>'</a:t>
              </a:r>
            </a:p>
          </p:txBody>
        </p:sp>
        <p:sp>
          <p:nvSpPr>
            <p:cNvPr id="77856" name="Rectangle 29"/>
            <p:cNvSpPr>
              <a:spLocks noChangeArrowheads="1"/>
            </p:cNvSpPr>
            <p:nvPr/>
          </p:nvSpPr>
          <p:spPr bwMode="auto">
            <a:xfrm>
              <a:off x="2016"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21</a:t>
              </a:r>
            </a:p>
          </p:txBody>
        </p:sp>
        <p:sp>
          <p:nvSpPr>
            <p:cNvPr id="77857" name="Rectangle 30"/>
            <p:cNvSpPr>
              <a:spLocks noChangeArrowheads="1"/>
            </p:cNvSpPr>
            <p:nvPr/>
          </p:nvSpPr>
          <p:spPr bwMode="auto">
            <a:xfrm>
              <a:off x="2304"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22</a:t>
              </a:r>
            </a:p>
          </p:txBody>
        </p:sp>
        <p:sp>
          <p:nvSpPr>
            <p:cNvPr id="77858" name="Rectangle 31"/>
            <p:cNvSpPr>
              <a:spLocks noChangeArrowheads="1"/>
            </p:cNvSpPr>
            <p:nvPr/>
          </p:nvSpPr>
          <p:spPr bwMode="auto">
            <a:xfrm>
              <a:off x="2592"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23</a:t>
              </a:r>
            </a:p>
          </p:txBody>
        </p:sp>
        <p:sp>
          <p:nvSpPr>
            <p:cNvPr id="77859" name="Rectangle 32"/>
            <p:cNvSpPr>
              <a:spLocks noChangeArrowheads="1"/>
            </p:cNvSpPr>
            <p:nvPr/>
          </p:nvSpPr>
          <p:spPr bwMode="auto">
            <a:xfrm>
              <a:off x="2928" y="1680"/>
              <a:ext cx="24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21 </a:t>
              </a:r>
              <a:r>
                <a:rPr kumimoji="0" lang="en-US" altLang="zh-CN" sz="2000" b="1" smtClean="0">
                  <a:solidFill>
                    <a:srgbClr val="000000"/>
                  </a:solidFill>
                  <a:ea typeface="宋体" pitchFamily="2" charset="-122"/>
                  <a:cs typeface="Times New Roman" pitchFamily="18" charset="0"/>
                </a:rPr>
                <a:t>'</a:t>
              </a:r>
            </a:p>
          </p:txBody>
        </p:sp>
        <p:sp>
          <p:nvSpPr>
            <p:cNvPr id="77860" name="Rectangle 33"/>
            <p:cNvSpPr>
              <a:spLocks noChangeArrowheads="1"/>
            </p:cNvSpPr>
            <p:nvPr/>
          </p:nvSpPr>
          <p:spPr bwMode="auto">
            <a:xfrm>
              <a:off x="3216" y="16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22 </a:t>
              </a:r>
              <a:r>
                <a:rPr kumimoji="0" lang="en-US" altLang="zh-CN" sz="2000" b="1" smtClean="0">
                  <a:solidFill>
                    <a:srgbClr val="000000"/>
                  </a:solidFill>
                  <a:ea typeface="宋体" pitchFamily="2" charset="-122"/>
                  <a:cs typeface="Times New Roman" pitchFamily="18" charset="0"/>
                </a:rPr>
                <a:t>'</a:t>
              </a:r>
            </a:p>
          </p:txBody>
        </p:sp>
        <p:sp>
          <p:nvSpPr>
            <p:cNvPr id="77861" name="Rectangle 34"/>
            <p:cNvSpPr>
              <a:spLocks noChangeArrowheads="1"/>
            </p:cNvSpPr>
            <p:nvPr/>
          </p:nvSpPr>
          <p:spPr bwMode="auto">
            <a:xfrm>
              <a:off x="3552" y="16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Aft>
                  <a:spcPct val="50000"/>
                </a:spcAft>
                <a:buClr>
                  <a:srgbClr val="006DCE"/>
                </a:buClr>
                <a:buSzPct val="60000"/>
                <a:buFont typeface="ZapfDingbats" pitchFamily="82" charset="2"/>
                <a:buNone/>
              </a:pPr>
              <a:r>
                <a:rPr kumimoji="0" lang="en-US" altLang="zh-CN" sz="2000" b="1" smtClean="0">
                  <a:solidFill>
                    <a:srgbClr val="000000"/>
                  </a:solidFill>
                  <a:ea typeface="宋体" pitchFamily="2" charset="-122"/>
                  <a:cs typeface="Times New Roman" pitchFamily="18" charset="0"/>
                </a:rPr>
                <a:t>Q</a:t>
              </a:r>
              <a:r>
                <a:rPr kumimoji="0" lang="en-US" altLang="zh-CN" sz="1600" b="1" baseline="-25000" smtClean="0">
                  <a:solidFill>
                    <a:srgbClr val="000000"/>
                  </a:solidFill>
                  <a:ea typeface="宋体" pitchFamily="2" charset="-122"/>
                  <a:cs typeface="Times New Roman" pitchFamily="18" charset="0"/>
                </a:rPr>
                <a:t>23 </a:t>
              </a:r>
              <a:r>
                <a:rPr kumimoji="0" lang="en-US" altLang="zh-CN" sz="2000" b="1" smtClean="0">
                  <a:solidFill>
                    <a:srgbClr val="000000"/>
                  </a:solidFill>
                  <a:ea typeface="宋体" pitchFamily="2" charset="-122"/>
                  <a:cs typeface="Times New Roman" pitchFamily="18" charset="0"/>
                </a:rPr>
                <a:t>'</a:t>
              </a:r>
            </a:p>
          </p:txBody>
        </p:sp>
        <p:sp>
          <p:nvSpPr>
            <p:cNvPr id="77862" name="Arc 35"/>
            <p:cNvSpPr>
              <a:spLocks/>
            </p:cNvSpPr>
            <p:nvPr/>
          </p:nvSpPr>
          <p:spPr bwMode="auto">
            <a:xfrm rot="8100000">
              <a:off x="432" y="1104"/>
              <a:ext cx="240" cy="151"/>
            </a:xfrm>
            <a:custGeom>
              <a:avLst/>
              <a:gdLst>
                <a:gd name="T0" fmla="*/ 0 w 21600"/>
                <a:gd name="T1" fmla="*/ 0 h 20086"/>
                <a:gd name="T2" fmla="*/ 0 w 21600"/>
                <a:gd name="T3" fmla="*/ 0 h 20086"/>
                <a:gd name="T4" fmla="*/ 0 w 21600"/>
                <a:gd name="T5" fmla="*/ 0 h 20086"/>
                <a:gd name="T6" fmla="*/ 0 w 21600"/>
                <a:gd name="T7" fmla="*/ 0 h 20086"/>
                <a:gd name="T8" fmla="*/ 0 w 21600"/>
                <a:gd name="T9" fmla="*/ 0 h 20086"/>
                <a:gd name="T10" fmla="*/ 0 w 21600"/>
                <a:gd name="T11" fmla="*/ 0 h 200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0086" fill="none" extrusionOk="0">
                  <a:moveTo>
                    <a:pt x="7944" y="0"/>
                  </a:moveTo>
                  <a:cubicBezTo>
                    <a:pt x="16186" y="3260"/>
                    <a:pt x="21600" y="11223"/>
                    <a:pt x="21600" y="20086"/>
                  </a:cubicBezTo>
                </a:path>
                <a:path w="21600" h="20086" stroke="0" extrusionOk="0">
                  <a:moveTo>
                    <a:pt x="7944" y="0"/>
                  </a:moveTo>
                  <a:cubicBezTo>
                    <a:pt x="16186" y="3260"/>
                    <a:pt x="21600" y="11223"/>
                    <a:pt x="21600" y="20086"/>
                  </a:cubicBezTo>
                  <a:lnTo>
                    <a:pt x="0" y="20086"/>
                  </a:lnTo>
                  <a:lnTo>
                    <a:pt x="7944" y="0"/>
                  </a:lnTo>
                  <a:close/>
                </a:path>
              </a:pathLst>
            </a:custGeom>
            <a:noFill/>
            <a:ln w="19050" cmpd="sng">
              <a:solidFill>
                <a:srgbClr val="3333CC"/>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3" name="Line 36"/>
            <p:cNvSpPr>
              <a:spLocks noChangeShapeType="1"/>
            </p:cNvSpPr>
            <p:nvPr/>
          </p:nvSpPr>
          <p:spPr bwMode="auto">
            <a:xfrm flipH="1">
              <a:off x="1104" y="1104"/>
              <a:ext cx="336"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4" name="Line 37"/>
            <p:cNvSpPr>
              <a:spLocks noChangeShapeType="1"/>
            </p:cNvSpPr>
            <p:nvPr/>
          </p:nvSpPr>
          <p:spPr bwMode="auto">
            <a:xfrm>
              <a:off x="1488" y="1104"/>
              <a:ext cx="0"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5" name="Line 38"/>
            <p:cNvSpPr>
              <a:spLocks noChangeShapeType="1"/>
            </p:cNvSpPr>
            <p:nvPr/>
          </p:nvSpPr>
          <p:spPr bwMode="auto">
            <a:xfrm>
              <a:off x="1536" y="1104"/>
              <a:ext cx="384" cy="52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6" name="Arc 39"/>
            <p:cNvSpPr>
              <a:spLocks/>
            </p:cNvSpPr>
            <p:nvPr/>
          </p:nvSpPr>
          <p:spPr bwMode="auto">
            <a:xfrm rot="8100000">
              <a:off x="1392" y="1104"/>
              <a:ext cx="240" cy="151"/>
            </a:xfrm>
            <a:custGeom>
              <a:avLst/>
              <a:gdLst>
                <a:gd name="T0" fmla="*/ 0 w 21600"/>
                <a:gd name="T1" fmla="*/ 0 h 20086"/>
                <a:gd name="T2" fmla="*/ 0 w 21600"/>
                <a:gd name="T3" fmla="*/ 0 h 20086"/>
                <a:gd name="T4" fmla="*/ 0 w 21600"/>
                <a:gd name="T5" fmla="*/ 0 h 20086"/>
                <a:gd name="T6" fmla="*/ 0 w 21600"/>
                <a:gd name="T7" fmla="*/ 0 h 20086"/>
                <a:gd name="T8" fmla="*/ 0 w 21600"/>
                <a:gd name="T9" fmla="*/ 0 h 20086"/>
                <a:gd name="T10" fmla="*/ 0 w 21600"/>
                <a:gd name="T11" fmla="*/ 0 h 200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0086" fill="none" extrusionOk="0">
                  <a:moveTo>
                    <a:pt x="7944" y="0"/>
                  </a:moveTo>
                  <a:cubicBezTo>
                    <a:pt x="16186" y="3260"/>
                    <a:pt x="21600" y="11223"/>
                    <a:pt x="21600" y="20086"/>
                  </a:cubicBezTo>
                </a:path>
                <a:path w="21600" h="20086" stroke="0" extrusionOk="0">
                  <a:moveTo>
                    <a:pt x="7944" y="0"/>
                  </a:moveTo>
                  <a:cubicBezTo>
                    <a:pt x="16186" y="3260"/>
                    <a:pt x="21600" y="11223"/>
                    <a:pt x="21600" y="20086"/>
                  </a:cubicBezTo>
                  <a:lnTo>
                    <a:pt x="0" y="20086"/>
                  </a:lnTo>
                  <a:lnTo>
                    <a:pt x="7944" y="0"/>
                  </a:lnTo>
                  <a:close/>
                </a:path>
              </a:pathLst>
            </a:custGeom>
            <a:noFill/>
            <a:ln w="19050" cmpd="sng">
              <a:solidFill>
                <a:srgbClr val="3333CC"/>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7" name="Line 40"/>
            <p:cNvSpPr>
              <a:spLocks noChangeShapeType="1"/>
            </p:cNvSpPr>
            <p:nvPr/>
          </p:nvSpPr>
          <p:spPr bwMode="auto">
            <a:xfrm flipH="1">
              <a:off x="2016" y="1104"/>
              <a:ext cx="336"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8" name="Line 41"/>
            <p:cNvSpPr>
              <a:spLocks noChangeShapeType="1"/>
            </p:cNvSpPr>
            <p:nvPr/>
          </p:nvSpPr>
          <p:spPr bwMode="auto">
            <a:xfrm>
              <a:off x="2400" y="1104"/>
              <a:ext cx="0"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69" name="Line 42"/>
            <p:cNvSpPr>
              <a:spLocks noChangeShapeType="1"/>
            </p:cNvSpPr>
            <p:nvPr/>
          </p:nvSpPr>
          <p:spPr bwMode="auto">
            <a:xfrm>
              <a:off x="2448" y="1104"/>
              <a:ext cx="384"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70" name="Arc 43"/>
            <p:cNvSpPr>
              <a:spLocks/>
            </p:cNvSpPr>
            <p:nvPr/>
          </p:nvSpPr>
          <p:spPr bwMode="auto">
            <a:xfrm rot="8100000">
              <a:off x="2304" y="1104"/>
              <a:ext cx="240" cy="151"/>
            </a:xfrm>
            <a:custGeom>
              <a:avLst/>
              <a:gdLst>
                <a:gd name="T0" fmla="*/ 0 w 21600"/>
                <a:gd name="T1" fmla="*/ 0 h 20086"/>
                <a:gd name="T2" fmla="*/ 0 w 21600"/>
                <a:gd name="T3" fmla="*/ 0 h 20086"/>
                <a:gd name="T4" fmla="*/ 0 w 21600"/>
                <a:gd name="T5" fmla="*/ 0 h 20086"/>
                <a:gd name="T6" fmla="*/ 0 w 21600"/>
                <a:gd name="T7" fmla="*/ 0 h 20086"/>
                <a:gd name="T8" fmla="*/ 0 w 21600"/>
                <a:gd name="T9" fmla="*/ 0 h 20086"/>
                <a:gd name="T10" fmla="*/ 0 w 21600"/>
                <a:gd name="T11" fmla="*/ 0 h 200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0086" fill="none" extrusionOk="0">
                  <a:moveTo>
                    <a:pt x="7944" y="0"/>
                  </a:moveTo>
                  <a:cubicBezTo>
                    <a:pt x="16186" y="3260"/>
                    <a:pt x="21600" y="11223"/>
                    <a:pt x="21600" y="20086"/>
                  </a:cubicBezTo>
                </a:path>
                <a:path w="21600" h="20086" stroke="0" extrusionOk="0">
                  <a:moveTo>
                    <a:pt x="7944" y="0"/>
                  </a:moveTo>
                  <a:cubicBezTo>
                    <a:pt x="16186" y="3260"/>
                    <a:pt x="21600" y="11223"/>
                    <a:pt x="21600" y="20086"/>
                  </a:cubicBezTo>
                  <a:lnTo>
                    <a:pt x="0" y="20086"/>
                  </a:lnTo>
                  <a:lnTo>
                    <a:pt x="7944" y="0"/>
                  </a:lnTo>
                  <a:close/>
                </a:path>
              </a:pathLst>
            </a:custGeom>
            <a:noFill/>
            <a:ln w="19050" cmpd="sng">
              <a:solidFill>
                <a:srgbClr val="3333CC"/>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71" name="Line 44"/>
            <p:cNvSpPr>
              <a:spLocks noChangeShapeType="1"/>
            </p:cNvSpPr>
            <p:nvPr/>
          </p:nvSpPr>
          <p:spPr bwMode="auto">
            <a:xfrm flipH="1">
              <a:off x="2928" y="1104"/>
              <a:ext cx="336"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72" name="Line 45"/>
            <p:cNvSpPr>
              <a:spLocks noChangeShapeType="1"/>
            </p:cNvSpPr>
            <p:nvPr/>
          </p:nvSpPr>
          <p:spPr bwMode="auto">
            <a:xfrm>
              <a:off x="3312" y="1104"/>
              <a:ext cx="0"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73" name="Line 46"/>
            <p:cNvSpPr>
              <a:spLocks noChangeShapeType="1"/>
            </p:cNvSpPr>
            <p:nvPr/>
          </p:nvSpPr>
          <p:spPr bwMode="auto">
            <a:xfrm>
              <a:off x="3360" y="1104"/>
              <a:ext cx="384" cy="52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sp>
          <p:nvSpPr>
            <p:cNvPr id="77874" name="Arc 47"/>
            <p:cNvSpPr>
              <a:spLocks/>
            </p:cNvSpPr>
            <p:nvPr/>
          </p:nvSpPr>
          <p:spPr bwMode="auto">
            <a:xfrm rot="8100000">
              <a:off x="3216" y="1104"/>
              <a:ext cx="240" cy="151"/>
            </a:xfrm>
            <a:custGeom>
              <a:avLst/>
              <a:gdLst>
                <a:gd name="T0" fmla="*/ 0 w 21600"/>
                <a:gd name="T1" fmla="*/ 0 h 20086"/>
                <a:gd name="T2" fmla="*/ 0 w 21600"/>
                <a:gd name="T3" fmla="*/ 0 h 20086"/>
                <a:gd name="T4" fmla="*/ 0 w 21600"/>
                <a:gd name="T5" fmla="*/ 0 h 20086"/>
                <a:gd name="T6" fmla="*/ 0 w 21600"/>
                <a:gd name="T7" fmla="*/ 0 h 20086"/>
                <a:gd name="T8" fmla="*/ 0 w 21600"/>
                <a:gd name="T9" fmla="*/ 0 h 20086"/>
                <a:gd name="T10" fmla="*/ 0 w 21600"/>
                <a:gd name="T11" fmla="*/ 0 h 200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0086" fill="none" extrusionOk="0">
                  <a:moveTo>
                    <a:pt x="7944" y="0"/>
                  </a:moveTo>
                  <a:cubicBezTo>
                    <a:pt x="16186" y="3260"/>
                    <a:pt x="21600" y="11223"/>
                    <a:pt x="21600" y="20086"/>
                  </a:cubicBezTo>
                </a:path>
                <a:path w="21600" h="20086" stroke="0" extrusionOk="0">
                  <a:moveTo>
                    <a:pt x="7944" y="0"/>
                  </a:moveTo>
                  <a:cubicBezTo>
                    <a:pt x="16186" y="3260"/>
                    <a:pt x="21600" y="11223"/>
                    <a:pt x="21600" y="20086"/>
                  </a:cubicBezTo>
                  <a:lnTo>
                    <a:pt x="0" y="20086"/>
                  </a:lnTo>
                  <a:lnTo>
                    <a:pt x="7944" y="0"/>
                  </a:lnTo>
                  <a:close/>
                </a:path>
              </a:pathLst>
            </a:custGeom>
            <a:noFill/>
            <a:ln w="19050" cmpd="sng">
              <a:solidFill>
                <a:srgbClr val="3333CC"/>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endParaRPr kumimoji="0" lang="zh-CN" altLang="en-US" sz="1800" smtClean="0">
                <a:solidFill>
                  <a:srgbClr val="000000"/>
                </a:solidFill>
                <a:latin typeface="Tahoma" pitchFamily="34" charset="0"/>
                <a:ea typeface="宋体" pitchFamily="2" charset="-122"/>
              </a:endParaRPr>
            </a:p>
          </p:txBody>
        </p:sp>
      </p:grpSp>
      <p:sp>
        <p:nvSpPr>
          <p:cNvPr id="78896" name="AutoShape 48"/>
          <p:cNvSpPr>
            <a:spLocks noChangeArrowheads="1"/>
          </p:cNvSpPr>
          <p:nvPr/>
        </p:nvSpPr>
        <p:spPr bwMode="auto">
          <a:xfrm>
            <a:off x="4787900" y="2276475"/>
            <a:ext cx="2374900" cy="936625"/>
          </a:xfrm>
          <a:prstGeom prst="wedgeRoundRectCallout">
            <a:avLst>
              <a:gd name="adj1" fmla="val -43384"/>
              <a:gd name="adj2" fmla="val 70000"/>
              <a:gd name="adj3" fmla="val 16667"/>
            </a:avLst>
          </a:prstGeom>
          <a:solidFill>
            <a:srgbClr val="FFCF0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342900" indent="-342900" algn="ctr">
              <a:spcBef>
                <a:spcPct val="20000"/>
              </a:spcBef>
              <a:buClr>
                <a:srgbClr val="3333CC"/>
              </a:buClr>
              <a:buSzPct val="60000"/>
              <a:buFont typeface="Wingdings" pitchFamily="2" charset="2"/>
              <a:buNone/>
            </a:pPr>
            <a:r>
              <a:rPr kumimoji="0" lang="zh-CN" altLang="en-US" sz="2000" b="1" smtClean="0">
                <a:solidFill>
                  <a:srgbClr val="000000"/>
                </a:solidFill>
                <a:ea typeface="宋体" pitchFamily="2" charset="-122"/>
                <a:cs typeface="Times New Roman" pitchFamily="18" charset="0"/>
              </a:rPr>
              <a:t>弧线表示所连边为“与”的关系</a:t>
            </a:r>
          </a:p>
        </p:txBody>
      </p:sp>
      <p:sp>
        <p:nvSpPr>
          <p:cNvPr id="78897" name="AutoShape 49"/>
          <p:cNvSpPr>
            <a:spLocks noChangeArrowheads="1"/>
          </p:cNvSpPr>
          <p:nvPr/>
        </p:nvSpPr>
        <p:spPr bwMode="auto">
          <a:xfrm>
            <a:off x="1187450" y="3068638"/>
            <a:ext cx="1800225" cy="792162"/>
          </a:xfrm>
          <a:prstGeom prst="wedgeRoundRectCallout">
            <a:avLst>
              <a:gd name="adj1" fmla="val 52116"/>
              <a:gd name="adj2" fmla="val 62625"/>
              <a:gd name="adj3" fmla="val 16667"/>
            </a:avLst>
          </a:prstGeom>
          <a:solidFill>
            <a:srgbClr val="FFCF0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342900" indent="-342900" algn="ctr">
              <a:spcBef>
                <a:spcPct val="20000"/>
              </a:spcBef>
              <a:buClr>
                <a:srgbClr val="3333CC"/>
              </a:buClr>
              <a:buSzPct val="60000"/>
              <a:buFont typeface="Wingdings" pitchFamily="2" charset="2"/>
              <a:buNone/>
            </a:pPr>
            <a:r>
              <a:rPr kumimoji="0" lang="zh-CN" altLang="en-US" sz="2000" b="1" smtClean="0">
                <a:solidFill>
                  <a:srgbClr val="000000"/>
                </a:solidFill>
                <a:ea typeface="宋体" pitchFamily="2" charset="-122"/>
                <a:cs typeface="Times New Roman" pitchFamily="18" charset="0"/>
              </a:rPr>
              <a:t>不带弧线的边为或关系</a:t>
            </a:r>
          </a:p>
        </p:txBody>
      </p:sp>
      <p:sp>
        <p:nvSpPr>
          <p:cNvPr id="78898" name="Text Box 51"/>
          <p:cNvSpPr txBox="1">
            <a:spLocks noChangeArrowheads="1"/>
          </p:cNvSpPr>
          <p:nvPr/>
        </p:nvSpPr>
        <p:spPr bwMode="auto">
          <a:xfrm>
            <a:off x="6588125" y="3789363"/>
            <a:ext cx="15827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eaLnBrk="1" hangingPunct="1">
              <a:spcBef>
                <a:spcPct val="50000"/>
              </a:spcBef>
              <a:buClr>
                <a:srgbClr val="3333CC"/>
              </a:buClr>
              <a:buSzPct val="60000"/>
              <a:buFont typeface="Wingdings" pitchFamily="2" charset="2"/>
              <a:buNone/>
            </a:pPr>
            <a:r>
              <a:rPr kumimoji="0" lang="zh-CN" altLang="en-US" sz="2000" b="1" smtClean="0">
                <a:solidFill>
                  <a:srgbClr val="3333CC"/>
                </a:solidFill>
                <a:latin typeface="Times New Roman" pitchFamily="18" charset="0"/>
                <a:cs typeface="Times New Roman" pitchFamily="18" charset="0"/>
              </a:rPr>
              <a:t>问题的解</a:t>
            </a:r>
          </a:p>
        </p:txBody>
      </p:sp>
      <p:sp>
        <p:nvSpPr>
          <p:cNvPr id="51" name="标题 1"/>
          <p:cNvSpPr txBox="1">
            <a:spLocks/>
          </p:cNvSpPr>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a:lstStyle>
          <a:p>
            <a:r>
              <a:rPr lang="zh-CN" altLang="en-US" smtClean="0">
                <a:ea typeface="宋体" pitchFamily="2" charset="-122"/>
              </a:rPr>
              <a:t>3.</a:t>
            </a:r>
            <a:r>
              <a:rPr lang="en-US" altLang="zh-CN" smtClean="0">
                <a:ea typeface="宋体" pitchFamily="2" charset="-122"/>
              </a:rPr>
              <a:t>3</a:t>
            </a:r>
            <a:r>
              <a:rPr lang="zh-CN" altLang="en-US" smtClean="0">
                <a:ea typeface="宋体" pitchFamily="2" charset="-122"/>
              </a:rPr>
              <a:t> 问题归约法知识表示</a:t>
            </a:r>
            <a:endParaRPr lang="zh-CN" altLang="en-US" dirty="0" smtClean="0">
              <a:ea typeface="宋体" pitchFamily="2" charset="-122"/>
            </a:endParaRPr>
          </a:p>
        </p:txBody>
      </p:sp>
    </p:spTree>
    <p:extLst>
      <p:ext uri="{BB962C8B-B14F-4D97-AF65-F5344CB8AC3E}">
        <p14:creationId xmlns:p14="http://schemas.microsoft.com/office/powerpoint/2010/main" val="479011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96"/>
                                        </p:tgtEl>
                                        <p:attrNameLst>
                                          <p:attrName>style.visibility</p:attrName>
                                        </p:attrNameLst>
                                      </p:cBhvr>
                                      <p:to>
                                        <p:strVal val="visible"/>
                                      </p:to>
                                    </p:set>
                                    <p:animEffect transition="in" filter="blinds(horizontal)">
                                      <p:cBhvr>
                                        <p:cTn id="7" dur="500"/>
                                        <p:tgtEl>
                                          <p:spTgt spid="78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78896"/>
                                        </p:tgtEl>
                                        <p:attrNameLst>
                                          <p:attrName>ppt_x</p:attrName>
                                        </p:attrNameLst>
                                      </p:cBhvr>
                                      <p:tavLst>
                                        <p:tav tm="0">
                                          <p:val>
                                            <p:strVal val="ppt_x"/>
                                          </p:val>
                                        </p:tav>
                                        <p:tav tm="100000">
                                          <p:val>
                                            <p:strVal val="ppt_x"/>
                                          </p:val>
                                        </p:tav>
                                      </p:tavLst>
                                    </p:anim>
                                    <p:anim calcmode="lin" valueType="num">
                                      <p:cBhvr additive="base">
                                        <p:cTn id="12" dur="500"/>
                                        <p:tgtEl>
                                          <p:spTgt spid="78896"/>
                                        </p:tgtEl>
                                        <p:attrNameLst>
                                          <p:attrName>ppt_y</p:attrName>
                                        </p:attrNameLst>
                                      </p:cBhvr>
                                      <p:tavLst>
                                        <p:tav tm="0">
                                          <p:val>
                                            <p:strVal val="ppt_y"/>
                                          </p:val>
                                        </p:tav>
                                        <p:tav tm="100000">
                                          <p:val>
                                            <p:strVal val="1+ppt_h/2"/>
                                          </p:val>
                                        </p:tav>
                                      </p:tavLst>
                                    </p:anim>
                                    <p:set>
                                      <p:cBhvr>
                                        <p:cTn id="13" dur="1" fill="hold">
                                          <p:stCondLst>
                                            <p:cond delay="499"/>
                                          </p:stCondLst>
                                        </p:cTn>
                                        <p:tgtEl>
                                          <p:spTgt spid="78896"/>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8897"/>
                                        </p:tgtEl>
                                        <p:attrNameLst>
                                          <p:attrName>style.visibility</p:attrName>
                                        </p:attrNameLst>
                                      </p:cBhvr>
                                      <p:to>
                                        <p:strVal val="visible"/>
                                      </p:to>
                                    </p:set>
                                    <p:animEffect transition="in" filter="blinds(horizontal)">
                                      <p:cBhvr>
                                        <p:cTn id="18" dur="500"/>
                                        <p:tgtEl>
                                          <p:spTgt spid="78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grpId="1" nodeType="clickEffect">
                                  <p:stCondLst>
                                    <p:cond delay="0"/>
                                  </p:stCondLst>
                                  <p:childTnLst>
                                    <p:anim calcmode="lin" valueType="num">
                                      <p:cBhvr additive="base">
                                        <p:cTn id="22" dur="500"/>
                                        <p:tgtEl>
                                          <p:spTgt spid="78897"/>
                                        </p:tgtEl>
                                        <p:attrNameLst>
                                          <p:attrName>ppt_x</p:attrName>
                                        </p:attrNameLst>
                                      </p:cBhvr>
                                      <p:tavLst>
                                        <p:tav tm="0">
                                          <p:val>
                                            <p:strVal val="ppt_x"/>
                                          </p:val>
                                        </p:tav>
                                        <p:tav tm="100000">
                                          <p:val>
                                            <p:strVal val="ppt_x"/>
                                          </p:val>
                                        </p:tav>
                                      </p:tavLst>
                                    </p:anim>
                                    <p:anim calcmode="lin" valueType="num">
                                      <p:cBhvr additive="base">
                                        <p:cTn id="23" dur="500"/>
                                        <p:tgtEl>
                                          <p:spTgt spid="78897"/>
                                        </p:tgtEl>
                                        <p:attrNameLst>
                                          <p:attrName>ppt_y</p:attrName>
                                        </p:attrNameLst>
                                      </p:cBhvr>
                                      <p:tavLst>
                                        <p:tav tm="0">
                                          <p:val>
                                            <p:strVal val="ppt_y"/>
                                          </p:val>
                                        </p:tav>
                                        <p:tav tm="100000">
                                          <p:val>
                                            <p:strVal val="1+ppt_h/2"/>
                                          </p:val>
                                        </p:tav>
                                      </p:tavLst>
                                    </p:anim>
                                    <p:set>
                                      <p:cBhvr>
                                        <p:cTn id="24" dur="1" fill="hold">
                                          <p:stCondLst>
                                            <p:cond delay="499"/>
                                          </p:stCondLst>
                                        </p:cTn>
                                        <p:tgtEl>
                                          <p:spTgt spid="7889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96" grpId="0" animBg="1" autoUpdateAnimBg="0"/>
      <p:bldP spid="78896" grpId="1" animBg="1" autoUpdateAnimBg="0"/>
      <p:bldP spid="78897" grpId="0" animBg="1" autoUpdateAnimBg="0"/>
      <p:bldP spid="78897" grpId="1" animBg="1" autoUpdateAnimBg="0"/>
      <p:bldP spid="78898"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矩形 4"/>
          <p:cNvSpPr>
            <a:spLocks noChangeArrowheads="1"/>
          </p:cNvSpPr>
          <p:nvPr/>
        </p:nvSpPr>
        <p:spPr bwMode="auto">
          <a:xfrm>
            <a:off x="1063625" y="1268413"/>
            <a:ext cx="710882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90000"/>
              </a:lnSpc>
              <a:spcBef>
                <a:spcPct val="20000"/>
              </a:spcBef>
              <a:buClr>
                <a:srgbClr val="3333CC"/>
              </a:buClr>
              <a:buSzPct val="60000"/>
              <a:buFont typeface="Wingdings" pitchFamily="2" charset="2"/>
              <a:buChar char="n"/>
            </a:pPr>
            <a:r>
              <a:rPr kumimoji="0" lang="zh-CN" altLang="en-US" sz="2800" b="1" dirty="0" smtClean="0">
                <a:solidFill>
                  <a:srgbClr val="000000"/>
                </a:solidFill>
                <a:ea typeface="宋体" pitchFamily="2" charset="-122"/>
                <a:cs typeface="Times New Roman" pitchFamily="18" charset="0"/>
              </a:rPr>
              <a:t>与或图的几个概念</a:t>
            </a:r>
          </a:p>
          <a:p>
            <a:pPr marL="742950" lvl="1" indent="-285750">
              <a:lnSpc>
                <a:spcPct val="90000"/>
              </a:lnSpc>
              <a:spcBef>
                <a:spcPct val="20000"/>
              </a:spcBef>
              <a:buClr>
                <a:srgbClr val="FF0000"/>
              </a:buClr>
              <a:buSzPct val="55000"/>
              <a:buFont typeface="Wingdings" pitchFamily="2" charset="2"/>
              <a:buChar char="n"/>
            </a:pPr>
            <a:r>
              <a:rPr kumimoji="0" lang="zh-CN" altLang="en-US" b="1" dirty="0" smtClean="0">
                <a:solidFill>
                  <a:srgbClr val="000000"/>
                </a:solidFill>
                <a:ea typeface="宋体" pitchFamily="2" charset="-122"/>
                <a:cs typeface="Times New Roman" pitchFamily="18" charset="0"/>
              </a:rPr>
              <a:t>直接可解的问题称为</a:t>
            </a:r>
            <a:r>
              <a:rPr kumimoji="0" lang="zh-CN" altLang="en-US" b="1" dirty="0" smtClean="0">
                <a:solidFill>
                  <a:srgbClr val="3333CC"/>
                </a:solidFill>
                <a:ea typeface="宋体" pitchFamily="2" charset="-122"/>
                <a:cs typeface="Times New Roman" pitchFamily="18" charset="0"/>
              </a:rPr>
              <a:t>本原问题</a:t>
            </a:r>
            <a:r>
              <a:rPr kumimoji="0" lang="zh-CN" altLang="en-US" b="1" dirty="0" smtClean="0">
                <a:solidFill>
                  <a:srgbClr val="000000"/>
                </a:solidFill>
                <a:ea typeface="宋体" pitchFamily="2" charset="-122"/>
                <a:cs typeface="Times New Roman" pitchFamily="18" charset="0"/>
              </a:rPr>
              <a:t>。</a:t>
            </a:r>
          </a:p>
          <a:p>
            <a:pPr marL="742950" lvl="1" indent="-285750">
              <a:lnSpc>
                <a:spcPct val="90000"/>
              </a:lnSpc>
              <a:spcBef>
                <a:spcPct val="20000"/>
              </a:spcBef>
              <a:buClr>
                <a:srgbClr val="FF0000"/>
              </a:buClr>
              <a:buSzPct val="55000"/>
              <a:buFont typeface="Wingdings" pitchFamily="2" charset="2"/>
              <a:buChar char="n"/>
            </a:pPr>
            <a:r>
              <a:rPr kumimoji="0" lang="zh-CN" altLang="en-US" b="1" dirty="0" smtClean="0">
                <a:solidFill>
                  <a:srgbClr val="000000"/>
                </a:solidFill>
                <a:ea typeface="宋体" pitchFamily="2" charset="-122"/>
                <a:cs typeface="Times New Roman" pitchFamily="18" charset="0"/>
              </a:rPr>
              <a:t>本原问题对应的节点称为</a:t>
            </a:r>
            <a:r>
              <a:rPr kumimoji="0" lang="zh-CN" altLang="en-US" b="1" dirty="0" smtClean="0">
                <a:solidFill>
                  <a:srgbClr val="3333CC"/>
                </a:solidFill>
                <a:ea typeface="宋体" pitchFamily="2" charset="-122"/>
                <a:cs typeface="Times New Roman" pitchFamily="18" charset="0"/>
              </a:rPr>
              <a:t>终止节点</a:t>
            </a:r>
            <a:r>
              <a:rPr kumimoji="0" lang="zh-CN" altLang="en-US" b="1" dirty="0" smtClean="0">
                <a:solidFill>
                  <a:srgbClr val="000000"/>
                </a:solidFill>
                <a:ea typeface="宋体" pitchFamily="2" charset="-122"/>
                <a:cs typeface="Times New Roman" pitchFamily="18" charset="0"/>
              </a:rPr>
              <a:t>。</a:t>
            </a:r>
          </a:p>
          <a:p>
            <a:pPr marL="742950" lvl="1" indent="-285750">
              <a:lnSpc>
                <a:spcPct val="90000"/>
              </a:lnSpc>
              <a:spcBef>
                <a:spcPct val="20000"/>
              </a:spcBef>
              <a:buClr>
                <a:srgbClr val="FF0000"/>
              </a:buClr>
              <a:buSzPct val="55000"/>
              <a:buFont typeface="Wingdings" pitchFamily="2" charset="2"/>
              <a:buChar char="n"/>
            </a:pPr>
            <a:r>
              <a:rPr kumimoji="0" lang="zh-CN" altLang="en-US" b="1" dirty="0" smtClean="0">
                <a:solidFill>
                  <a:srgbClr val="000000"/>
                </a:solidFill>
                <a:ea typeface="宋体" pitchFamily="2" charset="-122"/>
                <a:cs typeface="Times New Roman" pitchFamily="18" charset="0"/>
              </a:rPr>
              <a:t>无子节点的节点称为</a:t>
            </a:r>
            <a:r>
              <a:rPr kumimoji="0" lang="zh-CN" altLang="en-US" b="1" dirty="0" smtClean="0">
                <a:solidFill>
                  <a:srgbClr val="3333CC"/>
                </a:solidFill>
                <a:ea typeface="宋体" pitchFamily="2" charset="-122"/>
                <a:cs typeface="Times New Roman" pitchFamily="18" charset="0"/>
              </a:rPr>
              <a:t>端节点</a:t>
            </a:r>
            <a:r>
              <a:rPr kumimoji="0" lang="zh-CN" altLang="en-US" b="1" dirty="0" smtClean="0">
                <a:solidFill>
                  <a:srgbClr val="000000"/>
                </a:solidFill>
                <a:ea typeface="宋体" pitchFamily="2" charset="-122"/>
                <a:cs typeface="Times New Roman" pitchFamily="18" charset="0"/>
              </a:rPr>
              <a:t>。</a:t>
            </a:r>
          </a:p>
          <a:p>
            <a:pPr marL="742950" lvl="1" indent="-285750">
              <a:lnSpc>
                <a:spcPct val="90000"/>
              </a:lnSpc>
              <a:spcBef>
                <a:spcPct val="20000"/>
              </a:spcBef>
              <a:buClr>
                <a:srgbClr val="FF0000"/>
              </a:buClr>
              <a:buSzPct val="55000"/>
              <a:buFont typeface="Wingdings" pitchFamily="2" charset="2"/>
              <a:buChar char="n"/>
            </a:pPr>
            <a:r>
              <a:rPr kumimoji="0" lang="zh-CN" altLang="en-US" b="1" dirty="0" smtClean="0">
                <a:solidFill>
                  <a:srgbClr val="000000"/>
                </a:solidFill>
                <a:ea typeface="宋体" pitchFamily="2" charset="-122"/>
                <a:cs typeface="Times New Roman" pitchFamily="18" charset="0"/>
              </a:rPr>
              <a:t>子节点为与关系，则该节点为</a:t>
            </a:r>
            <a:r>
              <a:rPr kumimoji="0" lang="zh-CN" altLang="en-US" b="1" dirty="0" smtClean="0">
                <a:solidFill>
                  <a:srgbClr val="3333CC"/>
                </a:solidFill>
                <a:ea typeface="宋体" pitchFamily="2" charset="-122"/>
                <a:cs typeface="Times New Roman" pitchFamily="18" charset="0"/>
              </a:rPr>
              <a:t>与节点</a:t>
            </a:r>
            <a:r>
              <a:rPr kumimoji="0" lang="zh-CN" altLang="en-US" b="1" dirty="0" smtClean="0">
                <a:solidFill>
                  <a:srgbClr val="000000"/>
                </a:solidFill>
                <a:ea typeface="宋体" pitchFamily="2" charset="-122"/>
                <a:cs typeface="Times New Roman" pitchFamily="18" charset="0"/>
              </a:rPr>
              <a:t>。</a:t>
            </a:r>
          </a:p>
          <a:p>
            <a:pPr marL="742950" lvl="1" indent="-285750">
              <a:lnSpc>
                <a:spcPct val="90000"/>
              </a:lnSpc>
              <a:spcBef>
                <a:spcPct val="20000"/>
              </a:spcBef>
              <a:buClr>
                <a:srgbClr val="FF0000"/>
              </a:buClr>
              <a:buSzPct val="55000"/>
              <a:buFont typeface="Wingdings" pitchFamily="2" charset="2"/>
              <a:buChar char="n"/>
            </a:pPr>
            <a:r>
              <a:rPr kumimoji="0" lang="zh-CN" altLang="en-US" b="1" dirty="0" smtClean="0">
                <a:solidFill>
                  <a:srgbClr val="000000"/>
                </a:solidFill>
                <a:ea typeface="宋体" pitchFamily="2" charset="-122"/>
                <a:cs typeface="Times New Roman" pitchFamily="18" charset="0"/>
              </a:rPr>
              <a:t>子节点为或关系，则该节点为</a:t>
            </a:r>
            <a:r>
              <a:rPr kumimoji="0" lang="zh-CN" altLang="en-US" b="1" dirty="0" smtClean="0">
                <a:solidFill>
                  <a:srgbClr val="3333CC"/>
                </a:solidFill>
                <a:ea typeface="宋体" pitchFamily="2" charset="-122"/>
                <a:cs typeface="Times New Roman" pitchFamily="18" charset="0"/>
              </a:rPr>
              <a:t>或节点</a:t>
            </a:r>
            <a:r>
              <a:rPr kumimoji="0" lang="zh-CN" altLang="en-US" b="1" dirty="0" smtClean="0">
                <a:solidFill>
                  <a:srgbClr val="000000"/>
                </a:solidFill>
                <a:ea typeface="宋体" pitchFamily="2" charset="-122"/>
                <a:cs typeface="Times New Roman" pitchFamily="18" charset="0"/>
              </a:rPr>
              <a:t>。</a:t>
            </a:r>
          </a:p>
        </p:txBody>
      </p:sp>
      <p:sp>
        <p:nvSpPr>
          <p:cNvPr id="4" name="标题 1"/>
          <p:cNvSpPr txBox="1">
            <a:spLocks/>
          </p:cNvSpPr>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Arial" pitchFamily="34" charset="0"/>
              </a:defRPr>
            </a:lvl2pPr>
            <a:lvl3pPr algn="l" rtl="0" eaLnBrk="0" fontAlgn="base" hangingPunct="0">
              <a:spcBef>
                <a:spcPct val="0"/>
              </a:spcBef>
              <a:spcAft>
                <a:spcPct val="0"/>
              </a:spcAft>
              <a:defRPr sz="3600" b="1">
                <a:solidFill>
                  <a:srgbClr val="FFFFFF"/>
                </a:solidFill>
                <a:latin typeface="Arial" pitchFamily="34" charset="0"/>
              </a:defRPr>
            </a:lvl3pPr>
            <a:lvl4pPr algn="l" rtl="0" eaLnBrk="0" fontAlgn="base" hangingPunct="0">
              <a:spcBef>
                <a:spcPct val="0"/>
              </a:spcBef>
              <a:spcAft>
                <a:spcPct val="0"/>
              </a:spcAft>
              <a:defRPr sz="3600" b="1">
                <a:solidFill>
                  <a:srgbClr val="FFFFFF"/>
                </a:solidFill>
                <a:latin typeface="Arial" pitchFamily="34" charset="0"/>
              </a:defRPr>
            </a:lvl4pPr>
            <a:lvl5pPr algn="l" rtl="0" eaLnBrk="0" fontAlgn="base" hangingPunct="0">
              <a:spcBef>
                <a:spcPct val="0"/>
              </a:spcBef>
              <a:spcAft>
                <a:spcPct val="0"/>
              </a:spcAft>
              <a:defRPr sz="3600" b="1">
                <a:solidFill>
                  <a:srgbClr val="FFFFFF"/>
                </a:solidFill>
                <a:latin typeface="Arial" pitchFamily="34" charset="0"/>
              </a:defRPr>
            </a:lvl5pPr>
            <a:lvl6pPr marL="457200" algn="l" rtl="0" eaLnBrk="0" fontAlgn="base" hangingPunct="0">
              <a:spcBef>
                <a:spcPct val="0"/>
              </a:spcBef>
              <a:spcAft>
                <a:spcPct val="0"/>
              </a:spcAft>
              <a:defRPr sz="3600" b="1">
                <a:solidFill>
                  <a:srgbClr val="FFFFFF"/>
                </a:solidFill>
                <a:latin typeface="Arial" pitchFamily="34" charset="0"/>
              </a:defRPr>
            </a:lvl6pPr>
            <a:lvl7pPr marL="914400" algn="l" rtl="0" eaLnBrk="0" fontAlgn="base" hangingPunct="0">
              <a:spcBef>
                <a:spcPct val="0"/>
              </a:spcBef>
              <a:spcAft>
                <a:spcPct val="0"/>
              </a:spcAft>
              <a:defRPr sz="3600" b="1">
                <a:solidFill>
                  <a:srgbClr val="FFFFFF"/>
                </a:solidFill>
                <a:latin typeface="Arial" pitchFamily="34" charset="0"/>
              </a:defRPr>
            </a:lvl7pPr>
            <a:lvl8pPr marL="1371600" algn="l" rtl="0" eaLnBrk="0" fontAlgn="base" hangingPunct="0">
              <a:spcBef>
                <a:spcPct val="0"/>
              </a:spcBef>
              <a:spcAft>
                <a:spcPct val="0"/>
              </a:spcAft>
              <a:defRPr sz="3600" b="1">
                <a:solidFill>
                  <a:srgbClr val="FFFFFF"/>
                </a:solidFill>
                <a:latin typeface="Arial" pitchFamily="34" charset="0"/>
              </a:defRPr>
            </a:lvl8pPr>
            <a:lvl9pPr marL="1828800" algn="l" rtl="0" eaLnBrk="0" fontAlgn="base" hangingPunct="0">
              <a:spcBef>
                <a:spcPct val="0"/>
              </a:spcBef>
              <a:spcAft>
                <a:spcPct val="0"/>
              </a:spcAft>
              <a:defRPr sz="3600" b="1">
                <a:solidFill>
                  <a:srgbClr val="FFFFFF"/>
                </a:solidFill>
                <a:latin typeface="Arial" pitchFamily="34" charset="0"/>
              </a:defRPr>
            </a:lvl9pPr>
          </a:lstStyle>
          <a:p>
            <a:r>
              <a:rPr lang="zh-CN" altLang="en-US" smtClean="0">
                <a:ea typeface="宋体" pitchFamily="2" charset="-122"/>
              </a:rPr>
              <a:t>3.</a:t>
            </a:r>
            <a:r>
              <a:rPr lang="en-US" altLang="zh-CN" smtClean="0">
                <a:ea typeface="宋体" pitchFamily="2" charset="-122"/>
              </a:rPr>
              <a:t>3</a:t>
            </a:r>
            <a:r>
              <a:rPr lang="zh-CN" altLang="en-US" smtClean="0">
                <a:ea typeface="宋体" pitchFamily="2" charset="-122"/>
              </a:rPr>
              <a:t> 问题归约法知识表示</a:t>
            </a:r>
            <a:endParaRPr lang="zh-CN" altLang="en-US" dirty="0" smtClean="0">
              <a:ea typeface="宋体" pitchFamily="2" charset="-122"/>
            </a:endParaRPr>
          </a:p>
        </p:txBody>
      </p:sp>
    </p:spTree>
    <p:extLst>
      <p:ext uri="{BB962C8B-B14F-4D97-AF65-F5344CB8AC3E}">
        <p14:creationId xmlns:p14="http://schemas.microsoft.com/office/powerpoint/2010/main" val="15453569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2661" name="Text Box 5"/>
          <p:cNvSpPr txBox="1">
            <a:spLocks noChangeArrowheads="1"/>
          </p:cNvSpPr>
          <p:nvPr/>
        </p:nvSpPr>
        <p:spPr bwMode="auto">
          <a:xfrm>
            <a:off x="107504" y="980728"/>
            <a:ext cx="8784976" cy="2049792"/>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dirty="0" smtClean="0">
                <a:solidFill>
                  <a:srgbClr val="0000FF"/>
                </a:solidFill>
                <a:latin typeface="黑体" pitchFamily="2" charset="-122"/>
                <a:ea typeface="黑体" pitchFamily="2" charset="-122"/>
              </a:rPr>
              <a:t>3.3.2 </a:t>
            </a:r>
            <a:r>
              <a:rPr lang="zh-CN" altLang="en-US" dirty="0">
                <a:solidFill>
                  <a:srgbClr val="0000FF"/>
                </a:solidFill>
                <a:latin typeface="黑体" pitchFamily="2" charset="-122"/>
                <a:ea typeface="黑体" pitchFamily="2" charset="-122"/>
              </a:rPr>
              <a:t>问题的与或图表示</a:t>
            </a:r>
          </a:p>
          <a:p>
            <a:r>
              <a:rPr lang="zh-CN" altLang="en-US" dirty="0">
                <a:solidFill>
                  <a:srgbClr val="0070C0"/>
                </a:solidFill>
              </a:rPr>
              <a:t>                                      </a:t>
            </a:r>
          </a:p>
          <a:p>
            <a:r>
              <a:rPr lang="zh-CN" altLang="en-US" dirty="0"/>
              <a:t>                                        </a:t>
            </a:r>
            <a:r>
              <a:rPr lang="en-US" altLang="zh-CN" dirty="0"/>
              <a:t>(</a:t>
            </a:r>
            <a:r>
              <a:rPr lang="en-US" altLang="zh-CN" i="1" dirty="0" err="1"/>
              <a:t>Q</a:t>
            </a:r>
            <a:r>
              <a:rPr lang="en-US" altLang="zh-CN" baseline="-25000" dirty="0" err="1"/>
              <a:t>o</a:t>
            </a:r>
            <a:r>
              <a:rPr lang="en-US" altLang="zh-CN" dirty="0"/>
              <a:t>,  </a:t>
            </a:r>
            <a:r>
              <a:rPr lang="en-US" altLang="zh-CN" i="1" dirty="0"/>
              <a:t>F</a:t>
            </a:r>
            <a:r>
              <a:rPr lang="en-US" altLang="zh-CN" dirty="0"/>
              <a:t>,  </a:t>
            </a:r>
            <a:r>
              <a:rPr lang="en-US" altLang="zh-CN" i="1" dirty="0" err="1"/>
              <a:t>Q</a:t>
            </a:r>
            <a:r>
              <a:rPr lang="en-US" altLang="zh-CN" i="1" baseline="-25000" dirty="0" err="1"/>
              <a:t>n</a:t>
            </a:r>
            <a:r>
              <a:rPr lang="en-US" altLang="zh-CN" dirty="0"/>
              <a:t>) </a:t>
            </a:r>
          </a:p>
          <a:p>
            <a:pPr algn="just">
              <a:lnSpc>
                <a:spcPct val="150000"/>
              </a:lnSpc>
              <a:spcBef>
                <a:spcPct val="50000"/>
              </a:spcBef>
            </a:pPr>
            <a:r>
              <a:rPr lang="en-US" altLang="zh-CN" i="1" dirty="0" err="1" smtClean="0"/>
              <a:t>Q</a:t>
            </a:r>
            <a:r>
              <a:rPr lang="en-US" altLang="zh-CN" baseline="-25000" dirty="0" err="1" smtClean="0"/>
              <a:t>o</a:t>
            </a:r>
            <a:r>
              <a:rPr lang="zh-CN" altLang="en-US" dirty="0"/>
              <a:t>表示初始问题</a:t>
            </a:r>
            <a:r>
              <a:rPr lang="en-US" altLang="zh-CN" dirty="0"/>
              <a:t>,</a:t>
            </a:r>
            <a:r>
              <a:rPr lang="en-US" altLang="zh-CN" i="1" dirty="0"/>
              <a:t>F</a:t>
            </a:r>
            <a:r>
              <a:rPr lang="zh-CN" altLang="en-US" dirty="0"/>
              <a:t>表示问题变换规则集</a:t>
            </a:r>
            <a:r>
              <a:rPr lang="en-US" altLang="zh-CN" dirty="0"/>
              <a:t>,</a:t>
            </a:r>
            <a:r>
              <a:rPr lang="en-US" altLang="zh-CN" i="1" dirty="0" err="1"/>
              <a:t>Q</a:t>
            </a:r>
            <a:r>
              <a:rPr lang="en-US" altLang="zh-CN" i="1" baseline="-25000" dirty="0" err="1"/>
              <a:t>n</a:t>
            </a:r>
            <a:r>
              <a:rPr lang="zh-CN" altLang="en-US" dirty="0"/>
              <a:t>表示本原问题集</a:t>
            </a:r>
            <a:r>
              <a:rPr lang="zh-CN" altLang="en-US" dirty="0" smtClean="0"/>
              <a:t>。</a:t>
            </a:r>
            <a:r>
              <a:rPr lang="zh-CN" altLang="en-US" dirty="0">
                <a:solidFill>
                  <a:prstClr val="black"/>
                </a:solidFill>
                <a:latin typeface="宋体" charset="-122"/>
              </a:rPr>
              <a:t>　</a:t>
            </a:r>
          </a:p>
        </p:txBody>
      </p:sp>
      <p:sp>
        <p:nvSpPr>
          <p:cNvPr id="6" name="Rectangle 3"/>
          <p:cNvSpPr txBox="1">
            <a:spLocks noChangeArrowheads="1"/>
          </p:cNvSpPr>
          <p:nvPr/>
        </p:nvSpPr>
        <p:spPr bwMode="auto">
          <a:xfrm>
            <a:off x="323528" y="3640138"/>
            <a:ext cx="8712968" cy="274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FFFF"/>
              </a:buClr>
              <a:buSzPct val="90000"/>
              <a:buFont typeface="Wingdings" pitchFamily="2" charset="2"/>
              <a:buChar char="v"/>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FF66"/>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CC66"/>
              </a:buClr>
              <a:buSzPct val="90000"/>
              <a:buFont typeface="Wingdings" pitchFamily="2" charset="2"/>
              <a:buChar char="v"/>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FFFF66"/>
              </a:buClr>
              <a:buSzPct val="90000"/>
              <a:buFont typeface="Wingdings" pitchFamily="2" charset="2"/>
              <a:buChar char="v"/>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90000"/>
              <a:buFont typeface="Wingdings" pitchFamily="2" charset="2"/>
              <a:buChar char="v"/>
              <a:defRPr kumimoji="1" sz="1800">
                <a:solidFill>
                  <a:schemeClr val="tx1"/>
                </a:solidFill>
                <a:latin typeface="+mn-lt"/>
                <a:ea typeface="+mn-ea"/>
              </a:defRPr>
            </a:lvl5pPr>
            <a:lvl6pPr marL="2514600" indent="-228600" algn="l" rtl="0" fontAlgn="base">
              <a:spcBef>
                <a:spcPct val="20000"/>
              </a:spcBef>
              <a:spcAft>
                <a:spcPct val="0"/>
              </a:spcAft>
              <a:buClr>
                <a:schemeClr val="accent1"/>
              </a:buClr>
              <a:buSzPct val="90000"/>
              <a:buFont typeface="Wingdings" pitchFamily="2" charset="2"/>
              <a:buChar char="v"/>
              <a:defRPr kumimoji="1" sz="1800">
                <a:solidFill>
                  <a:schemeClr val="tx1"/>
                </a:solidFill>
                <a:latin typeface="+mn-lt"/>
                <a:ea typeface="+mn-ea"/>
              </a:defRPr>
            </a:lvl6pPr>
            <a:lvl7pPr marL="2971800" indent="-228600" algn="l" rtl="0" fontAlgn="base">
              <a:spcBef>
                <a:spcPct val="20000"/>
              </a:spcBef>
              <a:spcAft>
                <a:spcPct val="0"/>
              </a:spcAft>
              <a:buClr>
                <a:schemeClr val="accent1"/>
              </a:buClr>
              <a:buSzPct val="90000"/>
              <a:buFont typeface="Wingdings" pitchFamily="2" charset="2"/>
              <a:buChar char="v"/>
              <a:defRPr kumimoji="1" sz="1800">
                <a:solidFill>
                  <a:schemeClr val="tx1"/>
                </a:solidFill>
                <a:latin typeface="+mn-lt"/>
                <a:ea typeface="+mn-ea"/>
              </a:defRPr>
            </a:lvl7pPr>
            <a:lvl8pPr marL="3429000" indent="-228600" algn="l" rtl="0" fontAlgn="base">
              <a:spcBef>
                <a:spcPct val="20000"/>
              </a:spcBef>
              <a:spcAft>
                <a:spcPct val="0"/>
              </a:spcAft>
              <a:buClr>
                <a:schemeClr val="accent1"/>
              </a:buClr>
              <a:buSzPct val="90000"/>
              <a:buFont typeface="Wingdings" pitchFamily="2" charset="2"/>
              <a:buChar char="v"/>
              <a:defRPr kumimoji="1" sz="1800">
                <a:solidFill>
                  <a:schemeClr val="tx1"/>
                </a:solidFill>
                <a:latin typeface="+mn-lt"/>
                <a:ea typeface="+mn-ea"/>
              </a:defRPr>
            </a:lvl8pPr>
            <a:lvl9pPr marL="3886200" indent="-228600" algn="l" rtl="0" fontAlgn="base">
              <a:spcBef>
                <a:spcPct val="20000"/>
              </a:spcBef>
              <a:spcAft>
                <a:spcPct val="0"/>
              </a:spcAft>
              <a:buClr>
                <a:schemeClr val="accent1"/>
              </a:buClr>
              <a:buSzPct val="90000"/>
              <a:buFont typeface="Wingdings" pitchFamily="2" charset="2"/>
              <a:buChar char="v"/>
              <a:defRPr kumimoji="1" sz="1800">
                <a:solidFill>
                  <a:schemeClr val="tx1"/>
                </a:solidFill>
                <a:latin typeface="+mn-lt"/>
                <a:ea typeface="+mn-ea"/>
              </a:defRPr>
            </a:lvl9pPr>
          </a:lstStyle>
          <a:p>
            <a:pPr eaLnBrk="1" hangingPunct="1"/>
            <a:r>
              <a:rPr lang="zh-CN" altLang="en-US" sz="2400" dirty="0" smtClean="0">
                <a:latin typeface="华文新魏" pitchFamily="2" charset="-122"/>
              </a:rPr>
              <a:t>问题归约的实质：</a:t>
            </a:r>
          </a:p>
          <a:p>
            <a:pPr lvl="1" eaLnBrk="1" hangingPunct="1"/>
            <a:r>
              <a:rPr lang="zh-CN" altLang="en-US" dirty="0" smtClean="0">
                <a:latin typeface="华文新魏" pitchFamily="2" charset="-122"/>
              </a:rPr>
              <a:t>从目标</a:t>
            </a:r>
            <a:r>
              <a:rPr lang="en-US" altLang="zh-CN" dirty="0" smtClean="0">
                <a:latin typeface="华文新魏" pitchFamily="2" charset="-122"/>
              </a:rPr>
              <a:t>(</a:t>
            </a:r>
            <a:r>
              <a:rPr lang="zh-CN" altLang="en-US" dirty="0" smtClean="0">
                <a:latin typeface="华文新魏" pitchFamily="2" charset="-122"/>
              </a:rPr>
              <a:t>要解决的问题</a:t>
            </a:r>
            <a:r>
              <a:rPr lang="en-US" altLang="zh-CN" dirty="0" smtClean="0">
                <a:latin typeface="华文新魏" pitchFamily="2" charset="-122"/>
              </a:rPr>
              <a:t>)</a:t>
            </a:r>
            <a:r>
              <a:rPr lang="zh-CN" altLang="en-US" dirty="0" smtClean="0">
                <a:latin typeface="华文新魏" pitchFamily="2" charset="-122"/>
              </a:rPr>
              <a:t>出发逆向推理，建立子问题以及子问题的子问题，直至最后把初始问题归约为一个平凡的本原问题集合。</a:t>
            </a:r>
          </a:p>
        </p:txBody>
      </p:sp>
      <p:sp>
        <p:nvSpPr>
          <p:cNvPr id="8" name="标题 1"/>
          <p:cNvSpPr txBox="1">
            <a:spLocks/>
          </p:cNvSpPr>
          <p:nvPr/>
        </p:nvSpPr>
        <p:spPr>
          <a:xfrm>
            <a:off x="1219200" y="228600"/>
            <a:ext cx="7391400" cy="838200"/>
          </a:xfrm>
          <a:prstGeom prst="rect">
            <a:avLst/>
          </a:prstGeom>
        </p:spPr>
        <p:txBody>
          <a:bodyPr vert="horz"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zh-CN" altLang="en-US" sz="3200" dirty="0" smtClean="0">
                <a:ea typeface="宋体" pitchFamily="2" charset="-122"/>
              </a:rPr>
              <a:t>3.</a:t>
            </a:r>
            <a:r>
              <a:rPr lang="en-US" altLang="zh-CN" sz="3200" dirty="0" smtClean="0">
                <a:ea typeface="宋体" pitchFamily="2" charset="-122"/>
              </a:rPr>
              <a:t>3</a:t>
            </a:r>
            <a:r>
              <a:rPr lang="zh-CN" altLang="en-US" sz="3200" dirty="0" smtClean="0">
                <a:ea typeface="宋体" pitchFamily="2" charset="-122"/>
              </a:rPr>
              <a:t> 问题归约法知识表示</a:t>
            </a:r>
          </a:p>
        </p:txBody>
      </p:sp>
    </p:spTree>
    <p:extLst>
      <p:ext uri="{BB962C8B-B14F-4D97-AF65-F5344CB8AC3E}">
        <p14:creationId xmlns:p14="http://schemas.microsoft.com/office/powerpoint/2010/main" val="3121668047"/>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2661">
                                            <p:txEl>
                                              <p:pRg st="0" end="0"/>
                                            </p:txEl>
                                          </p:spTgt>
                                        </p:tgtEl>
                                        <p:attrNameLst>
                                          <p:attrName>style.visibility</p:attrName>
                                        </p:attrNameLst>
                                      </p:cBhvr>
                                      <p:to>
                                        <p:strVal val="visible"/>
                                      </p:to>
                                    </p:set>
                                    <p:animEffect transition="in" filter="blinds(horizontal)">
                                      <p:cBhvr>
                                        <p:cTn id="7" dur="500"/>
                                        <p:tgtEl>
                                          <p:spTgt spid="12226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2661">
                                            <p:txEl>
                                              <p:pRg st="2" end="2"/>
                                            </p:txEl>
                                          </p:spTgt>
                                        </p:tgtEl>
                                        <p:attrNameLst>
                                          <p:attrName>style.visibility</p:attrName>
                                        </p:attrNameLst>
                                      </p:cBhvr>
                                      <p:to>
                                        <p:strVal val="visible"/>
                                      </p:to>
                                    </p:set>
                                    <p:animEffect transition="in" filter="blinds(horizontal)">
                                      <p:cBhvr>
                                        <p:cTn id="12" dur="500"/>
                                        <p:tgtEl>
                                          <p:spTgt spid="1222661">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22661">
                                            <p:txEl>
                                              <p:pRg st="3" end="3"/>
                                            </p:txEl>
                                          </p:spTgt>
                                        </p:tgtEl>
                                        <p:attrNameLst>
                                          <p:attrName>style.visibility</p:attrName>
                                        </p:attrNameLst>
                                      </p:cBhvr>
                                      <p:to>
                                        <p:strVal val="visible"/>
                                      </p:to>
                                    </p:set>
                                    <p:animEffect transition="in" filter="blinds(horizontal)">
                                      <p:cBhvr>
                                        <p:cTn id="15" dur="500"/>
                                        <p:tgtEl>
                                          <p:spTgt spid="1222661">
                                            <p:txEl>
                                              <p:pRg st="3" end="3"/>
                                            </p:txEl>
                                          </p:spTgt>
                                        </p:tgtEl>
                                      </p:cBhvr>
                                    </p:animEffect>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autoUpdateAnimBg="0" advAuto="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6308" name="Text Box 4"/>
          <p:cNvSpPr txBox="1">
            <a:spLocks noChangeArrowheads="1"/>
          </p:cNvSpPr>
          <p:nvPr/>
        </p:nvSpPr>
        <p:spPr bwMode="auto">
          <a:xfrm>
            <a:off x="3071802" y="4786322"/>
            <a:ext cx="37147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3-14 </a:t>
            </a:r>
            <a:r>
              <a:rPr lang="zh-CN" altLang="en-US" dirty="0">
                <a:solidFill>
                  <a:srgbClr val="0070C0"/>
                </a:solidFill>
                <a:latin typeface="宋体" charset="-122"/>
              </a:rPr>
              <a:t>问题的分解与变换</a:t>
            </a:r>
            <a:r>
              <a:rPr lang="zh-CN" altLang="en-US" dirty="0">
                <a:solidFill>
                  <a:srgbClr val="0070C0"/>
                </a:solidFill>
              </a:rPr>
              <a:t> </a:t>
            </a:r>
          </a:p>
        </p:txBody>
      </p:sp>
      <p:pic>
        <p:nvPicPr>
          <p:cNvPr id="1219585" name="Picture 1" descr="E:\人工智能导论\085054-01 人工智能导论(图)\tu\RG3-14.tif"/>
          <p:cNvPicPr>
            <a:picLocks noChangeAspect="1" noChangeArrowheads="1"/>
          </p:cNvPicPr>
          <p:nvPr/>
        </p:nvPicPr>
        <p:blipFill>
          <a:blip r:embed="rId2"/>
          <a:srcRect/>
          <a:stretch>
            <a:fillRect/>
          </a:stretch>
        </p:blipFill>
        <p:spPr bwMode="auto">
          <a:xfrm>
            <a:off x="2000232" y="1071546"/>
            <a:ext cx="5724000" cy="3286193"/>
          </a:xfrm>
          <a:prstGeom prst="rect">
            <a:avLst/>
          </a:prstGeom>
          <a:noFill/>
        </p:spPr>
      </p:pic>
    </p:spTree>
  </p:cSld>
  <p:clrMapOvr>
    <a:masterClrMapping/>
  </p:clrMapOvr>
  <p:transition>
    <p:checke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0612" name="Text Box 4"/>
          <p:cNvSpPr txBox="1">
            <a:spLocks noChangeArrowheads="1"/>
          </p:cNvSpPr>
          <p:nvPr/>
        </p:nvSpPr>
        <p:spPr bwMode="auto">
          <a:xfrm>
            <a:off x="694304" y="685800"/>
            <a:ext cx="8267728" cy="4371975"/>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solidFill>
                  <a:prstClr val="black"/>
                </a:solidFill>
              </a:rPr>
              <a:t>　</a:t>
            </a:r>
            <a:r>
              <a:rPr lang="zh-CN" altLang="en-US" b="1" dirty="0">
                <a:solidFill>
                  <a:prstClr val="black"/>
                </a:solidFill>
              </a:rPr>
              <a:t>　</a:t>
            </a:r>
            <a:r>
              <a:rPr lang="zh-CN" altLang="en-US" dirty="0">
                <a:latin typeface="黑体"/>
                <a:ea typeface="黑体"/>
              </a:rPr>
              <a:t>例 </a:t>
            </a:r>
            <a:r>
              <a:rPr lang="en-US" altLang="zh-CN" dirty="0" smtClean="0">
                <a:latin typeface="黑体"/>
                <a:ea typeface="黑体"/>
              </a:rPr>
              <a:t>3-15</a:t>
            </a:r>
            <a:r>
              <a:rPr lang="zh-CN" altLang="en-US" b="1" dirty="0"/>
              <a:t>　</a:t>
            </a:r>
            <a:r>
              <a:rPr lang="zh-CN" altLang="en-US" dirty="0"/>
              <a:t>三阶梵塔问题。 </a:t>
            </a:r>
          </a:p>
          <a:p>
            <a:pPr algn="just">
              <a:lnSpc>
                <a:spcPct val="120000"/>
              </a:lnSpc>
              <a:spcBef>
                <a:spcPct val="20000"/>
              </a:spcBef>
            </a:pPr>
            <a:r>
              <a:rPr lang="zh-CN" altLang="en-US" dirty="0"/>
              <a:t>    　我们可把三阶梵塔问题分解为下面的三个子问题：</a:t>
            </a:r>
          </a:p>
          <a:p>
            <a:pPr>
              <a:lnSpc>
                <a:spcPct val="120000"/>
              </a:lnSpc>
              <a:spcBef>
                <a:spcPct val="20000"/>
              </a:spcBef>
            </a:pPr>
            <a:r>
              <a:rPr lang="zh-CN" altLang="en-US" dirty="0"/>
              <a:t>        </a:t>
            </a:r>
            <a:r>
              <a:rPr lang="en-US" altLang="zh-CN" dirty="0"/>
              <a:t>(1) </a:t>
            </a:r>
            <a:r>
              <a:rPr lang="zh-CN" altLang="en-US" dirty="0"/>
              <a:t>把</a:t>
            </a:r>
            <a:r>
              <a:rPr lang="en-US" altLang="zh-CN" i="1" dirty="0"/>
              <a:t>A</a:t>
            </a:r>
            <a:r>
              <a:rPr lang="zh-CN" altLang="en-US" dirty="0"/>
              <a:t>、</a:t>
            </a:r>
            <a:r>
              <a:rPr lang="en-US" altLang="zh-CN" i="1" dirty="0"/>
              <a:t>B</a:t>
            </a:r>
            <a:r>
              <a:rPr lang="zh-CN" altLang="en-US" dirty="0"/>
              <a:t>盘从</a:t>
            </a:r>
            <a:r>
              <a:rPr lang="en-US" altLang="zh-CN" dirty="0"/>
              <a:t>1</a:t>
            </a:r>
            <a:r>
              <a:rPr lang="zh-CN" altLang="en-US" dirty="0"/>
              <a:t>号杆移到</a:t>
            </a:r>
            <a:r>
              <a:rPr lang="en-US" altLang="zh-CN" dirty="0"/>
              <a:t>2</a:t>
            </a:r>
            <a:r>
              <a:rPr lang="zh-CN" altLang="en-US" dirty="0"/>
              <a:t>号杆。 </a:t>
            </a:r>
          </a:p>
          <a:p>
            <a:pPr>
              <a:lnSpc>
                <a:spcPct val="120000"/>
              </a:lnSpc>
              <a:spcBef>
                <a:spcPct val="20000"/>
              </a:spcBef>
            </a:pPr>
            <a:r>
              <a:rPr lang="zh-CN" altLang="en-US" dirty="0"/>
              <a:t>   　 </a:t>
            </a:r>
            <a:r>
              <a:rPr lang="en-US" altLang="zh-CN" dirty="0"/>
              <a:t>(2) </a:t>
            </a:r>
            <a:r>
              <a:rPr lang="zh-CN" altLang="en-US" dirty="0"/>
              <a:t>把</a:t>
            </a:r>
            <a:r>
              <a:rPr lang="en-US" altLang="zh-CN" i="1" dirty="0"/>
              <a:t>C</a:t>
            </a:r>
            <a:r>
              <a:rPr lang="zh-CN" altLang="en-US" dirty="0"/>
              <a:t>盘从</a:t>
            </a:r>
            <a:r>
              <a:rPr lang="en-US" altLang="zh-CN" dirty="0"/>
              <a:t>1</a:t>
            </a:r>
            <a:r>
              <a:rPr lang="zh-CN" altLang="en-US" dirty="0"/>
              <a:t>号杆移到</a:t>
            </a:r>
            <a:r>
              <a:rPr lang="en-US" altLang="zh-CN" dirty="0"/>
              <a:t>3</a:t>
            </a:r>
            <a:r>
              <a:rPr lang="zh-CN" altLang="en-US" dirty="0"/>
              <a:t>号杆。 </a:t>
            </a:r>
          </a:p>
          <a:p>
            <a:pPr>
              <a:lnSpc>
                <a:spcPct val="120000"/>
              </a:lnSpc>
              <a:spcBef>
                <a:spcPct val="20000"/>
              </a:spcBef>
            </a:pPr>
            <a:r>
              <a:rPr lang="zh-CN" altLang="en-US" dirty="0"/>
              <a:t>   　 </a:t>
            </a:r>
            <a:r>
              <a:rPr lang="en-US" altLang="zh-CN" dirty="0"/>
              <a:t>(3) </a:t>
            </a:r>
            <a:r>
              <a:rPr lang="zh-CN" altLang="en-US" dirty="0"/>
              <a:t>把</a:t>
            </a:r>
            <a:r>
              <a:rPr lang="en-US" altLang="zh-CN" i="1" dirty="0"/>
              <a:t>A</a:t>
            </a:r>
            <a:r>
              <a:rPr lang="zh-CN" altLang="en-US" dirty="0"/>
              <a:t>、</a:t>
            </a:r>
            <a:r>
              <a:rPr lang="en-US" altLang="zh-CN" i="1" dirty="0"/>
              <a:t>B</a:t>
            </a:r>
            <a:r>
              <a:rPr lang="zh-CN" altLang="en-US" dirty="0"/>
              <a:t>盘从</a:t>
            </a:r>
            <a:r>
              <a:rPr lang="en-US" altLang="zh-CN" dirty="0"/>
              <a:t>2</a:t>
            </a:r>
            <a:r>
              <a:rPr lang="zh-CN" altLang="en-US" dirty="0"/>
              <a:t>号杆移到</a:t>
            </a:r>
            <a:r>
              <a:rPr lang="en-US" altLang="zh-CN" dirty="0"/>
              <a:t>3</a:t>
            </a:r>
            <a:r>
              <a:rPr lang="zh-CN" altLang="en-US" dirty="0"/>
              <a:t>号杆。 </a:t>
            </a:r>
          </a:p>
          <a:p>
            <a:pPr>
              <a:lnSpc>
                <a:spcPct val="120000"/>
              </a:lnSpc>
              <a:spcBef>
                <a:spcPct val="20000"/>
              </a:spcBef>
            </a:pPr>
            <a:r>
              <a:rPr lang="zh-CN" altLang="en-US" dirty="0"/>
              <a:t>其中子问题</a:t>
            </a:r>
            <a:r>
              <a:rPr lang="en-US" altLang="zh-CN" dirty="0"/>
              <a:t>(1)</a:t>
            </a:r>
            <a:r>
              <a:rPr lang="zh-CN" altLang="en-US" dirty="0"/>
              <a:t>、</a:t>
            </a:r>
            <a:r>
              <a:rPr lang="en-US" altLang="zh-CN" dirty="0"/>
              <a:t>(3)</a:t>
            </a:r>
            <a:r>
              <a:rPr lang="zh-CN" altLang="en-US" dirty="0"/>
              <a:t>又分别可分解为三个子问题</a:t>
            </a:r>
            <a:r>
              <a:rPr lang="zh-CN" altLang="en-US" dirty="0" smtClean="0"/>
              <a:t>。</a:t>
            </a:r>
            <a:endParaRPr lang="zh-CN" altLang="en-US" dirty="0"/>
          </a:p>
          <a:p>
            <a:pPr>
              <a:lnSpc>
                <a:spcPct val="120000"/>
              </a:lnSpc>
              <a:spcBef>
                <a:spcPct val="20000"/>
              </a:spcBef>
            </a:pPr>
            <a:r>
              <a:rPr lang="zh-CN" altLang="en-US" dirty="0"/>
              <a:t>   　 于是</a:t>
            </a:r>
            <a:r>
              <a:rPr lang="en-US" altLang="zh-CN" dirty="0"/>
              <a:t>, </a:t>
            </a:r>
            <a:r>
              <a:rPr lang="zh-CN" altLang="en-US" dirty="0"/>
              <a:t>可得到三阶梵塔问题的与或树表示</a:t>
            </a:r>
            <a:r>
              <a:rPr lang="en-US" altLang="zh-CN" dirty="0"/>
              <a:t>(</a:t>
            </a:r>
            <a:r>
              <a:rPr lang="zh-CN" altLang="en-US" dirty="0"/>
              <a:t>见图</a:t>
            </a:r>
            <a:r>
              <a:rPr lang="en-US" altLang="zh-CN" dirty="0" smtClean="0"/>
              <a:t>3-19)</a:t>
            </a:r>
            <a:r>
              <a:rPr lang="zh-CN" altLang="en-US" dirty="0"/>
              <a:t>。 </a:t>
            </a:r>
          </a:p>
          <a:p>
            <a:pPr algn="just">
              <a:lnSpc>
                <a:spcPct val="130000"/>
              </a:lnSpc>
              <a:spcBef>
                <a:spcPct val="50000"/>
              </a:spcBef>
            </a:pPr>
            <a:endParaRPr lang="en-US" altLang="zh-CN" dirty="0">
              <a:solidFill>
                <a:prstClr val="black"/>
              </a:solidFill>
            </a:endParaRPr>
          </a:p>
        </p:txBody>
      </p:sp>
    </p:spTree>
    <p:extLst>
      <p:ext uri="{BB962C8B-B14F-4D97-AF65-F5344CB8AC3E}">
        <p14:creationId xmlns:p14="http://schemas.microsoft.com/office/powerpoint/2010/main" val="2656114976"/>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20612">
                                            <p:txEl>
                                              <p:pRg st="0" end="0"/>
                                            </p:txEl>
                                          </p:spTgt>
                                        </p:tgtEl>
                                        <p:attrNameLst>
                                          <p:attrName>style.visibility</p:attrName>
                                        </p:attrNameLst>
                                      </p:cBhvr>
                                      <p:to>
                                        <p:strVal val="visible"/>
                                      </p:to>
                                    </p:set>
                                    <p:anim calcmode="lin" valueType="num">
                                      <p:cBhvr additive="base">
                                        <p:cTn id="7" dur="500" fill="hold"/>
                                        <p:tgtEl>
                                          <p:spTgt spid="12206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06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20612">
                                            <p:txEl>
                                              <p:pRg st="1" end="1"/>
                                            </p:txEl>
                                          </p:spTgt>
                                        </p:tgtEl>
                                        <p:attrNameLst>
                                          <p:attrName>style.visibility</p:attrName>
                                        </p:attrNameLst>
                                      </p:cBhvr>
                                      <p:to>
                                        <p:strVal val="visible"/>
                                      </p:to>
                                    </p:set>
                                    <p:animEffect transition="in" filter="blinds(horizontal)">
                                      <p:cBhvr>
                                        <p:cTn id="13" dur="500"/>
                                        <p:tgtEl>
                                          <p:spTgt spid="122061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20612">
                                            <p:txEl>
                                              <p:pRg st="2" end="2"/>
                                            </p:txEl>
                                          </p:spTgt>
                                        </p:tgtEl>
                                        <p:attrNameLst>
                                          <p:attrName>style.visibility</p:attrName>
                                        </p:attrNameLst>
                                      </p:cBhvr>
                                      <p:to>
                                        <p:strVal val="visible"/>
                                      </p:to>
                                    </p:set>
                                    <p:animEffect transition="in" filter="blinds(horizontal)">
                                      <p:cBhvr>
                                        <p:cTn id="18" dur="500"/>
                                        <p:tgtEl>
                                          <p:spTgt spid="122061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20612">
                                            <p:txEl>
                                              <p:pRg st="3" end="3"/>
                                            </p:txEl>
                                          </p:spTgt>
                                        </p:tgtEl>
                                        <p:attrNameLst>
                                          <p:attrName>style.visibility</p:attrName>
                                        </p:attrNameLst>
                                      </p:cBhvr>
                                      <p:to>
                                        <p:strVal val="visible"/>
                                      </p:to>
                                    </p:set>
                                    <p:animEffect transition="in" filter="blinds(horizontal)">
                                      <p:cBhvr>
                                        <p:cTn id="21" dur="500"/>
                                        <p:tgtEl>
                                          <p:spTgt spid="1220612">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20612">
                                            <p:txEl>
                                              <p:pRg st="4" end="4"/>
                                            </p:txEl>
                                          </p:spTgt>
                                        </p:tgtEl>
                                        <p:attrNameLst>
                                          <p:attrName>style.visibility</p:attrName>
                                        </p:attrNameLst>
                                      </p:cBhvr>
                                      <p:to>
                                        <p:strVal val="visible"/>
                                      </p:to>
                                    </p:set>
                                    <p:animEffect transition="in" filter="blinds(horizontal)">
                                      <p:cBhvr>
                                        <p:cTn id="24" dur="500"/>
                                        <p:tgtEl>
                                          <p:spTgt spid="12206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20612">
                                            <p:txEl>
                                              <p:pRg st="5" end="5"/>
                                            </p:txEl>
                                          </p:spTgt>
                                        </p:tgtEl>
                                        <p:attrNameLst>
                                          <p:attrName>style.visibility</p:attrName>
                                        </p:attrNameLst>
                                      </p:cBhvr>
                                      <p:to>
                                        <p:strVal val="visible"/>
                                      </p:to>
                                    </p:set>
                                    <p:animEffect transition="in" filter="blinds(horizontal)">
                                      <p:cBhvr>
                                        <p:cTn id="29" dur="500"/>
                                        <p:tgtEl>
                                          <p:spTgt spid="122061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220612">
                                            <p:txEl>
                                              <p:pRg st="6" end="6"/>
                                            </p:txEl>
                                          </p:spTgt>
                                        </p:tgtEl>
                                        <p:attrNameLst>
                                          <p:attrName>style.visibility</p:attrName>
                                        </p:attrNameLst>
                                      </p:cBhvr>
                                      <p:to>
                                        <p:strVal val="visible"/>
                                      </p:to>
                                    </p:set>
                                    <p:animEffect transition="in" filter="blinds(horizontal)">
                                      <p:cBhvr>
                                        <p:cTn id="34" dur="500"/>
                                        <p:tgtEl>
                                          <p:spTgt spid="12206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0852" name="Text Box 4"/>
          <p:cNvSpPr txBox="1">
            <a:spLocks noChangeArrowheads="1"/>
          </p:cNvSpPr>
          <p:nvPr/>
        </p:nvSpPr>
        <p:spPr bwMode="auto">
          <a:xfrm>
            <a:off x="2411760" y="4941168"/>
            <a:ext cx="4980851" cy="461665"/>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3-19 </a:t>
            </a:r>
            <a:r>
              <a:rPr lang="zh-CN" altLang="en-US" dirty="0">
                <a:solidFill>
                  <a:srgbClr val="0070C0"/>
                </a:solidFill>
                <a:latin typeface="宋体" charset="-122"/>
              </a:rPr>
              <a:t>三阶梵塔问题</a:t>
            </a:r>
            <a:r>
              <a:rPr lang="zh-CN" altLang="en-US" dirty="0" smtClean="0">
                <a:solidFill>
                  <a:srgbClr val="0070C0"/>
                </a:solidFill>
                <a:latin typeface="宋体" charset="-122"/>
              </a:rPr>
              <a:t>的状态空间图</a:t>
            </a:r>
            <a:r>
              <a:rPr lang="zh-CN" altLang="en-US" dirty="0" smtClean="0">
                <a:solidFill>
                  <a:srgbClr val="0070C0"/>
                </a:solidFill>
              </a:rPr>
              <a:t> </a:t>
            </a:r>
            <a:endParaRPr lang="zh-CN" altLang="en-US" dirty="0">
              <a:solidFill>
                <a:srgbClr val="0070C0"/>
              </a:solidFill>
            </a:endParaRPr>
          </a:p>
        </p:txBody>
      </p:sp>
      <p:sp>
        <p:nvSpPr>
          <p:cNvPr id="1230854" name="Text Box 6"/>
          <p:cNvSpPr txBox="1">
            <a:spLocks noChangeArrowheads="1"/>
          </p:cNvSpPr>
          <p:nvPr/>
        </p:nvSpPr>
        <p:spPr bwMode="auto">
          <a:xfrm>
            <a:off x="1103802" y="5877272"/>
            <a:ext cx="8072494" cy="457200"/>
          </a:xfrm>
          <a:prstGeom prst="rect">
            <a:avLst/>
          </a:prstGeom>
          <a:noFill/>
          <a:ln w="9525">
            <a:noFill/>
            <a:miter lim="800000"/>
            <a:headEnd/>
            <a:tailEnd/>
          </a:ln>
          <a:effectLst/>
        </p:spPr>
        <p:txBody>
          <a:bodyPr wrap="square">
            <a:spAutoFit/>
          </a:bodyPr>
          <a:lstStyle/>
          <a:p>
            <a:pPr>
              <a:spcBef>
                <a:spcPct val="50000"/>
              </a:spcBef>
            </a:pPr>
            <a:r>
              <a:rPr lang="zh-CN" altLang="en-US" sz="2300" spc="-150" dirty="0">
                <a:solidFill>
                  <a:srgbClr val="0070C0"/>
                </a:solidFill>
              </a:rPr>
              <a:t>三元组 </a:t>
            </a:r>
            <a:r>
              <a:rPr lang="en-US" altLang="zh-CN" sz="2300" spc="-150" dirty="0">
                <a:solidFill>
                  <a:srgbClr val="0070C0"/>
                </a:solidFill>
              </a:rPr>
              <a:t>(</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en-US" altLang="zh-CN" sz="2300" spc="-150" dirty="0">
                <a:solidFill>
                  <a:srgbClr val="0070C0"/>
                </a:solidFill>
              </a:rPr>
              <a:t>)</a:t>
            </a:r>
            <a:r>
              <a:rPr lang="zh-CN" altLang="en-US" sz="2300" spc="-150" dirty="0">
                <a:solidFill>
                  <a:srgbClr val="0070C0"/>
                </a:solidFill>
              </a:rPr>
              <a:t>中的</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zh-CN" altLang="en-US" sz="2300" spc="-150" dirty="0">
                <a:solidFill>
                  <a:srgbClr val="0070C0"/>
                </a:solidFill>
              </a:rPr>
              <a:t>分别代表金盘</a:t>
            </a:r>
            <a:r>
              <a:rPr lang="en-US" altLang="zh-CN" sz="2300" i="1" spc="-150" dirty="0">
                <a:solidFill>
                  <a:srgbClr val="0070C0"/>
                </a:solidFill>
              </a:rPr>
              <a:t>A</a:t>
            </a:r>
            <a:r>
              <a:rPr lang="zh-CN" altLang="en-US" sz="2300" i="1" spc="-150" dirty="0">
                <a:solidFill>
                  <a:srgbClr val="0070C0"/>
                </a:solidFill>
              </a:rPr>
              <a:t>， </a:t>
            </a:r>
            <a:r>
              <a:rPr lang="en-US" altLang="zh-CN" sz="2300" i="1" spc="-150" dirty="0">
                <a:solidFill>
                  <a:srgbClr val="0070C0"/>
                </a:solidFill>
              </a:rPr>
              <a:t>B</a:t>
            </a:r>
            <a:r>
              <a:rPr lang="zh-CN" altLang="en-US" sz="2300" i="1" spc="-150" dirty="0">
                <a:solidFill>
                  <a:srgbClr val="0070C0"/>
                </a:solidFill>
              </a:rPr>
              <a:t>， </a:t>
            </a:r>
            <a:r>
              <a:rPr lang="en-US" altLang="zh-CN" sz="2300" i="1" spc="-150" dirty="0">
                <a:solidFill>
                  <a:srgbClr val="0070C0"/>
                </a:solidFill>
              </a:rPr>
              <a:t>C</a:t>
            </a:r>
            <a:r>
              <a:rPr lang="zh-CN" altLang="en-US" sz="2300" spc="-150" dirty="0">
                <a:solidFill>
                  <a:srgbClr val="0070C0"/>
                </a:solidFill>
              </a:rPr>
              <a:t>所在的杆号。</a:t>
            </a:r>
          </a:p>
        </p:txBody>
      </p:sp>
      <p:pic>
        <p:nvPicPr>
          <p:cNvPr id="1343490" name="Picture 2" descr="http://zqybegin-image.oss-cn-beijing.aliyuncs.com/img/image-202010241648036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32" y="764704"/>
            <a:ext cx="7000875"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957933"/>
      </p:ext>
    </p:extLst>
  </p:cSld>
  <p:clrMapOvr>
    <a:masterClrMapping/>
  </p:clrMapOvr>
  <p:transition>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612625F3-E401-4ED1-AFD8-88DDF66A5786}" type="slidenum">
              <a:rPr lang="zh-TW" altLang="en-US" sz="1400" smtClean="0">
                <a:solidFill>
                  <a:srgbClr val="000000"/>
                </a:solidFill>
                <a:latin typeface="Arial" pitchFamily="34" charset="0"/>
                <a:ea typeface="PMingLiU" pitchFamily="18" charset="-120"/>
              </a:rPr>
              <a:pPr/>
              <a:t>13</a:t>
            </a:fld>
            <a:endParaRPr lang="zh-TW" altLang="en-US" sz="1400" smtClean="0">
              <a:solidFill>
                <a:srgbClr val="000000"/>
              </a:solidFill>
              <a:latin typeface="Arial" pitchFamily="34" charset="0"/>
              <a:ea typeface="PMingLiU" pitchFamily="18" charset="-120"/>
            </a:endParaRPr>
          </a:p>
        </p:txBody>
      </p:sp>
      <p:sp>
        <p:nvSpPr>
          <p:cNvPr id="502786" name="标题 502785"/>
          <p:cNvSpPr>
            <a:spLocks noGrp="1"/>
          </p:cNvSpPr>
          <p:nvPr>
            <p:ph type="title"/>
          </p:nvPr>
        </p:nvSpPr>
        <p:spPr>
          <a:xfrm>
            <a:off x="1085850" y="685800"/>
            <a:ext cx="7086600" cy="914400"/>
          </a:xfrm>
        </p:spPr>
        <p:txBody>
          <a:bodyPr vert="horz" wrap="square" lIns="91440" tIns="45720" rIns="91440" bIns="45720" numCol="1" anchorCtr="0" compatLnSpc="1">
            <a:prstTxWarp prst="textNoShape">
              <a:avLst/>
            </a:prstTxWarp>
          </a:bodyPr>
          <a:lstStyle/>
          <a:p>
            <a:pPr eaLnBrk="1" hangingPunct="1">
              <a:defRPr/>
            </a:pPr>
            <a:r>
              <a:rPr lang="zh-CN" altLang="en-US" noProof="1" smtClean="0">
                <a:solidFill>
                  <a:schemeClr val="tx2"/>
                </a:solidFill>
                <a:effectLst>
                  <a:outerShdw blurRad="38100" dist="38100" dir="2700000" algn="tl">
                    <a:srgbClr val="C0C0C0"/>
                  </a:outerShdw>
                </a:effectLst>
              </a:rPr>
              <a:t>猴子和香蕉问题自动演示：</a:t>
            </a:r>
          </a:p>
        </p:txBody>
      </p:sp>
      <p:grpSp>
        <p:nvGrpSpPr>
          <p:cNvPr id="502787" name="组合 502786"/>
          <p:cNvGrpSpPr>
            <a:grpSpLocks/>
          </p:cNvGrpSpPr>
          <p:nvPr/>
        </p:nvGrpSpPr>
        <p:grpSpPr bwMode="auto">
          <a:xfrm>
            <a:off x="1066800" y="2209800"/>
            <a:ext cx="7315200" cy="4067175"/>
            <a:chOff x="768" y="1806"/>
            <a:chExt cx="4608" cy="2562"/>
          </a:xfrm>
        </p:grpSpPr>
        <p:pic>
          <p:nvPicPr>
            <p:cNvPr id="26707" name="图片 502787"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06"/>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08" name="立方体 502788"/>
            <p:cNvSpPr>
              <a:spLocks noChangeArrowheads="1"/>
            </p:cNvSpPr>
            <p:nvPr/>
          </p:nvSpPr>
          <p:spPr bwMode="auto">
            <a:xfrm>
              <a:off x="3744" y="3360"/>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pic>
          <p:nvPicPr>
            <p:cNvPr id="26709" name="图片 502789"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544"/>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10" name="直接连接符 502790"/>
            <p:cNvSpPr>
              <a:spLocks noChangeShapeType="1"/>
            </p:cNvSpPr>
            <p:nvPr/>
          </p:nvSpPr>
          <p:spPr bwMode="auto">
            <a:xfrm>
              <a:off x="3072" y="2064"/>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711" name="文本框 502791"/>
            <p:cNvSpPr txBox="1">
              <a:spLocks noChangeArrowheads="1"/>
            </p:cNvSpPr>
            <p:nvPr/>
          </p:nvSpPr>
          <p:spPr bwMode="auto">
            <a:xfrm>
              <a:off x="2976" y="192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sp>
          <p:nvSpPr>
            <p:cNvPr id="26712" name="文本框 502792"/>
            <p:cNvSpPr txBox="1">
              <a:spLocks noChangeArrowheads="1"/>
            </p:cNvSpPr>
            <p:nvPr/>
          </p:nvSpPr>
          <p:spPr bwMode="auto">
            <a:xfrm>
              <a:off x="1766" y="3302"/>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猴子</a:t>
              </a:r>
              <a:endParaRPr kumimoji="0" lang="zh-CN" altLang="en-US" smtClean="0">
                <a:solidFill>
                  <a:srgbClr val="000000"/>
                </a:solidFill>
                <a:ea typeface="宋体" pitchFamily="2" charset="-122"/>
              </a:endParaRPr>
            </a:p>
          </p:txBody>
        </p:sp>
        <p:sp>
          <p:nvSpPr>
            <p:cNvPr id="26713" name="文本框 502793"/>
            <p:cNvSpPr txBox="1">
              <a:spLocks noChangeArrowheads="1"/>
            </p:cNvSpPr>
            <p:nvPr/>
          </p:nvSpPr>
          <p:spPr bwMode="auto">
            <a:xfrm>
              <a:off x="2490" y="2342"/>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香蕉</a:t>
              </a:r>
              <a:endParaRPr kumimoji="0" lang="zh-CN" altLang="en-US" smtClean="0">
                <a:solidFill>
                  <a:srgbClr val="000000"/>
                </a:solidFill>
                <a:ea typeface="宋体" pitchFamily="2" charset="-122"/>
              </a:endParaRPr>
            </a:p>
          </p:txBody>
        </p:sp>
        <p:sp>
          <p:nvSpPr>
            <p:cNvPr id="26714" name="文本框 502794"/>
            <p:cNvSpPr txBox="1">
              <a:spLocks noChangeArrowheads="1"/>
            </p:cNvSpPr>
            <p:nvPr/>
          </p:nvSpPr>
          <p:spPr bwMode="auto">
            <a:xfrm>
              <a:off x="4026" y="301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箱子</a:t>
              </a:r>
              <a:endParaRPr kumimoji="0" lang="zh-CN" altLang="en-US" smtClean="0">
                <a:solidFill>
                  <a:srgbClr val="000000"/>
                </a:solidFill>
                <a:ea typeface="宋体" pitchFamily="2" charset="-122"/>
              </a:endParaRPr>
            </a:p>
          </p:txBody>
        </p:sp>
        <p:pic>
          <p:nvPicPr>
            <p:cNvPr id="26715" name="图片 502795" descr="猴子-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3600"/>
              <a:ext cx="5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2797" name="组合 502796"/>
          <p:cNvGrpSpPr>
            <a:grpSpLocks/>
          </p:cNvGrpSpPr>
          <p:nvPr/>
        </p:nvGrpSpPr>
        <p:grpSpPr bwMode="auto">
          <a:xfrm>
            <a:off x="1066800" y="2209800"/>
            <a:ext cx="7315200" cy="4067175"/>
            <a:chOff x="672" y="720"/>
            <a:chExt cx="4608" cy="2562"/>
          </a:xfrm>
        </p:grpSpPr>
        <p:pic>
          <p:nvPicPr>
            <p:cNvPr id="26698" name="图片 502797"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720"/>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99" name="立方体 502798"/>
            <p:cNvSpPr>
              <a:spLocks noChangeArrowheads="1"/>
            </p:cNvSpPr>
            <p:nvPr/>
          </p:nvSpPr>
          <p:spPr bwMode="auto">
            <a:xfrm>
              <a:off x="3648" y="2274"/>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pic>
          <p:nvPicPr>
            <p:cNvPr id="26700" name="图片 502799"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1458"/>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01" name="直接连接符 502800"/>
            <p:cNvSpPr>
              <a:spLocks noChangeShapeType="1"/>
            </p:cNvSpPr>
            <p:nvPr/>
          </p:nvSpPr>
          <p:spPr bwMode="auto">
            <a:xfrm>
              <a:off x="2976" y="978"/>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702" name="文本框 502801"/>
            <p:cNvSpPr txBox="1">
              <a:spLocks noChangeArrowheads="1"/>
            </p:cNvSpPr>
            <p:nvPr/>
          </p:nvSpPr>
          <p:spPr bwMode="auto">
            <a:xfrm>
              <a:off x="2880" y="83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703" name="图片 502802" descr="猴子-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2514"/>
              <a:ext cx="52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04" name="文本框 502803"/>
            <p:cNvSpPr txBox="1">
              <a:spLocks noChangeArrowheads="1"/>
            </p:cNvSpPr>
            <p:nvPr/>
          </p:nvSpPr>
          <p:spPr bwMode="auto">
            <a:xfrm>
              <a:off x="1670" y="221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猴子</a:t>
              </a:r>
              <a:endParaRPr kumimoji="0" lang="zh-CN" altLang="en-US" smtClean="0">
                <a:solidFill>
                  <a:srgbClr val="000000"/>
                </a:solidFill>
                <a:ea typeface="宋体" pitchFamily="2" charset="-122"/>
              </a:endParaRPr>
            </a:p>
          </p:txBody>
        </p:sp>
        <p:sp>
          <p:nvSpPr>
            <p:cNvPr id="26705" name="文本框 502804"/>
            <p:cNvSpPr txBox="1">
              <a:spLocks noChangeArrowheads="1"/>
            </p:cNvSpPr>
            <p:nvPr/>
          </p:nvSpPr>
          <p:spPr bwMode="auto">
            <a:xfrm>
              <a:off x="2394" y="125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香蕉</a:t>
              </a:r>
              <a:endParaRPr kumimoji="0" lang="zh-CN" altLang="en-US" smtClean="0">
                <a:solidFill>
                  <a:srgbClr val="000000"/>
                </a:solidFill>
                <a:ea typeface="宋体" pitchFamily="2" charset="-122"/>
              </a:endParaRPr>
            </a:p>
          </p:txBody>
        </p:sp>
        <p:sp>
          <p:nvSpPr>
            <p:cNvPr id="26706" name="文本框 502805"/>
            <p:cNvSpPr txBox="1">
              <a:spLocks noChangeArrowheads="1"/>
            </p:cNvSpPr>
            <p:nvPr/>
          </p:nvSpPr>
          <p:spPr bwMode="auto">
            <a:xfrm>
              <a:off x="3930" y="192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zh-CN" altLang="en-US" sz="2000" b="1" smtClean="0">
                  <a:solidFill>
                    <a:srgbClr val="CC6600"/>
                  </a:solidFill>
                </a:rPr>
                <a:t>箱子</a:t>
              </a:r>
              <a:endParaRPr kumimoji="0" lang="zh-CN" altLang="en-US" smtClean="0">
                <a:solidFill>
                  <a:srgbClr val="000000"/>
                </a:solidFill>
                <a:ea typeface="宋体" pitchFamily="2" charset="-122"/>
              </a:endParaRPr>
            </a:p>
          </p:txBody>
        </p:sp>
      </p:grpSp>
      <p:grpSp>
        <p:nvGrpSpPr>
          <p:cNvPr id="502807" name="组合 502806"/>
          <p:cNvGrpSpPr>
            <a:grpSpLocks/>
          </p:cNvGrpSpPr>
          <p:nvPr/>
        </p:nvGrpSpPr>
        <p:grpSpPr bwMode="auto">
          <a:xfrm>
            <a:off x="1066800" y="2209800"/>
            <a:ext cx="7315200" cy="4067175"/>
            <a:chOff x="3888" y="1008"/>
            <a:chExt cx="4608" cy="2562"/>
          </a:xfrm>
        </p:grpSpPr>
        <p:pic>
          <p:nvPicPr>
            <p:cNvPr id="26692" name="图片 502807"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1008"/>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93" name="立方体 502808"/>
            <p:cNvSpPr>
              <a:spLocks noChangeArrowheads="1"/>
            </p:cNvSpPr>
            <p:nvPr/>
          </p:nvSpPr>
          <p:spPr bwMode="auto">
            <a:xfrm>
              <a:off x="6864" y="2562"/>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pic>
          <p:nvPicPr>
            <p:cNvPr id="26694" name="图片 502809"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 y="1746"/>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95" name="直接连接符 502810"/>
            <p:cNvSpPr>
              <a:spLocks noChangeShapeType="1"/>
            </p:cNvSpPr>
            <p:nvPr/>
          </p:nvSpPr>
          <p:spPr bwMode="auto">
            <a:xfrm>
              <a:off x="6192" y="1266"/>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696" name="文本框 502811"/>
            <p:cNvSpPr txBox="1">
              <a:spLocks noChangeArrowheads="1"/>
            </p:cNvSpPr>
            <p:nvPr/>
          </p:nvSpPr>
          <p:spPr bwMode="auto">
            <a:xfrm>
              <a:off x="6096" y="112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697" name="图片 502812" descr="猴子-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 y="2784"/>
              <a:ext cx="5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2814" name="组合 502813"/>
          <p:cNvGrpSpPr>
            <a:grpSpLocks/>
          </p:cNvGrpSpPr>
          <p:nvPr/>
        </p:nvGrpSpPr>
        <p:grpSpPr bwMode="auto">
          <a:xfrm>
            <a:off x="1066800" y="2209800"/>
            <a:ext cx="7315200" cy="4067175"/>
            <a:chOff x="672" y="1536"/>
            <a:chExt cx="4608" cy="2562"/>
          </a:xfrm>
        </p:grpSpPr>
        <p:pic>
          <p:nvPicPr>
            <p:cNvPr id="26686" name="图片 502814"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536"/>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7" name="立方体 502815"/>
            <p:cNvSpPr>
              <a:spLocks noChangeArrowheads="1"/>
            </p:cNvSpPr>
            <p:nvPr/>
          </p:nvSpPr>
          <p:spPr bwMode="auto">
            <a:xfrm>
              <a:off x="3648" y="3090"/>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pic>
          <p:nvPicPr>
            <p:cNvPr id="26688" name="图片 502816"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274"/>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9" name="直接连接符 502817"/>
            <p:cNvSpPr>
              <a:spLocks noChangeShapeType="1"/>
            </p:cNvSpPr>
            <p:nvPr/>
          </p:nvSpPr>
          <p:spPr bwMode="auto">
            <a:xfrm>
              <a:off x="2976" y="1794"/>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690" name="文本框 502818"/>
            <p:cNvSpPr txBox="1">
              <a:spLocks noChangeArrowheads="1"/>
            </p:cNvSpPr>
            <p:nvPr/>
          </p:nvSpPr>
          <p:spPr bwMode="auto">
            <a:xfrm>
              <a:off x="2880" y="165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691" name="图片 502819" descr="猴子-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3312"/>
              <a:ext cx="5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2821" name="组合 502820"/>
          <p:cNvGrpSpPr>
            <a:grpSpLocks/>
          </p:cNvGrpSpPr>
          <p:nvPr/>
        </p:nvGrpSpPr>
        <p:grpSpPr bwMode="auto">
          <a:xfrm>
            <a:off x="1066800" y="2209800"/>
            <a:ext cx="7315200" cy="4067175"/>
            <a:chOff x="720" y="1518"/>
            <a:chExt cx="4608" cy="2562"/>
          </a:xfrm>
        </p:grpSpPr>
        <p:pic>
          <p:nvPicPr>
            <p:cNvPr id="26680" name="图片 502821"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518"/>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1" name="立方体 502822"/>
            <p:cNvSpPr>
              <a:spLocks noChangeArrowheads="1"/>
            </p:cNvSpPr>
            <p:nvPr/>
          </p:nvSpPr>
          <p:spPr bwMode="auto">
            <a:xfrm>
              <a:off x="3696" y="3072"/>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pic>
          <p:nvPicPr>
            <p:cNvPr id="26682" name="图片 502823"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2256"/>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3" name="直接连接符 502824"/>
            <p:cNvSpPr>
              <a:spLocks noChangeShapeType="1"/>
            </p:cNvSpPr>
            <p:nvPr/>
          </p:nvSpPr>
          <p:spPr bwMode="auto">
            <a:xfrm>
              <a:off x="3024" y="1776"/>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684" name="文本框 502825"/>
            <p:cNvSpPr txBox="1">
              <a:spLocks noChangeArrowheads="1"/>
            </p:cNvSpPr>
            <p:nvPr/>
          </p:nvSpPr>
          <p:spPr bwMode="auto">
            <a:xfrm>
              <a:off x="2928" y="163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685" name="图片 502826" descr="猴子-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3294"/>
              <a:ext cx="5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2828" name="组合 502827"/>
          <p:cNvGrpSpPr>
            <a:grpSpLocks/>
          </p:cNvGrpSpPr>
          <p:nvPr/>
        </p:nvGrpSpPr>
        <p:grpSpPr bwMode="auto">
          <a:xfrm>
            <a:off x="1066800" y="2209800"/>
            <a:ext cx="7315200" cy="4067175"/>
            <a:chOff x="672" y="912"/>
            <a:chExt cx="4608" cy="2562"/>
          </a:xfrm>
        </p:grpSpPr>
        <p:pic>
          <p:nvPicPr>
            <p:cNvPr id="26674" name="图片 502828"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912"/>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5" name="图片 502829"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1680"/>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6" name="直接连接符 502830"/>
            <p:cNvSpPr>
              <a:spLocks noChangeShapeType="1"/>
            </p:cNvSpPr>
            <p:nvPr/>
          </p:nvSpPr>
          <p:spPr bwMode="auto">
            <a:xfrm>
              <a:off x="2976" y="1200"/>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pic>
          <p:nvPicPr>
            <p:cNvPr id="26677" name="图片 502831" descr="猴子-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2688"/>
              <a:ext cx="52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8" name="立方体 502832"/>
            <p:cNvSpPr>
              <a:spLocks noChangeArrowheads="1"/>
            </p:cNvSpPr>
            <p:nvPr/>
          </p:nvSpPr>
          <p:spPr bwMode="auto">
            <a:xfrm>
              <a:off x="3648" y="2496"/>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26679" name="文本框 502833"/>
            <p:cNvSpPr txBox="1">
              <a:spLocks noChangeArrowheads="1"/>
            </p:cNvSpPr>
            <p:nvPr/>
          </p:nvSpPr>
          <p:spPr bwMode="auto">
            <a:xfrm>
              <a:off x="2880" y="10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grpSp>
      <p:grpSp>
        <p:nvGrpSpPr>
          <p:cNvPr id="502835" name="组合 502834"/>
          <p:cNvGrpSpPr>
            <a:grpSpLocks/>
          </p:cNvGrpSpPr>
          <p:nvPr/>
        </p:nvGrpSpPr>
        <p:grpSpPr bwMode="auto">
          <a:xfrm>
            <a:off x="1066800" y="2209800"/>
            <a:ext cx="7315200" cy="4067175"/>
            <a:chOff x="720" y="1182"/>
            <a:chExt cx="4608" cy="2562"/>
          </a:xfrm>
        </p:grpSpPr>
        <p:pic>
          <p:nvPicPr>
            <p:cNvPr id="26668" name="图片 502835"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182"/>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9" name="图片 502836"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950"/>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0" name="直接连接符 502837"/>
            <p:cNvSpPr>
              <a:spLocks noChangeShapeType="1"/>
            </p:cNvSpPr>
            <p:nvPr/>
          </p:nvSpPr>
          <p:spPr bwMode="auto">
            <a:xfrm>
              <a:off x="3024" y="1470"/>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pic>
          <p:nvPicPr>
            <p:cNvPr id="26671" name="图片 502838" descr="猴子-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 y="2958"/>
              <a:ext cx="52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2" name="立方体 502839"/>
            <p:cNvSpPr>
              <a:spLocks noChangeArrowheads="1"/>
            </p:cNvSpPr>
            <p:nvPr/>
          </p:nvSpPr>
          <p:spPr bwMode="auto">
            <a:xfrm>
              <a:off x="3072" y="2766"/>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26673" name="文本框 502840"/>
            <p:cNvSpPr txBox="1">
              <a:spLocks noChangeArrowheads="1"/>
            </p:cNvSpPr>
            <p:nvPr/>
          </p:nvSpPr>
          <p:spPr bwMode="auto">
            <a:xfrm>
              <a:off x="2928" y="132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grpSp>
      <p:grpSp>
        <p:nvGrpSpPr>
          <p:cNvPr id="502842" name="组合 502841"/>
          <p:cNvGrpSpPr>
            <a:grpSpLocks/>
          </p:cNvGrpSpPr>
          <p:nvPr/>
        </p:nvGrpSpPr>
        <p:grpSpPr bwMode="auto">
          <a:xfrm>
            <a:off x="1066800" y="2209800"/>
            <a:ext cx="7315200" cy="4067175"/>
            <a:chOff x="768" y="654"/>
            <a:chExt cx="4608" cy="2562"/>
          </a:xfrm>
        </p:grpSpPr>
        <p:pic>
          <p:nvPicPr>
            <p:cNvPr id="26662" name="图片 502842"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654"/>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3" name="图片 502843"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422"/>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4" name="直接连接符 502844"/>
            <p:cNvSpPr>
              <a:spLocks noChangeShapeType="1"/>
            </p:cNvSpPr>
            <p:nvPr/>
          </p:nvSpPr>
          <p:spPr bwMode="auto">
            <a:xfrm>
              <a:off x="3072" y="942"/>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pic>
          <p:nvPicPr>
            <p:cNvPr id="26665" name="图片 502845" descr="猴子-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 y="2430"/>
              <a:ext cx="52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6" name="立方体 502846"/>
            <p:cNvSpPr>
              <a:spLocks noChangeArrowheads="1"/>
            </p:cNvSpPr>
            <p:nvPr/>
          </p:nvSpPr>
          <p:spPr bwMode="auto">
            <a:xfrm>
              <a:off x="2352" y="2238"/>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26667" name="文本框 502847"/>
            <p:cNvSpPr txBox="1">
              <a:spLocks noChangeArrowheads="1"/>
            </p:cNvSpPr>
            <p:nvPr/>
          </p:nvSpPr>
          <p:spPr bwMode="auto">
            <a:xfrm>
              <a:off x="2976" y="79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grpSp>
      <p:grpSp>
        <p:nvGrpSpPr>
          <p:cNvPr id="502849" name="组合 502848"/>
          <p:cNvGrpSpPr>
            <a:grpSpLocks/>
          </p:cNvGrpSpPr>
          <p:nvPr/>
        </p:nvGrpSpPr>
        <p:grpSpPr bwMode="auto">
          <a:xfrm>
            <a:off x="1066800" y="2209800"/>
            <a:ext cx="7315200" cy="4067175"/>
            <a:chOff x="768" y="654"/>
            <a:chExt cx="4608" cy="2562"/>
          </a:xfrm>
        </p:grpSpPr>
        <p:pic>
          <p:nvPicPr>
            <p:cNvPr id="26656" name="图片 502849"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654"/>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图片 502850"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422"/>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8" name="直接连接符 502851"/>
            <p:cNvSpPr>
              <a:spLocks noChangeShapeType="1"/>
            </p:cNvSpPr>
            <p:nvPr/>
          </p:nvSpPr>
          <p:spPr bwMode="auto">
            <a:xfrm>
              <a:off x="3072" y="942"/>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pic>
          <p:nvPicPr>
            <p:cNvPr id="26659" name="图片 502852" descr="猴子-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1920"/>
              <a:ext cx="52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0" name="立方体 502853"/>
            <p:cNvSpPr>
              <a:spLocks noChangeArrowheads="1"/>
            </p:cNvSpPr>
            <p:nvPr/>
          </p:nvSpPr>
          <p:spPr bwMode="auto">
            <a:xfrm>
              <a:off x="2352" y="2238"/>
              <a:ext cx="768" cy="912"/>
            </a:xfrm>
            <a:prstGeom prst="cube">
              <a:avLst>
                <a:gd name="adj" fmla="val 25000"/>
              </a:avLst>
            </a:prstGeom>
            <a:solidFill>
              <a:schemeClr val="accent1"/>
            </a:solidFill>
            <a:ln w="9525">
              <a:solidFill>
                <a:schemeClr val="tx1"/>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26661" name="文本框 502854"/>
            <p:cNvSpPr txBox="1">
              <a:spLocks noChangeArrowheads="1"/>
            </p:cNvSpPr>
            <p:nvPr/>
          </p:nvSpPr>
          <p:spPr bwMode="auto">
            <a:xfrm>
              <a:off x="2976" y="79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grpSp>
      <p:grpSp>
        <p:nvGrpSpPr>
          <p:cNvPr id="502856" name="组合 502855"/>
          <p:cNvGrpSpPr>
            <a:grpSpLocks/>
          </p:cNvGrpSpPr>
          <p:nvPr/>
        </p:nvGrpSpPr>
        <p:grpSpPr bwMode="auto">
          <a:xfrm>
            <a:off x="1066800" y="2209800"/>
            <a:ext cx="7315200" cy="4067175"/>
            <a:chOff x="624" y="990"/>
            <a:chExt cx="4608" cy="2562"/>
          </a:xfrm>
        </p:grpSpPr>
        <p:pic>
          <p:nvPicPr>
            <p:cNvPr id="26651" name="图片 502856"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990"/>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2" name="直接连接符 502857"/>
            <p:cNvSpPr>
              <a:spLocks noChangeShapeType="1"/>
            </p:cNvSpPr>
            <p:nvPr/>
          </p:nvSpPr>
          <p:spPr bwMode="auto">
            <a:xfrm>
              <a:off x="2928" y="1278"/>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pic>
          <p:nvPicPr>
            <p:cNvPr id="26653" name="图片 502858" descr="猴子-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 y="1914"/>
              <a:ext cx="798"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4" name="图片 502859" descr="香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1758"/>
              <a:ext cx="4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文本框 502860"/>
            <p:cNvSpPr txBox="1">
              <a:spLocks noChangeArrowheads="1"/>
            </p:cNvSpPr>
            <p:nvPr/>
          </p:nvSpPr>
          <p:spPr bwMode="auto">
            <a:xfrm>
              <a:off x="2832" y="113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grpSp>
      <p:grpSp>
        <p:nvGrpSpPr>
          <p:cNvPr id="502862" name="组合 502861"/>
          <p:cNvGrpSpPr>
            <a:grpSpLocks/>
          </p:cNvGrpSpPr>
          <p:nvPr/>
        </p:nvGrpSpPr>
        <p:grpSpPr bwMode="auto">
          <a:xfrm>
            <a:off x="1066800" y="2209800"/>
            <a:ext cx="7315200" cy="4067175"/>
            <a:chOff x="672" y="942"/>
            <a:chExt cx="4608" cy="2562"/>
          </a:xfrm>
        </p:grpSpPr>
        <p:pic>
          <p:nvPicPr>
            <p:cNvPr id="26647" name="图片 502862"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942"/>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8" name="直接连接符 502863"/>
            <p:cNvSpPr>
              <a:spLocks noChangeShapeType="1"/>
            </p:cNvSpPr>
            <p:nvPr/>
          </p:nvSpPr>
          <p:spPr bwMode="auto">
            <a:xfrm>
              <a:off x="2976" y="1230"/>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649" name="文本框 502864"/>
            <p:cNvSpPr txBox="1">
              <a:spLocks noChangeArrowheads="1"/>
            </p:cNvSpPr>
            <p:nvPr/>
          </p:nvSpPr>
          <p:spPr bwMode="auto">
            <a:xfrm>
              <a:off x="2880" y="108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650" name="图片 502865" descr="香蕉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 y="1872"/>
              <a:ext cx="972"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2867" name="组合 502866"/>
          <p:cNvGrpSpPr>
            <a:grpSpLocks/>
          </p:cNvGrpSpPr>
          <p:nvPr/>
        </p:nvGrpSpPr>
        <p:grpSpPr bwMode="auto">
          <a:xfrm>
            <a:off x="1066800" y="2209800"/>
            <a:ext cx="7315200" cy="4067175"/>
            <a:chOff x="624" y="1440"/>
            <a:chExt cx="4608" cy="2562"/>
          </a:xfrm>
        </p:grpSpPr>
        <p:grpSp>
          <p:nvGrpSpPr>
            <p:cNvPr id="26640" name="组合 502867"/>
            <p:cNvGrpSpPr>
              <a:grpSpLocks/>
            </p:cNvGrpSpPr>
            <p:nvPr/>
          </p:nvGrpSpPr>
          <p:grpSpPr bwMode="auto">
            <a:xfrm>
              <a:off x="624" y="1440"/>
              <a:ext cx="4608" cy="2562"/>
              <a:chOff x="672" y="942"/>
              <a:chExt cx="4608" cy="2562"/>
            </a:xfrm>
          </p:grpSpPr>
          <p:pic>
            <p:nvPicPr>
              <p:cNvPr id="26643" name="图片 502868" descr="图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942"/>
                <a:ext cx="46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4" name="直接连接符 502869"/>
              <p:cNvSpPr>
                <a:spLocks noChangeShapeType="1"/>
              </p:cNvSpPr>
              <p:nvPr/>
            </p:nvSpPr>
            <p:spPr bwMode="auto">
              <a:xfrm>
                <a:off x="2976" y="1230"/>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26645" name="文本框 502870"/>
              <p:cNvSpPr txBox="1">
                <a:spLocks noChangeArrowheads="1"/>
              </p:cNvSpPr>
              <p:nvPr/>
            </p:nvSpPr>
            <p:spPr bwMode="auto">
              <a:xfrm>
                <a:off x="2880" y="108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spcBef>
                    <a:spcPct val="50000"/>
                  </a:spcBef>
                  <a:buFontTx/>
                  <a:buChar char="•"/>
                </a:pPr>
                <a:r>
                  <a:rPr kumimoji="0" lang="en-US" altLang="zh-CN" smtClean="0">
                    <a:solidFill>
                      <a:srgbClr val="CC6600"/>
                    </a:solidFill>
                    <a:ea typeface="宋体" pitchFamily="2" charset="-122"/>
                  </a:rPr>
                  <a:t> </a:t>
                </a:r>
                <a:endParaRPr kumimoji="0" lang="en-US" altLang="zh-CN" smtClean="0">
                  <a:solidFill>
                    <a:srgbClr val="000000"/>
                  </a:solidFill>
                  <a:ea typeface="宋体" pitchFamily="2" charset="-122"/>
                </a:endParaRPr>
              </a:p>
            </p:txBody>
          </p:sp>
          <p:pic>
            <p:nvPicPr>
              <p:cNvPr id="26646" name="图片 502871" descr="香蕉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 y="1872"/>
                <a:ext cx="972"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41" name="椭圆形标注 502872"/>
            <p:cNvSpPr>
              <a:spLocks noChangeArrowheads="1"/>
            </p:cNvSpPr>
            <p:nvPr/>
          </p:nvSpPr>
          <p:spPr bwMode="auto">
            <a:xfrm>
              <a:off x="2976" y="1920"/>
              <a:ext cx="1056" cy="432"/>
            </a:xfrm>
            <a:prstGeom prst="wedgeEllipseCallout">
              <a:avLst>
                <a:gd name="adj1" fmla="val -55398"/>
                <a:gd name="adj2" fmla="val 74537"/>
              </a:avLst>
            </a:prstGeom>
            <a:solidFill>
              <a:srgbClr val="0099FF"/>
            </a:solidFill>
            <a:ln w="9525">
              <a:solidFill>
                <a:schemeClr val="tx1"/>
              </a:solidFill>
              <a:miter lim="800000"/>
              <a:headEnd/>
              <a:tailEnd/>
            </a:ln>
          </p:spPr>
          <p:txBody>
            <a:bodyPr wrap="none" anchor="ctr"/>
            <a:lstStyle/>
            <a:p>
              <a:pPr algn="ctr"/>
              <a:endParaRPr kumimoji="0" lang="zh-CN" altLang="zh-CN" smtClean="0">
                <a:solidFill>
                  <a:srgbClr val="000000"/>
                </a:solidFill>
                <a:ea typeface="宋体" pitchFamily="2" charset="-122"/>
              </a:endParaRPr>
            </a:p>
          </p:txBody>
        </p:sp>
        <p:sp>
          <p:nvSpPr>
            <p:cNvPr id="26642" name="文本框 502873"/>
            <p:cNvSpPr txBox="1">
              <a:spLocks noChangeArrowheads="1"/>
            </p:cNvSpPr>
            <p:nvPr/>
          </p:nvSpPr>
          <p:spPr bwMode="auto">
            <a:xfrm>
              <a:off x="3110" y="2016"/>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r>
                <a:rPr kumimoji="0" lang="en-US" altLang="zh-CN" b="1" smtClean="0">
                  <a:solidFill>
                    <a:srgbClr val="FFFF99"/>
                  </a:solidFill>
                  <a:ea typeface="宋体" pitchFamily="2" charset="-122"/>
                </a:rPr>
                <a:t>Ha!Ha!</a:t>
              </a:r>
              <a:endParaRPr kumimoji="0" lang="en-US" altLang="zh-CN" smtClean="0">
                <a:solidFill>
                  <a:srgbClr val="FFFF99"/>
                </a:solidFill>
                <a:ea typeface="宋体" pitchFamily="2" charset="-122"/>
              </a:endParaRPr>
            </a:p>
          </p:txBody>
        </p:sp>
      </p:grpSp>
    </p:spTree>
    <p:extLst>
      <p:ext uri="{BB962C8B-B14F-4D97-AF65-F5344CB8AC3E}">
        <p14:creationId xmlns:p14="http://schemas.microsoft.com/office/powerpoint/2010/main" val="3372536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02797"/>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1000"/>
                                  </p:stCondLst>
                                  <p:childTnLst>
                                    <p:set>
                                      <p:cBhvr>
                                        <p:cTn id="9" dur="1" fill="hold">
                                          <p:stCondLst>
                                            <p:cond delay="499"/>
                                          </p:stCondLst>
                                        </p:cTn>
                                        <p:tgtEl>
                                          <p:spTgt spid="502787"/>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499"/>
                                          </p:stCondLst>
                                        </p:cTn>
                                        <p:tgtEl>
                                          <p:spTgt spid="5028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nodeType="afterEffect">
                                  <p:stCondLst>
                                    <p:cond delay="1000"/>
                                  </p:stCondLst>
                                  <p:childTnLst>
                                    <p:set>
                                      <p:cBhvr>
                                        <p:cTn id="15" dur="1" fill="hold">
                                          <p:stCondLst>
                                            <p:cond delay="499"/>
                                          </p:stCondLst>
                                        </p:cTn>
                                        <p:tgtEl>
                                          <p:spTgt spid="502807"/>
                                        </p:tgtEl>
                                        <p:attrNameLst>
                                          <p:attrName>style.visibility</p:attrName>
                                        </p:attrNameLst>
                                      </p:cBhvr>
                                      <p:to>
                                        <p:strVal val="visible"/>
                                      </p:to>
                                    </p:set>
                                  </p:childTnLst>
                                </p:cTn>
                              </p:par>
                            </p:childTnLst>
                          </p:cTn>
                        </p:par>
                        <p:par>
                          <p:cTn id="16" fill="hold" nodeType="afterGroup">
                            <p:stCondLst>
                              <p:cond delay="5000"/>
                            </p:stCondLst>
                            <p:childTnLst>
                              <p:par>
                                <p:cTn id="17" presetID="1" presetClass="entr" presetSubtype="0" fill="hold" nodeType="afterEffect">
                                  <p:stCondLst>
                                    <p:cond delay="1000"/>
                                  </p:stCondLst>
                                  <p:childTnLst>
                                    <p:set>
                                      <p:cBhvr>
                                        <p:cTn id="18" dur="1" fill="hold">
                                          <p:stCondLst>
                                            <p:cond delay="499"/>
                                          </p:stCondLst>
                                        </p:cTn>
                                        <p:tgtEl>
                                          <p:spTgt spid="502821"/>
                                        </p:tgtEl>
                                        <p:attrNameLst>
                                          <p:attrName>style.visibility</p:attrName>
                                        </p:attrNameLst>
                                      </p:cBhvr>
                                      <p:to>
                                        <p:strVal val="visible"/>
                                      </p:to>
                                    </p:set>
                                  </p:childTnLst>
                                </p:cTn>
                              </p:par>
                            </p:childTnLst>
                          </p:cTn>
                        </p:par>
                        <p:par>
                          <p:cTn id="19" fill="hold" nodeType="afterGroup">
                            <p:stCondLst>
                              <p:cond delay="6500"/>
                            </p:stCondLst>
                            <p:childTnLst>
                              <p:par>
                                <p:cTn id="20" presetID="1" presetClass="entr" presetSubtype="0" fill="hold" nodeType="afterEffect">
                                  <p:stCondLst>
                                    <p:cond delay="1000"/>
                                  </p:stCondLst>
                                  <p:childTnLst>
                                    <p:set>
                                      <p:cBhvr>
                                        <p:cTn id="21" dur="1" fill="hold">
                                          <p:stCondLst>
                                            <p:cond delay="499"/>
                                          </p:stCondLst>
                                        </p:cTn>
                                        <p:tgtEl>
                                          <p:spTgt spid="502828"/>
                                        </p:tgtEl>
                                        <p:attrNameLst>
                                          <p:attrName>style.visibility</p:attrName>
                                        </p:attrNameLst>
                                      </p:cBhvr>
                                      <p:to>
                                        <p:strVal val="visible"/>
                                      </p:to>
                                    </p:set>
                                  </p:childTnLst>
                                </p:cTn>
                              </p:par>
                            </p:childTnLst>
                          </p:cTn>
                        </p:par>
                        <p:par>
                          <p:cTn id="22" fill="hold" nodeType="afterGroup">
                            <p:stCondLst>
                              <p:cond delay="8000"/>
                            </p:stCondLst>
                            <p:childTnLst>
                              <p:par>
                                <p:cTn id="23" presetID="1" presetClass="entr" presetSubtype="0" fill="hold" nodeType="afterEffect">
                                  <p:stCondLst>
                                    <p:cond delay="1000"/>
                                  </p:stCondLst>
                                  <p:childTnLst>
                                    <p:set>
                                      <p:cBhvr>
                                        <p:cTn id="24" dur="1" fill="hold">
                                          <p:stCondLst>
                                            <p:cond delay="499"/>
                                          </p:stCondLst>
                                        </p:cTn>
                                        <p:tgtEl>
                                          <p:spTgt spid="502835"/>
                                        </p:tgtEl>
                                        <p:attrNameLst>
                                          <p:attrName>style.visibility</p:attrName>
                                        </p:attrNameLst>
                                      </p:cBhvr>
                                      <p:to>
                                        <p:strVal val="visible"/>
                                      </p:to>
                                    </p:set>
                                  </p:childTnLst>
                                </p:cTn>
                              </p:par>
                            </p:childTnLst>
                          </p:cTn>
                        </p:par>
                        <p:par>
                          <p:cTn id="25" fill="hold" nodeType="afterGroup">
                            <p:stCondLst>
                              <p:cond delay="9500"/>
                            </p:stCondLst>
                            <p:childTnLst>
                              <p:par>
                                <p:cTn id="26" presetID="1" presetClass="entr" presetSubtype="0" fill="hold" nodeType="afterEffect">
                                  <p:stCondLst>
                                    <p:cond delay="1000"/>
                                  </p:stCondLst>
                                  <p:childTnLst>
                                    <p:set>
                                      <p:cBhvr>
                                        <p:cTn id="27" dur="1" fill="hold">
                                          <p:stCondLst>
                                            <p:cond delay="499"/>
                                          </p:stCondLst>
                                        </p:cTn>
                                        <p:tgtEl>
                                          <p:spTgt spid="502842"/>
                                        </p:tgtEl>
                                        <p:attrNameLst>
                                          <p:attrName>style.visibility</p:attrName>
                                        </p:attrNameLst>
                                      </p:cBhvr>
                                      <p:to>
                                        <p:strVal val="visible"/>
                                      </p:to>
                                    </p:set>
                                  </p:childTnLst>
                                </p:cTn>
                              </p:par>
                            </p:childTnLst>
                          </p:cTn>
                        </p:par>
                        <p:par>
                          <p:cTn id="28" fill="hold" nodeType="afterGroup">
                            <p:stCondLst>
                              <p:cond delay="11000"/>
                            </p:stCondLst>
                            <p:childTnLst>
                              <p:par>
                                <p:cTn id="29" presetID="1" presetClass="entr" presetSubtype="0" fill="hold" nodeType="afterEffect">
                                  <p:stCondLst>
                                    <p:cond delay="1000"/>
                                  </p:stCondLst>
                                  <p:childTnLst>
                                    <p:set>
                                      <p:cBhvr>
                                        <p:cTn id="30" dur="1" fill="hold">
                                          <p:stCondLst>
                                            <p:cond delay="499"/>
                                          </p:stCondLst>
                                        </p:cTn>
                                        <p:tgtEl>
                                          <p:spTgt spid="502849"/>
                                        </p:tgtEl>
                                        <p:attrNameLst>
                                          <p:attrName>style.visibility</p:attrName>
                                        </p:attrNameLst>
                                      </p:cBhvr>
                                      <p:to>
                                        <p:strVal val="visible"/>
                                      </p:to>
                                    </p:set>
                                  </p:childTnLst>
                                </p:cTn>
                              </p:par>
                            </p:childTnLst>
                          </p:cTn>
                        </p:par>
                        <p:par>
                          <p:cTn id="31" fill="hold" nodeType="afterGroup">
                            <p:stCondLst>
                              <p:cond delay="12500"/>
                            </p:stCondLst>
                            <p:childTnLst>
                              <p:par>
                                <p:cTn id="32" presetID="1" presetClass="entr" presetSubtype="0" fill="hold" nodeType="afterEffect">
                                  <p:stCondLst>
                                    <p:cond delay="1000"/>
                                  </p:stCondLst>
                                  <p:childTnLst>
                                    <p:set>
                                      <p:cBhvr>
                                        <p:cTn id="33" dur="1" fill="hold">
                                          <p:stCondLst>
                                            <p:cond delay="499"/>
                                          </p:stCondLst>
                                        </p:cTn>
                                        <p:tgtEl>
                                          <p:spTgt spid="502856"/>
                                        </p:tgtEl>
                                        <p:attrNameLst>
                                          <p:attrName>style.visibility</p:attrName>
                                        </p:attrNameLst>
                                      </p:cBhvr>
                                      <p:to>
                                        <p:strVal val="visible"/>
                                      </p:to>
                                    </p:set>
                                  </p:childTnLst>
                                </p:cTn>
                              </p:par>
                            </p:childTnLst>
                          </p:cTn>
                        </p:par>
                        <p:par>
                          <p:cTn id="34" fill="hold" nodeType="afterGroup">
                            <p:stCondLst>
                              <p:cond delay="14000"/>
                            </p:stCondLst>
                            <p:childTnLst>
                              <p:par>
                                <p:cTn id="35" presetID="1" presetClass="entr" presetSubtype="0" fill="hold" nodeType="afterEffect">
                                  <p:stCondLst>
                                    <p:cond delay="1000"/>
                                  </p:stCondLst>
                                  <p:childTnLst>
                                    <p:set>
                                      <p:cBhvr>
                                        <p:cTn id="36" dur="1" fill="hold">
                                          <p:stCondLst>
                                            <p:cond delay="499"/>
                                          </p:stCondLst>
                                        </p:cTn>
                                        <p:tgtEl>
                                          <p:spTgt spid="502862"/>
                                        </p:tgtEl>
                                        <p:attrNameLst>
                                          <p:attrName>style.visibility</p:attrName>
                                        </p:attrNameLst>
                                      </p:cBhvr>
                                      <p:to>
                                        <p:strVal val="visible"/>
                                      </p:to>
                                    </p:set>
                                  </p:childTnLst>
                                </p:cTn>
                              </p:par>
                            </p:childTnLst>
                          </p:cTn>
                        </p:par>
                        <p:par>
                          <p:cTn id="37" fill="hold" nodeType="afterGroup">
                            <p:stCondLst>
                              <p:cond delay="15500"/>
                            </p:stCondLst>
                            <p:childTnLst>
                              <p:par>
                                <p:cTn id="38" presetID="1" presetClass="entr" presetSubtype="0" fill="hold" nodeType="afterEffect">
                                  <p:stCondLst>
                                    <p:cond delay="1000"/>
                                  </p:stCondLst>
                                  <p:childTnLst>
                                    <p:set>
                                      <p:cBhvr>
                                        <p:cTn id="39" dur="1" fill="hold">
                                          <p:stCondLst>
                                            <p:cond delay="499"/>
                                          </p:stCondLst>
                                        </p:cTn>
                                        <p:tgtEl>
                                          <p:spTgt spid="502867"/>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0852" name="Text Box 4"/>
          <p:cNvSpPr txBox="1">
            <a:spLocks noChangeArrowheads="1"/>
          </p:cNvSpPr>
          <p:nvPr/>
        </p:nvSpPr>
        <p:spPr bwMode="auto">
          <a:xfrm>
            <a:off x="2500298" y="3786190"/>
            <a:ext cx="4324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3-19 </a:t>
            </a:r>
            <a:r>
              <a:rPr lang="zh-CN" altLang="en-US" dirty="0">
                <a:solidFill>
                  <a:srgbClr val="0070C0"/>
                </a:solidFill>
                <a:latin typeface="宋体" charset="-122"/>
              </a:rPr>
              <a:t>三阶梵塔问题的与或树</a:t>
            </a:r>
            <a:r>
              <a:rPr lang="zh-CN" altLang="en-US" dirty="0">
                <a:solidFill>
                  <a:srgbClr val="0070C0"/>
                </a:solidFill>
              </a:rPr>
              <a:t> </a:t>
            </a:r>
          </a:p>
        </p:txBody>
      </p:sp>
      <p:sp>
        <p:nvSpPr>
          <p:cNvPr id="1230854" name="Text Box 6"/>
          <p:cNvSpPr txBox="1">
            <a:spLocks noChangeArrowheads="1"/>
          </p:cNvSpPr>
          <p:nvPr/>
        </p:nvSpPr>
        <p:spPr bwMode="auto">
          <a:xfrm>
            <a:off x="833982" y="4714884"/>
            <a:ext cx="8072494" cy="457200"/>
          </a:xfrm>
          <a:prstGeom prst="rect">
            <a:avLst/>
          </a:prstGeom>
          <a:noFill/>
          <a:ln w="9525">
            <a:noFill/>
            <a:miter lim="800000"/>
            <a:headEnd/>
            <a:tailEnd/>
          </a:ln>
          <a:effectLst/>
        </p:spPr>
        <p:txBody>
          <a:bodyPr wrap="square">
            <a:spAutoFit/>
          </a:bodyPr>
          <a:lstStyle/>
          <a:p>
            <a:pPr>
              <a:spcBef>
                <a:spcPct val="50000"/>
              </a:spcBef>
            </a:pPr>
            <a:r>
              <a:rPr lang="zh-CN" altLang="en-US" sz="2300" spc="-150" dirty="0">
                <a:solidFill>
                  <a:srgbClr val="0070C0"/>
                </a:solidFill>
              </a:rPr>
              <a:t>三元组 </a:t>
            </a:r>
            <a:r>
              <a:rPr lang="en-US" altLang="zh-CN" sz="2300" spc="-150" dirty="0">
                <a:solidFill>
                  <a:srgbClr val="0070C0"/>
                </a:solidFill>
              </a:rPr>
              <a:t>(</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en-US" altLang="zh-CN" sz="2300" spc="-150" dirty="0">
                <a:solidFill>
                  <a:srgbClr val="0070C0"/>
                </a:solidFill>
              </a:rPr>
              <a:t>)</a:t>
            </a:r>
            <a:r>
              <a:rPr lang="zh-CN" altLang="en-US" sz="2300" spc="-150" dirty="0">
                <a:solidFill>
                  <a:srgbClr val="0070C0"/>
                </a:solidFill>
              </a:rPr>
              <a:t>中的</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zh-CN" altLang="en-US" sz="2300" spc="-150" dirty="0">
                <a:solidFill>
                  <a:srgbClr val="0070C0"/>
                </a:solidFill>
              </a:rPr>
              <a:t>分别代表金盘</a:t>
            </a:r>
            <a:r>
              <a:rPr lang="en-US" altLang="zh-CN" sz="2300" i="1" spc="-150" dirty="0">
                <a:solidFill>
                  <a:srgbClr val="0070C0"/>
                </a:solidFill>
              </a:rPr>
              <a:t>A</a:t>
            </a:r>
            <a:r>
              <a:rPr lang="zh-CN" altLang="en-US" sz="2300" i="1" spc="-150" dirty="0">
                <a:solidFill>
                  <a:srgbClr val="0070C0"/>
                </a:solidFill>
              </a:rPr>
              <a:t>， </a:t>
            </a:r>
            <a:r>
              <a:rPr lang="en-US" altLang="zh-CN" sz="2300" i="1" spc="-150" dirty="0">
                <a:solidFill>
                  <a:srgbClr val="0070C0"/>
                </a:solidFill>
              </a:rPr>
              <a:t>B</a:t>
            </a:r>
            <a:r>
              <a:rPr lang="zh-CN" altLang="en-US" sz="2300" i="1" spc="-150" dirty="0">
                <a:solidFill>
                  <a:srgbClr val="0070C0"/>
                </a:solidFill>
              </a:rPr>
              <a:t>， </a:t>
            </a:r>
            <a:r>
              <a:rPr lang="en-US" altLang="zh-CN" sz="2300" i="1" spc="-150" dirty="0">
                <a:solidFill>
                  <a:srgbClr val="0070C0"/>
                </a:solidFill>
              </a:rPr>
              <a:t>C</a:t>
            </a:r>
            <a:r>
              <a:rPr lang="zh-CN" altLang="en-US" sz="2300" spc="-150" dirty="0">
                <a:solidFill>
                  <a:srgbClr val="0070C0"/>
                </a:solidFill>
              </a:rPr>
              <a:t>所在的杆号。</a:t>
            </a:r>
          </a:p>
        </p:txBody>
      </p:sp>
      <p:pic>
        <p:nvPicPr>
          <p:cNvPr id="1313793" name="Picture 1" descr="E:\人工智能导论\085054-01 人工智能导论(图)\tu\RG3-19.tif"/>
          <p:cNvPicPr>
            <a:picLocks noChangeAspect="1" noChangeArrowheads="1"/>
          </p:cNvPicPr>
          <p:nvPr/>
        </p:nvPicPr>
        <p:blipFill>
          <a:blip r:embed="rId2"/>
          <a:srcRect/>
          <a:stretch>
            <a:fillRect/>
          </a:stretch>
        </p:blipFill>
        <p:spPr bwMode="auto">
          <a:xfrm>
            <a:off x="857224" y="1000108"/>
            <a:ext cx="7500990" cy="2400518"/>
          </a:xfrm>
          <a:prstGeom prst="rect">
            <a:avLst/>
          </a:prstGeom>
          <a:noFill/>
        </p:spPr>
      </p:pic>
    </p:spTree>
    <p:extLst>
      <p:ext uri="{BB962C8B-B14F-4D97-AF65-F5344CB8AC3E}">
        <p14:creationId xmlns:p14="http://schemas.microsoft.com/office/powerpoint/2010/main" val="71948641"/>
      </p:ext>
    </p:extLst>
  </p:cSld>
  <p:clrMapOvr>
    <a:masterClrMapping/>
  </p:clrMapOvr>
  <p:transition>
    <p:checke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04" name="Text Box 4"/>
          <p:cNvSpPr txBox="1">
            <a:spLocks noChangeArrowheads="1"/>
          </p:cNvSpPr>
          <p:nvPr/>
        </p:nvSpPr>
        <p:spPr bwMode="auto">
          <a:xfrm>
            <a:off x="539750" y="981075"/>
            <a:ext cx="7580313" cy="520848"/>
          </a:xfrm>
          <a:prstGeom prst="rect">
            <a:avLst/>
          </a:prstGeom>
          <a:noFill/>
          <a:ln w="9525">
            <a:noFill/>
            <a:miter lim="800000"/>
            <a:headEnd/>
            <a:tailEnd/>
          </a:ln>
          <a:effectLst/>
        </p:spPr>
        <p:txBody>
          <a:bodyPr>
            <a:spAutoFit/>
          </a:bodyPr>
          <a:lstStyle/>
          <a:p>
            <a:pPr algn="just">
              <a:lnSpc>
                <a:spcPct val="130000"/>
              </a:lnSpc>
              <a:spcBef>
                <a:spcPct val="50000"/>
              </a:spcBef>
            </a:pPr>
            <a:r>
              <a:rPr lang="zh-CN" altLang="en-US" dirty="0">
                <a:solidFill>
                  <a:prstClr val="black"/>
                </a:solidFill>
              </a:rPr>
              <a:t>　　</a:t>
            </a:r>
            <a:r>
              <a:rPr lang="zh-CN" altLang="en-US" dirty="0">
                <a:solidFill>
                  <a:srgbClr val="0070C0"/>
                </a:solidFill>
              </a:rPr>
              <a:t>所得原问题的解： </a:t>
            </a:r>
          </a:p>
        </p:txBody>
      </p:sp>
      <p:grpSp>
        <p:nvGrpSpPr>
          <p:cNvPr id="1228823" name="Group 23"/>
          <p:cNvGrpSpPr>
            <a:grpSpLocks/>
          </p:cNvGrpSpPr>
          <p:nvPr/>
        </p:nvGrpSpPr>
        <p:grpSpPr bwMode="auto">
          <a:xfrm>
            <a:off x="2700338" y="1773238"/>
            <a:ext cx="3646488" cy="3452812"/>
            <a:chOff x="1708" y="1449"/>
            <a:chExt cx="2297" cy="2175"/>
          </a:xfrm>
        </p:grpSpPr>
        <p:sp>
          <p:nvSpPr>
            <p:cNvPr id="1228805" name="Text Box 5"/>
            <p:cNvSpPr txBox="1">
              <a:spLocks noChangeArrowheads="1"/>
            </p:cNvSpPr>
            <p:nvPr/>
          </p:nvSpPr>
          <p:spPr bwMode="auto">
            <a:xfrm>
              <a:off x="1708" y="1449"/>
              <a:ext cx="2297" cy="2175"/>
            </a:xfrm>
            <a:prstGeom prst="rect">
              <a:avLst/>
            </a:prstGeom>
            <a:noFill/>
            <a:ln w="9525">
              <a:noFill/>
              <a:miter lim="800000"/>
              <a:headEnd/>
              <a:tailEnd/>
            </a:ln>
            <a:effectLst/>
          </p:spPr>
          <p:txBody>
            <a:bodyPr wrap="none">
              <a:spAutoFit/>
            </a:bodyPr>
            <a:lstStyle/>
            <a:p>
              <a:pPr>
                <a:lnSpc>
                  <a:spcPct val="130000"/>
                </a:lnSpc>
              </a:pPr>
              <a:r>
                <a:rPr lang="en-US" altLang="zh-CN" dirty="0">
                  <a:solidFill>
                    <a:srgbClr val="0070C0"/>
                  </a:solidFill>
                  <a:latin typeface="宋体" charset="-122"/>
                </a:rPr>
                <a:t>(1, 1, 1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3, 1, 1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(3, 1, 1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3, 2, 1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(3, 2, 1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2, 2, 1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(2, 2, 1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2, 2, 3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(2, 2, 3</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1, 2, 3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(1, 2, 3</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1, 3, 3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(1, 3, 3</a:t>
              </a:r>
              <a:r>
                <a:rPr lang="en-US" altLang="zh-CN" dirty="0" smtClean="0">
                  <a:solidFill>
                    <a:srgbClr val="0070C0"/>
                  </a:solidFill>
                  <a:latin typeface="宋体" charset="-122"/>
                </a:rPr>
                <a:t>)    (</a:t>
              </a:r>
              <a:r>
                <a:rPr lang="en-US" altLang="zh-CN" dirty="0">
                  <a:solidFill>
                    <a:srgbClr val="0070C0"/>
                  </a:solidFill>
                  <a:latin typeface="宋体" charset="-122"/>
                </a:rPr>
                <a:t>3, 3, 3)</a:t>
              </a:r>
              <a:r>
                <a:rPr lang="en-US" altLang="zh-CN" dirty="0">
                  <a:solidFill>
                    <a:srgbClr val="0070C0"/>
                  </a:solidFill>
                </a:rPr>
                <a:t> </a:t>
              </a:r>
            </a:p>
          </p:txBody>
        </p:sp>
        <p:grpSp>
          <p:nvGrpSpPr>
            <p:cNvPr id="1228815" name="Group 15"/>
            <p:cNvGrpSpPr>
              <a:grpSpLocks/>
            </p:cNvGrpSpPr>
            <p:nvPr/>
          </p:nvGrpSpPr>
          <p:grpSpPr bwMode="auto">
            <a:xfrm>
              <a:off x="2688" y="1536"/>
              <a:ext cx="336" cy="2016"/>
              <a:chOff x="1008" y="432"/>
              <a:chExt cx="348" cy="2342"/>
            </a:xfrm>
          </p:grpSpPr>
          <p:graphicFrame>
            <p:nvGraphicFramePr>
              <p:cNvPr id="1228816" name="Object 16"/>
              <p:cNvGraphicFramePr>
                <a:graphicFrameLocks noChangeAspect="1"/>
              </p:cNvGraphicFramePr>
              <p:nvPr/>
            </p:nvGraphicFramePr>
            <p:xfrm>
              <a:off x="1008" y="2496"/>
              <a:ext cx="348" cy="278"/>
            </p:xfrm>
            <a:graphic>
              <a:graphicData uri="http://schemas.openxmlformats.org/presentationml/2006/ole">
                <mc:AlternateContent xmlns:mc="http://schemas.openxmlformats.org/markup-compatibility/2006">
                  <mc:Choice xmlns:v="urn:schemas-microsoft-com:vml" Requires="v">
                    <p:oleObj spid="_x0000_s1334568" name="Equation" r:id="rId3" imgW="190440" imgH="152280" progId="">
                      <p:embed/>
                    </p:oleObj>
                  </mc:Choice>
                  <mc:Fallback>
                    <p:oleObj name="Equation" r:id="rId3"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496"/>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17" name="Object 17"/>
              <p:cNvGraphicFramePr>
                <a:graphicFrameLocks noChangeAspect="1"/>
              </p:cNvGraphicFramePr>
              <p:nvPr/>
            </p:nvGraphicFramePr>
            <p:xfrm>
              <a:off x="1008" y="2160"/>
              <a:ext cx="348" cy="278"/>
            </p:xfrm>
            <a:graphic>
              <a:graphicData uri="http://schemas.openxmlformats.org/presentationml/2006/ole">
                <mc:AlternateContent xmlns:mc="http://schemas.openxmlformats.org/markup-compatibility/2006">
                  <mc:Choice xmlns:v="urn:schemas-microsoft-com:vml" Requires="v">
                    <p:oleObj spid="_x0000_s1334569" name="Equation" r:id="rId5" imgW="190440" imgH="152280" progId="">
                      <p:embed/>
                    </p:oleObj>
                  </mc:Choice>
                  <mc:Fallback>
                    <p:oleObj name="Equation" r:id="rId5"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160"/>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18" name="Object 18"/>
              <p:cNvGraphicFramePr>
                <a:graphicFrameLocks noChangeAspect="1"/>
              </p:cNvGraphicFramePr>
              <p:nvPr/>
            </p:nvGraphicFramePr>
            <p:xfrm>
              <a:off x="1008" y="1776"/>
              <a:ext cx="348" cy="278"/>
            </p:xfrm>
            <a:graphic>
              <a:graphicData uri="http://schemas.openxmlformats.org/presentationml/2006/ole">
                <mc:AlternateContent xmlns:mc="http://schemas.openxmlformats.org/markup-compatibility/2006">
                  <mc:Choice xmlns:v="urn:schemas-microsoft-com:vml" Requires="v">
                    <p:oleObj spid="_x0000_s1334570" name="Equation" r:id="rId6" imgW="190440" imgH="152280" progId="">
                      <p:embed/>
                    </p:oleObj>
                  </mc:Choice>
                  <mc:Fallback>
                    <p:oleObj name="Equation" r:id="rId6"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1776"/>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19" name="Object 19"/>
              <p:cNvGraphicFramePr>
                <a:graphicFrameLocks noChangeAspect="1"/>
              </p:cNvGraphicFramePr>
              <p:nvPr/>
            </p:nvGraphicFramePr>
            <p:xfrm>
              <a:off x="1008" y="1440"/>
              <a:ext cx="348" cy="278"/>
            </p:xfrm>
            <a:graphic>
              <a:graphicData uri="http://schemas.openxmlformats.org/presentationml/2006/ole">
                <mc:AlternateContent xmlns:mc="http://schemas.openxmlformats.org/markup-compatibility/2006">
                  <mc:Choice xmlns:v="urn:schemas-microsoft-com:vml" Requires="v">
                    <p:oleObj spid="_x0000_s1334571" name="Equation" r:id="rId7" imgW="190440" imgH="152280" progId="">
                      <p:embed/>
                    </p:oleObj>
                  </mc:Choice>
                  <mc:Fallback>
                    <p:oleObj name="Equation" r:id="rId7"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1440"/>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20" name="Object 20"/>
              <p:cNvGraphicFramePr>
                <a:graphicFrameLocks noChangeAspect="1"/>
              </p:cNvGraphicFramePr>
              <p:nvPr/>
            </p:nvGraphicFramePr>
            <p:xfrm>
              <a:off x="1008" y="1104"/>
              <a:ext cx="348" cy="278"/>
            </p:xfrm>
            <a:graphic>
              <a:graphicData uri="http://schemas.openxmlformats.org/presentationml/2006/ole">
                <mc:AlternateContent xmlns:mc="http://schemas.openxmlformats.org/markup-compatibility/2006">
                  <mc:Choice xmlns:v="urn:schemas-microsoft-com:vml" Requires="v">
                    <p:oleObj spid="_x0000_s1334572" name="Equation" r:id="rId8" imgW="190440" imgH="152280" progId="">
                      <p:embed/>
                    </p:oleObj>
                  </mc:Choice>
                  <mc:Fallback>
                    <p:oleObj name="Equation" r:id="rId8"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1104"/>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21" name="Object 21"/>
              <p:cNvGraphicFramePr>
                <a:graphicFrameLocks noChangeAspect="1"/>
              </p:cNvGraphicFramePr>
              <p:nvPr/>
            </p:nvGraphicFramePr>
            <p:xfrm>
              <a:off x="1008" y="768"/>
              <a:ext cx="348" cy="278"/>
            </p:xfrm>
            <a:graphic>
              <a:graphicData uri="http://schemas.openxmlformats.org/presentationml/2006/ole">
                <mc:AlternateContent xmlns:mc="http://schemas.openxmlformats.org/markup-compatibility/2006">
                  <mc:Choice xmlns:v="urn:schemas-microsoft-com:vml" Requires="v">
                    <p:oleObj spid="_x0000_s1334573" name="Equation" r:id="rId9" imgW="190440" imgH="152280" progId="">
                      <p:embed/>
                    </p:oleObj>
                  </mc:Choice>
                  <mc:Fallback>
                    <p:oleObj name="Equation" r:id="rId9"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768"/>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22" name="Object 22"/>
              <p:cNvGraphicFramePr>
                <a:graphicFrameLocks noChangeAspect="1"/>
              </p:cNvGraphicFramePr>
              <p:nvPr/>
            </p:nvGraphicFramePr>
            <p:xfrm>
              <a:off x="1008" y="432"/>
              <a:ext cx="348" cy="278"/>
            </p:xfrm>
            <a:graphic>
              <a:graphicData uri="http://schemas.openxmlformats.org/presentationml/2006/ole">
                <mc:AlternateContent xmlns:mc="http://schemas.openxmlformats.org/markup-compatibility/2006">
                  <mc:Choice xmlns:v="urn:schemas-microsoft-com:vml" Requires="v">
                    <p:oleObj spid="_x0000_s1334574" name="Equation" r:id="rId10" imgW="190440" imgH="152280" progId="">
                      <p:embed/>
                    </p:oleObj>
                  </mc:Choice>
                  <mc:Fallback>
                    <p:oleObj name="Equation" r:id="rId10" imgW="190440" imgH="1522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432"/>
                            <a:ext cx="34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866097526"/>
      </p:ext>
    </p:extLst>
  </p:cSld>
  <p:clrMapOvr>
    <a:masterClrMapping/>
  </p:clrMapOvr>
  <p:transition>
    <p:checke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04" name="Text Box 4"/>
          <p:cNvSpPr txBox="1">
            <a:spLocks noChangeArrowheads="1"/>
          </p:cNvSpPr>
          <p:nvPr/>
        </p:nvSpPr>
        <p:spPr bwMode="auto">
          <a:xfrm>
            <a:off x="323528" y="0"/>
            <a:ext cx="7776864" cy="738664"/>
          </a:xfrm>
          <a:prstGeom prst="rect">
            <a:avLst/>
          </a:prstGeom>
          <a:noFill/>
          <a:ln w="9525">
            <a:noFill/>
            <a:miter lim="800000"/>
            <a:headEnd/>
            <a:tailEnd/>
          </a:ln>
          <a:effectLst/>
        </p:spPr>
        <p:txBody>
          <a:bodyPr wrap="square">
            <a:spAutoFit/>
          </a:bodyPr>
          <a:lstStyle/>
          <a:p>
            <a:pPr>
              <a:lnSpc>
                <a:spcPct val="150000"/>
              </a:lnSpc>
            </a:pPr>
            <a:r>
              <a:rPr lang="zh-CN" altLang="en-US" sz="2800" dirty="0" smtClean="0">
                <a:solidFill>
                  <a:srgbClr val="C00000"/>
                </a:solidFill>
                <a:latin typeface="黑体" pitchFamily="2" charset="-122"/>
                <a:ea typeface="黑体" pitchFamily="2" charset="-122"/>
              </a:rPr>
              <a:t>回顾：状态空间法知识表示、状态</a:t>
            </a:r>
            <a:r>
              <a:rPr lang="zh-CN" altLang="en-US" sz="2800" dirty="0">
                <a:solidFill>
                  <a:srgbClr val="C00000"/>
                </a:solidFill>
                <a:latin typeface="黑体" pitchFamily="2" charset="-122"/>
                <a:ea typeface="黑体" pitchFamily="2" charset="-122"/>
              </a:rPr>
              <a:t>图搜索</a:t>
            </a:r>
            <a:r>
              <a:rPr lang="zh-CN" altLang="en-US" sz="2800" dirty="0" smtClean="0">
                <a:solidFill>
                  <a:srgbClr val="C00000"/>
                </a:solidFill>
                <a:latin typeface="黑体" pitchFamily="2" charset="-122"/>
                <a:ea typeface="黑体" pitchFamily="2" charset="-122"/>
              </a:rPr>
              <a:t>策略</a:t>
            </a:r>
            <a:endParaRPr lang="zh-CN" altLang="en-US" sz="2800" dirty="0">
              <a:solidFill>
                <a:srgbClr val="C00000"/>
              </a:solidFill>
              <a:latin typeface="黑体" pitchFamily="2" charset="-122"/>
              <a:ea typeface="黑体" pitchFamily="2" charset="-122"/>
            </a:endParaRPr>
          </a:p>
        </p:txBody>
      </p:sp>
      <p:pic>
        <p:nvPicPr>
          <p:cNvPr id="1263617" name="Picture 1" descr="E:\人工智能导论\085054-01 人工智能导论(图)\tu\RG3-10.tif"/>
          <p:cNvPicPr>
            <a:picLocks noChangeAspect="1" noChangeArrowheads="1"/>
          </p:cNvPicPr>
          <p:nvPr/>
        </p:nvPicPr>
        <p:blipFill>
          <a:blip r:embed="rId2"/>
          <a:srcRect/>
          <a:stretch>
            <a:fillRect/>
          </a:stretch>
        </p:blipFill>
        <p:spPr bwMode="auto">
          <a:xfrm>
            <a:off x="683568" y="997662"/>
            <a:ext cx="8280920" cy="5636752"/>
          </a:xfrm>
          <a:prstGeom prst="rect">
            <a:avLst/>
          </a:prstGeom>
          <a:noFill/>
        </p:spPr>
      </p:pic>
      <p:sp>
        <p:nvSpPr>
          <p:cNvPr id="2" name="Text Box 1"/>
          <p:cNvSpPr txBox="1">
            <a:spLocks noChangeArrowheads="1"/>
          </p:cNvSpPr>
          <p:nvPr/>
        </p:nvSpPr>
        <p:spPr bwMode="auto">
          <a:xfrm>
            <a:off x="4626592" y="3945912"/>
            <a:ext cx="101932" cy="11238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just"/>
            <a:r>
              <a:rPr kumimoji="0" lang="en-US" altLang="zh-CN" sz="1000" dirty="0" smtClean="0">
                <a:solidFill>
                  <a:prstClr val="black"/>
                </a:solidFill>
                <a:latin typeface="Calibri" pitchFamily="34" charset="0"/>
                <a:ea typeface="宋体" pitchFamily="2" charset="-122"/>
                <a:cs typeface="宋体" pitchFamily="2" charset="-122"/>
              </a:rPr>
              <a:t>*</a:t>
            </a:r>
            <a:endParaRPr kumimoji="0" lang="zh-CN" altLang="zh-CN" sz="1800" dirty="0" smtClean="0">
              <a:solidFill>
                <a:prstClr val="black"/>
              </a:solidFill>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57668664"/>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04"/>
                                        </p:tgtEl>
                                        <p:attrNameLst>
                                          <p:attrName>style.visibility</p:attrName>
                                        </p:attrNameLst>
                                      </p:cBhvr>
                                      <p:to>
                                        <p:strVal val="visible"/>
                                      </p:to>
                                    </p:set>
                                    <p:animEffect transition="in" filter="blinds(horizontal)">
                                      <p:cBhvr>
                                        <p:cTn id="7" dur="500"/>
                                        <p:tgtEl>
                                          <p:spTgt spid="7680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3617"/>
                                        </p:tgtEl>
                                        <p:attrNameLst>
                                          <p:attrName>style.visibility</p:attrName>
                                        </p:attrNameLst>
                                      </p:cBhvr>
                                      <p:to>
                                        <p:strVal val="visible"/>
                                      </p:to>
                                    </p:set>
                                    <p:animEffect transition="in" filter="blinds(horizontal)">
                                      <p:cBhvr>
                                        <p:cTn id="12" dur="500"/>
                                        <p:tgtEl>
                                          <p:spTgt spid="1263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0"/>
          </p:nvPr>
        </p:nvSpPr>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fld id="{30999DD2-061C-48B7-B1BC-39163DF64076}" type="slidenum">
              <a:rPr lang="en-US" altLang="zh-CN" sz="1800" smtClean="0">
                <a:solidFill>
                  <a:srgbClr val="000066"/>
                </a:solidFill>
                <a:latin typeface="Tahoma" pitchFamily="34" charset="0"/>
                <a:ea typeface="宋体" pitchFamily="2" charset="-122"/>
              </a:rPr>
              <a:pPr eaLnBrk="1" hangingPunct="1"/>
              <a:t>133</a:t>
            </a:fld>
            <a:endParaRPr lang="en-US" altLang="zh-CN" sz="1800" smtClean="0">
              <a:solidFill>
                <a:srgbClr val="000066"/>
              </a:solidFill>
              <a:latin typeface="Tahoma" pitchFamily="34" charset="0"/>
              <a:ea typeface="宋体" pitchFamily="2" charset="-122"/>
            </a:endParaRPr>
          </a:p>
        </p:txBody>
      </p:sp>
      <p:grpSp>
        <p:nvGrpSpPr>
          <p:cNvPr id="27653" name="Group 4"/>
          <p:cNvGrpSpPr>
            <a:grpSpLocks/>
          </p:cNvGrpSpPr>
          <p:nvPr/>
        </p:nvGrpSpPr>
        <p:grpSpPr bwMode="auto">
          <a:xfrm>
            <a:off x="838200" y="1752600"/>
            <a:ext cx="7010400" cy="4495800"/>
            <a:chOff x="528" y="1104"/>
            <a:chExt cx="4416" cy="2832"/>
          </a:xfrm>
        </p:grpSpPr>
        <p:sp>
          <p:nvSpPr>
            <p:cNvPr id="27654" name="Oval 5"/>
            <p:cNvSpPr>
              <a:spLocks noChangeArrowheads="1"/>
            </p:cNvSpPr>
            <p:nvPr/>
          </p:nvSpPr>
          <p:spPr bwMode="auto">
            <a:xfrm>
              <a:off x="3565" y="2275"/>
              <a:ext cx="354" cy="293"/>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H</a:t>
              </a:r>
            </a:p>
          </p:txBody>
        </p:sp>
        <p:sp>
          <p:nvSpPr>
            <p:cNvPr id="27655" name="Oval 6"/>
            <p:cNvSpPr>
              <a:spLocks noChangeArrowheads="1"/>
            </p:cNvSpPr>
            <p:nvPr/>
          </p:nvSpPr>
          <p:spPr bwMode="auto">
            <a:xfrm>
              <a:off x="3070" y="2304"/>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M</a:t>
              </a:r>
            </a:p>
          </p:txBody>
        </p:sp>
        <p:sp>
          <p:nvSpPr>
            <p:cNvPr id="27656" name="Oval 7"/>
            <p:cNvSpPr>
              <a:spLocks noChangeArrowheads="1"/>
            </p:cNvSpPr>
            <p:nvPr/>
          </p:nvSpPr>
          <p:spPr bwMode="auto">
            <a:xfrm>
              <a:off x="1653" y="3038"/>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B</a:t>
              </a:r>
            </a:p>
          </p:txBody>
        </p:sp>
        <p:sp>
          <p:nvSpPr>
            <p:cNvPr id="27657" name="Oval 8"/>
            <p:cNvSpPr>
              <a:spLocks noChangeArrowheads="1"/>
            </p:cNvSpPr>
            <p:nvPr/>
          </p:nvSpPr>
          <p:spPr bwMode="auto">
            <a:xfrm>
              <a:off x="2255" y="2979"/>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C</a:t>
              </a:r>
            </a:p>
          </p:txBody>
        </p:sp>
        <p:sp>
          <p:nvSpPr>
            <p:cNvPr id="27658" name="Oval 9"/>
            <p:cNvSpPr>
              <a:spLocks noChangeArrowheads="1"/>
            </p:cNvSpPr>
            <p:nvPr/>
          </p:nvSpPr>
          <p:spPr bwMode="auto">
            <a:xfrm>
              <a:off x="2644" y="3303"/>
              <a:ext cx="354" cy="293"/>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D</a:t>
              </a:r>
            </a:p>
          </p:txBody>
        </p:sp>
        <p:sp>
          <p:nvSpPr>
            <p:cNvPr id="27659" name="Oval 10"/>
            <p:cNvSpPr>
              <a:spLocks noChangeArrowheads="1"/>
            </p:cNvSpPr>
            <p:nvPr/>
          </p:nvSpPr>
          <p:spPr bwMode="auto">
            <a:xfrm>
              <a:off x="3141" y="3273"/>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E</a:t>
              </a:r>
            </a:p>
          </p:txBody>
        </p:sp>
        <p:sp>
          <p:nvSpPr>
            <p:cNvPr id="27660" name="Oval 11"/>
            <p:cNvSpPr>
              <a:spLocks noChangeArrowheads="1"/>
            </p:cNvSpPr>
            <p:nvPr/>
          </p:nvSpPr>
          <p:spPr bwMode="auto">
            <a:xfrm>
              <a:off x="3672" y="3273"/>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F</a:t>
              </a:r>
            </a:p>
          </p:txBody>
        </p:sp>
        <p:sp>
          <p:nvSpPr>
            <p:cNvPr id="27661" name="Oval 12"/>
            <p:cNvSpPr>
              <a:spLocks noChangeArrowheads="1"/>
            </p:cNvSpPr>
            <p:nvPr/>
          </p:nvSpPr>
          <p:spPr bwMode="auto">
            <a:xfrm>
              <a:off x="4132" y="3273"/>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G</a:t>
              </a:r>
            </a:p>
          </p:txBody>
        </p:sp>
        <p:sp>
          <p:nvSpPr>
            <p:cNvPr id="27662" name="Line 13"/>
            <p:cNvSpPr>
              <a:spLocks noChangeShapeType="1"/>
            </p:cNvSpPr>
            <p:nvPr/>
          </p:nvSpPr>
          <p:spPr bwMode="auto">
            <a:xfrm flipH="1">
              <a:off x="3247" y="2039"/>
              <a:ext cx="71" cy="295"/>
            </a:xfrm>
            <a:prstGeom prst="line">
              <a:avLst/>
            </a:prstGeom>
            <a:noFill/>
            <a:ln w="50800">
              <a:solidFill>
                <a:srgbClr val="00FF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3" name="Line 14"/>
            <p:cNvSpPr>
              <a:spLocks noChangeShapeType="1"/>
            </p:cNvSpPr>
            <p:nvPr/>
          </p:nvSpPr>
          <p:spPr bwMode="auto">
            <a:xfrm>
              <a:off x="3352" y="2039"/>
              <a:ext cx="284" cy="265"/>
            </a:xfrm>
            <a:prstGeom prst="line">
              <a:avLst/>
            </a:prstGeom>
            <a:noFill/>
            <a:ln w="50800">
              <a:solidFill>
                <a:srgbClr val="00FF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4" name="Line 15"/>
            <p:cNvSpPr>
              <a:spLocks noChangeShapeType="1"/>
            </p:cNvSpPr>
            <p:nvPr/>
          </p:nvSpPr>
          <p:spPr bwMode="auto">
            <a:xfrm flipH="1">
              <a:off x="2821" y="2010"/>
              <a:ext cx="461" cy="324"/>
            </a:xfrm>
            <a:prstGeom prst="line">
              <a:avLst/>
            </a:prstGeom>
            <a:noFill/>
            <a:ln w="50800">
              <a:solidFill>
                <a:srgbClr val="00FF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5" name="Oval 16"/>
            <p:cNvSpPr>
              <a:spLocks noChangeArrowheads="1"/>
            </p:cNvSpPr>
            <p:nvPr/>
          </p:nvSpPr>
          <p:spPr bwMode="auto">
            <a:xfrm>
              <a:off x="3141" y="1746"/>
              <a:ext cx="354" cy="293"/>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A</a:t>
              </a:r>
            </a:p>
          </p:txBody>
        </p:sp>
        <p:sp>
          <p:nvSpPr>
            <p:cNvPr id="27666" name="Line 17"/>
            <p:cNvSpPr>
              <a:spLocks noChangeShapeType="1"/>
            </p:cNvSpPr>
            <p:nvPr/>
          </p:nvSpPr>
          <p:spPr bwMode="auto">
            <a:xfrm flipH="1">
              <a:off x="1866" y="2598"/>
              <a:ext cx="778" cy="410"/>
            </a:xfrm>
            <a:prstGeom prst="line">
              <a:avLst/>
            </a:prstGeom>
            <a:noFill/>
            <a:ln w="50800">
              <a:solidFill>
                <a:srgbClr val="FF00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7" name="Line 18"/>
            <p:cNvSpPr>
              <a:spLocks noChangeShapeType="1"/>
            </p:cNvSpPr>
            <p:nvPr/>
          </p:nvSpPr>
          <p:spPr bwMode="auto">
            <a:xfrm flipH="1">
              <a:off x="2467" y="2598"/>
              <a:ext cx="248" cy="410"/>
            </a:xfrm>
            <a:prstGeom prst="line">
              <a:avLst/>
            </a:prstGeom>
            <a:noFill/>
            <a:ln w="50800">
              <a:solidFill>
                <a:srgbClr val="FF00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8" name="Line 19"/>
            <p:cNvSpPr>
              <a:spLocks noChangeShapeType="1"/>
            </p:cNvSpPr>
            <p:nvPr/>
          </p:nvSpPr>
          <p:spPr bwMode="auto">
            <a:xfrm flipH="1">
              <a:off x="2857" y="2598"/>
              <a:ext cx="354" cy="705"/>
            </a:xfrm>
            <a:prstGeom prst="line">
              <a:avLst/>
            </a:prstGeom>
            <a:noFill/>
            <a:ln w="50800">
              <a:solidFill>
                <a:srgbClr val="FF00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69" name="Oval 20"/>
            <p:cNvSpPr>
              <a:spLocks noChangeArrowheads="1"/>
            </p:cNvSpPr>
            <p:nvPr/>
          </p:nvSpPr>
          <p:spPr bwMode="auto">
            <a:xfrm>
              <a:off x="2538" y="2304"/>
              <a:ext cx="354" cy="294"/>
            </a:xfrm>
            <a:prstGeom prst="ellipse">
              <a:avLst/>
            </a:prstGeom>
            <a:gradFill rotWithShape="0">
              <a:gsLst>
                <a:gs pos="0">
                  <a:srgbClr val="FFFF99"/>
                </a:gs>
                <a:gs pos="100000">
                  <a:srgbClr val="FE5A5A"/>
                </a:gs>
              </a:gsLst>
              <a:path path="shape">
                <a:fillToRect l="50000" t="50000" r="50000" b="50000"/>
              </a:path>
            </a:gradFill>
            <a:ln w="6350">
              <a:solidFill>
                <a:schemeClr val="tx2"/>
              </a:solidFill>
              <a:round/>
              <a:headEnd/>
              <a:tailEnd/>
            </a:ln>
          </p:spPr>
          <p:txBody>
            <a:bodyPr wrap="none" anchor="ctr"/>
            <a:lstStyle/>
            <a:p>
              <a:pPr algn="ctr"/>
              <a:r>
                <a:rPr lang="en-US" altLang="zh-CN" smtClean="0">
                  <a:solidFill>
                    <a:srgbClr val="000EC2"/>
                  </a:solidFill>
                  <a:latin typeface="Arial" pitchFamily="34" charset="0"/>
                  <a:ea typeface="宋体" pitchFamily="2" charset="-122"/>
                </a:rPr>
                <a:t>N</a:t>
              </a:r>
            </a:p>
          </p:txBody>
        </p:sp>
        <p:sp>
          <p:nvSpPr>
            <p:cNvPr id="27670" name="Line 21"/>
            <p:cNvSpPr>
              <a:spLocks noChangeShapeType="1"/>
            </p:cNvSpPr>
            <p:nvPr/>
          </p:nvSpPr>
          <p:spPr bwMode="auto">
            <a:xfrm flipH="1">
              <a:off x="3247" y="2598"/>
              <a:ext cx="0" cy="705"/>
            </a:xfrm>
            <a:prstGeom prst="line">
              <a:avLst/>
            </a:prstGeom>
            <a:noFill/>
            <a:ln w="50800">
              <a:solidFill>
                <a:srgbClr val="FF00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71" name="Line 22"/>
            <p:cNvSpPr>
              <a:spLocks noChangeShapeType="1"/>
            </p:cNvSpPr>
            <p:nvPr/>
          </p:nvSpPr>
          <p:spPr bwMode="auto">
            <a:xfrm>
              <a:off x="3282" y="2598"/>
              <a:ext cx="531" cy="705"/>
            </a:xfrm>
            <a:prstGeom prst="line">
              <a:avLst/>
            </a:prstGeom>
            <a:noFill/>
            <a:ln w="50800">
              <a:solidFill>
                <a:srgbClr val="FF00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72" name="Line 23"/>
            <p:cNvSpPr>
              <a:spLocks noChangeShapeType="1"/>
            </p:cNvSpPr>
            <p:nvPr/>
          </p:nvSpPr>
          <p:spPr bwMode="auto">
            <a:xfrm>
              <a:off x="3778" y="2568"/>
              <a:ext cx="495" cy="705"/>
            </a:xfrm>
            <a:prstGeom prst="line">
              <a:avLst/>
            </a:prstGeom>
            <a:noFill/>
            <a:ln w="50800">
              <a:solidFill>
                <a:srgbClr val="00FFFF"/>
              </a:solidFill>
              <a:round/>
              <a:headEnd/>
              <a:tailEnd type="triangle" w="lg" len="lg"/>
            </a:ln>
            <a:extLst>
              <a:ext uri="{909E8E84-426E-40DD-AFC4-6F175D3DCCD1}">
                <a14:hiddenFill xmlns:a14="http://schemas.microsoft.com/office/drawing/2010/main">
                  <a:no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73" name="Freeform 24"/>
            <p:cNvSpPr>
              <a:spLocks/>
            </p:cNvSpPr>
            <p:nvPr/>
          </p:nvSpPr>
          <p:spPr bwMode="auto">
            <a:xfrm>
              <a:off x="2467" y="2686"/>
              <a:ext cx="177" cy="56"/>
            </a:xfrm>
            <a:custGeom>
              <a:avLst/>
              <a:gdLst>
                <a:gd name="T0" fmla="*/ 0 w 528"/>
                <a:gd name="T1" fmla="*/ 0 h 140"/>
                <a:gd name="T2" fmla="*/ 0 w 528"/>
                <a:gd name="T3" fmla="*/ 0 h 140"/>
                <a:gd name="T4" fmla="*/ 0 w 528"/>
                <a:gd name="T5" fmla="*/ 0 h 140"/>
                <a:gd name="T6" fmla="*/ 0 w 528"/>
                <a:gd name="T7" fmla="*/ 0 h 140"/>
                <a:gd name="T8" fmla="*/ 0 w 52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0">
                  <a:moveTo>
                    <a:pt x="0" y="0"/>
                  </a:moveTo>
                  <a:lnTo>
                    <a:pt x="144" y="107"/>
                  </a:lnTo>
                  <a:lnTo>
                    <a:pt x="266" y="140"/>
                  </a:lnTo>
                  <a:lnTo>
                    <a:pt x="388" y="118"/>
                  </a:lnTo>
                  <a:lnTo>
                    <a:pt x="528" y="48"/>
                  </a:lnTo>
                </a:path>
              </a:pathLst>
            </a:cu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7674" name="AutoShape 25"/>
            <p:cNvSpPr>
              <a:spLocks noChangeArrowheads="1"/>
            </p:cNvSpPr>
            <p:nvPr/>
          </p:nvSpPr>
          <p:spPr bwMode="auto">
            <a:xfrm>
              <a:off x="3778" y="1104"/>
              <a:ext cx="1166" cy="529"/>
            </a:xfrm>
            <a:prstGeom prst="cloudCallout">
              <a:avLst>
                <a:gd name="adj1" fmla="val -76713"/>
                <a:gd name="adj2" fmla="val 84079"/>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z="2800" smtClean="0">
                  <a:solidFill>
                    <a:srgbClr val="FFFF00"/>
                  </a:solidFill>
                  <a:latin typeface="华文新魏" pitchFamily="2" charset="-122"/>
                  <a:ea typeface="华文新魏" pitchFamily="2" charset="-122"/>
                </a:rPr>
                <a:t>父节点</a:t>
              </a:r>
            </a:p>
          </p:txBody>
        </p:sp>
        <p:sp>
          <p:nvSpPr>
            <p:cNvPr id="27675" name="AutoShape 26"/>
            <p:cNvSpPr>
              <a:spLocks noChangeArrowheads="1"/>
            </p:cNvSpPr>
            <p:nvPr/>
          </p:nvSpPr>
          <p:spPr bwMode="auto">
            <a:xfrm>
              <a:off x="570" y="2388"/>
              <a:ext cx="1124" cy="396"/>
            </a:xfrm>
            <a:prstGeom prst="cloudCallout">
              <a:avLst>
                <a:gd name="adj1" fmla="val 57500"/>
                <a:gd name="adj2" fmla="val 123296"/>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mtClean="0">
                  <a:solidFill>
                    <a:srgbClr val="FFFF00"/>
                  </a:solidFill>
                  <a:latin typeface="Arial" pitchFamily="34" charset="0"/>
                  <a:ea typeface="华文新魏" pitchFamily="2" charset="-122"/>
                </a:rPr>
                <a:t>与节点</a:t>
              </a:r>
            </a:p>
          </p:txBody>
        </p:sp>
        <p:sp>
          <p:nvSpPr>
            <p:cNvPr id="27676" name="AutoShape 27"/>
            <p:cNvSpPr>
              <a:spLocks noChangeArrowheads="1"/>
            </p:cNvSpPr>
            <p:nvPr/>
          </p:nvSpPr>
          <p:spPr bwMode="auto">
            <a:xfrm>
              <a:off x="695" y="1859"/>
              <a:ext cx="1041" cy="416"/>
            </a:xfrm>
            <a:prstGeom prst="cloudCallout">
              <a:avLst>
                <a:gd name="adj1" fmla="val 96333"/>
                <a:gd name="adj2" fmla="val 169509"/>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mtClean="0">
                  <a:solidFill>
                    <a:srgbClr val="FFFF00"/>
                  </a:solidFill>
                  <a:latin typeface="Arial" pitchFamily="34" charset="0"/>
                  <a:ea typeface="华文新魏" pitchFamily="2" charset="-122"/>
                </a:rPr>
                <a:t>弧线</a:t>
              </a:r>
            </a:p>
          </p:txBody>
        </p:sp>
        <p:sp>
          <p:nvSpPr>
            <p:cNvPr id="27677" name="AutoShape 28"/>
            <p:cNvSpPr>
              <a:spLocks noChangeArrowheads="1"/>
            </p:cNvSpPr>
            <p:nvPr/>
          </p:nvSpPr>
          <p:spPr bwMode="auto">
            <a:xfrm>
              <a:off x="1528" y="1406"/>
              <a:ext cx="1041" cy="415"/>
            </a:xfrm>
            <a:prstGeom prst="cloudCallout">
              <a:avLst>
                <a:gd name="adj1" fmla="val 52000"/>
                <a:gd name="adj2" fmla="val 173676"/>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mtClean="0">
                  <a:solidFill>
                    <a:srgbClr val="FFFF00"/>
                  </a:solidFill>
                  <a:latin typeface="Arial" pitchFamily="34" charset="0"/>
                  <a:ea typeface="华文新魏" pitchFamily="2" charset="-122"/>
                </a:rPr>
                <a:t>或节点</a:t>
              </a:r>
            </a:p>
          </p:txBody>
        </p:sp>
        <p:sp>
          <p:nvSpPr>
            <p:cNvPr id="27678" name="AutoShape 29"/>
            <p:cNvSpPr>
              <a:spLocks noChangeArrowheads="1"/>
            </p:cNvSpPr>
            <p:nvPr/>
          </p:nvSpPr>
          <p:spPr bwMode="auto">
            <a:xfrm>
              <a:off x="3902" y="1784"/>
              <a:ext cx="1042" cy="415"/>
            </a:xfrm>
            <a:prstGeom prst="cloudCallout">
              <a:avLst>
                <a:gd name="adj1" fmla="val -57250"/>
                <a:gd name="adj2" fmla="val 84468"/>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mtClean="0">
                  <a:solidFill>
                    <a:srgbClr val="FFFF00"/>
                  </a:solidFill>
                  <a:latin typeface="Arial" pitchFamily="34" charset="0"/>
                  <a:ea typeface="华文新魏" pitchFamily="2" charset="-122"/>
                </a:rPr>
                <a:t>子节点</a:t>
              </a:r>
            </a:p>
          </p:txBody>
        </p:sp>
        <p:sp>
          <p:nvSpPr>
            <p:cNvPr id="27679" name="AutoShape 30"/>
            <p:cNvSpPr>
              <a:spLocks noChangeArrowheads="1"/>
            </p:cNvSpPr>
            <p:nvPr/>
          </p:nvSpPr>
          <p:spPr bwMode="auto">
            <a:xfrm>
              <a:off x="528" y="3407"/>
              <a:ext cx="1166" cy="529"/>
            </a:xfrm>
            <a:prstGeom prst="cloudCallout">
              <a:avLst>
                <a:gd name="adj1" fmla="val 136384"/>
                <a:gd name="adj2" fmla="val -19194"/>
              </a:avLst>
            </a:prstGeom>
            <a:gradFill rotWithShape="0">
              <a:gsLst>
                <a:gs pos="0">
                  <a:srgbClr val="00CC66"/>
                </a:gs>
                <a:gs pos="100000">
                  <a:srgbClr val="005E2F"/>
                </a:gs>
              </a:gsLst>
              <a:path path="rect">
                <a:fillToRect l="50000" t="50000" r="50000" b="50000"/>
              </a:path>
            </a:gradFill>
            <a:ln w="6350">
              <a:solidFill>
                <a:schemeClr val="tx2"/>
              </a:solidFill>
              <a:round/>
              <a:headEnd/>
              <a:tailEnd/>
            </a:ln>
          </p:spPr>
          <p:txBody>
            <a:bodyPr/>
            <a:lstStyle/>
            <a:p>
              <a:pPr algn="ctr"/>
              <a:r>
                <a:rPr lang="zh-CN" altLang="en-US" smtClean="0">
                  <a:solidFill>
                    <a:srgbClr val="FFFF00"/>
                  </a:solidFill>
                  <a:latin typeface="Arial" pitchFamily="34" charset="0"/>
                  <a:ea typeface="华文新魏" pitchFamily="2" charset="-122"/>
                </a:rPr>
                <a:t>终叶节点</a:t>
              </a:r>
            </a:p>
          </p:txBody>
        </p:sp>
        <p:sp>
          <p:nvSpPr>
            <p:cNvPr id="27680" name="Freeform 31"/>
            <p:cNvSpPr>
              <a:spLocks/>
            </p:cNvSpPr>
            <p:nvPr/>
          </p:nvSpPr>
          <p:spPr bwMode="auto">
            <a:xfrm>
              <a:off x="3120" y="2784"/>
              <a:ext cx="288" cy="48"/>
            </a:xfrm>
            <a:custGeom>
              <a:avLst/>
              <a:gdLst>
                <a:gd name="T0" fmla="*/ 0 w 192"/>
                <a:gd name="T1" fmla="*/ 0 h 48"/>
                <a:gd name="T2" fmla="*/ 718835 w 192"/>
                <a:gd name="T3" fmla="*/ 48 h 48"/>
                <a:gd name="T4" fmla="*/ 1437021 w 192"/>
                <a:gd name="T5" fmla="*/ 0 h 48"/>
                <a:gd name="T6" fmla="*/ 0 60000 65536"/>
                <a:gd name="T7" fmla="*/ 0 60000 65536"/>
                <a:gd name="T8" fmla="*/ 0 60000 65536"/>
              </a:gdLst>
              <a:ahLst/>
              <a:cxnLst>
                <a:cxn ang="T6">
                  <a:pos x="T0" y="T1"/>
                </a:cxn>
                <a:cxn ang="T7">
                  <a:pos x="T2" y="T3"/>
                </a:cxn>
                <a:cxn ang="T8">
                  <a:pos x="T4" y="T5"/>
                </a:cxn>
              </a:cxnLst>
              <a:rect l="0" t="0" r="r" b="b"/>
              <a:pathLst>
                <a:path w="192" h="48">
                  <a:moveTo>
                    <a:pt x="0" y="0"/>
                  </a:moveTo>
                  <a:cubicBezTo>
                    <a:pt x="32" y="24"/>
                    <a:pt x="64" y="48"/>
                    <a:pt x="96" y="48"/>
                  </a:cubicBezTo>
                  <a:cubicBezTo>
                    <a:pt x="128" y="48"/>
                    <a:pt x="160" y="24"/>
                    <a:pt x="192" y="0"/>
                  </a:cubicBezTo>
                </a:path>
              </a:pathLst>
            </a:custGeom>
            <a:noFill/>
            <a:ln w="76200">
              <a:solidFill>
                <a:srgbClr val="FFFF00"/>
              </a:solidFill>
              <a:round/>
              <a:headEnd/>
              <a:tailEnd/>
            </a:ln>
            <a:extLst>
              <a:ext uri="{909E8E84-426E-40DD-AFC4-6F175D3DCCD1}">
                <a14:hiddenFill xmlns:a14="http://schemas.microsoft.com/office/drawing/2010/main">
                  <a:solidFill>
                    <a:schemeClr val="accent1"/>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grpSp>
      <p:sp>
        <p:nvSpPr>
          <p:cNvPr id="34" name="Text Box 4"/>
          <p:cNvSpPr txBox="1">
            <a:spLocks noChangeArrowheads="1"/>
          </p:cNvSpPr>
          <p:nvPr/>
        </p:nvSpPr>
        <p:spPr bwMode="auto">
          <a:xfrm>
            <a:off x="323528" y="0"/>
            <a:ext cx="7776864" cy="738664"/>
          </a:xfrm>
          <a:prstGeom prst="rect">
            <a:avLst/>
          </a:prstGeom>
          <a:noFill/>
          <a:ln w="9525">
            <a:noFill/>
            <a:miter lim="800000"/>
            <a:headEnd/>
            <a:tailEnd/>
          </a:ln>
          <a:effectLst/>
        </p:spPr>
        <p:txBody>
          <a:bodyPr wrap="square">
            <a:spAutoFit/>
          </a:bodyPr>
          <a:lstStyle/>
          <a:p>
            <a:pPr>
              <a:lnSpc>
                <a:spcPct val="150000"/>
              </a:lnSpc>
            </a:pPr>
            <a:r>
              <a:rPr lang="zh-CN" altLang="en-US" sz="2800" dirty="0" smtClean="0">
                <a:solidFill>
                  <a:srgbClr val="C00000"/>
                </a:solidFill>
                <a:latin typeface="黑体" pitchFamily="2" charset="-122"/>
                <a:ea typeface="黑体" pitchFamily="2" charset="-122"/>
              </a:rPr>
              <a:t>回顾：问题归约法知识表示、与或图</a:t>
            </a:r>
            <a:endParaRPr lang="zh-CN" altLang="en-US" sz="2800" dirty="0">
              <a:solidFill>
                <a:srgbClr val="C00000"/>
              </a:solidFill>
              <a:latin typeface="黑体" pitchFamily="2" charset="-122"/>
              <a:ea typeface="黑体" pitchFamily="2" charset="-122"/>
            </a:endParaRPr>
          </a:p>
        </p:txBody>
      </p:sp>
    </p:spTree>
    <p:extLst>
      <p:ext uri="{BB962C8B-B14F-4D97-AF65-F5344CB8AC3E}">
        <p14:creationId xmlns:p14="http://schemas.microsoft.com/office/powerpoint/2010/main" val="215830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924294" y="97493"/>
            <a:ext cx="4583306" cy="523220"/>
          </a:xfrm>
          <a:prstGeom prst="rect">
            <a:avLst/>
          </a:prstGeom>
          <a:noFill/>
          <a:ln w="9525">
            <a:noFill/>
            <a:miter lim="800000"/>
            <a:headEnd/>
            <a:tailEnd/>
          </a:ln>
          <a:effectLst/>
        </p:spPr>
        <p:txBody>
          <a:bodyPr wrap="none">
            <a:spAutoFit/>
          </a:bodyPr>
          <a:lstStyle/>
          <a:p>
            <a:r>
              <a:rPr lang="en-US" altLang="zh-CN" sz="2800" dirty="0" smtClean="0">
                <a:solidFill>
                  <a:srgbClr val="C00000"/>
                </a:solidFill>
                <a:latin typeface="黑体" pitchFamily="2" charset="-122"/>
                <a:ea typeface="黑体" pitchFamily="2" charset="-122"/>
              </a:rPr>
              <a:t>3.4 </a:t>
            </a:r>
            <a:r>
              <a:rPr lang="zh-CN" altLang="en-US" sz="2800" dirty="0" smtClean="0">
                <a:solidFill>
                  <a:srgbClr val="C00000"/>
                </a:solidFill>
                <a:latin typeface="黑体" pitchFamily="2" charset="-122"/>
                <a:ea typeface="黑体" pitchFamily="2" charset="-122"/>
              </a:rPr>
              <a:t>与或图搜索问题求解  </a:t>
            </a:r>
            <a:r>
              <a:rPr lang="zh-CN" altLang="en-US" sz="2800" b="1" dirty="0" smtClean="0">
                <a:solidFill>
                  <a:srgbClr val="C00000"/>
                </a:solidFill>
              </a:rPr>
              <a:t> </a:t>
            </a:r>
            <a:endParaRPr lang="zh-CN" altLang="en-US" sz="2800" b="1" dirty="0">
              <a:solidFill>
                <a:srgbClr val="C00000"/>
              </a:solidFill>
            </a:endParaRPr>
          </a:p>
        </p:txBody>
      </p:sp>
      <p:sp>
        <p:nvSpPr>
          <p:cNvPr id="4" name="内容占位符 2"/>
          <p:cNvSpPr txBox="1">
            <a:spLocks/>
          </p:cNvSpPr>
          <p:nvPr/>
        </p:nvSpPr>
        <p:spPr bwMode="auto">
          <a:xfrm>
            <a:off x="0" y="1052737"/>
            <a:ext cx="8892480"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eaLnBrk="1" hangingPunct="1">
              <a:lnSpc>
                <a:spcPct val="130000"/>
              </a:lnSpc>
              <a:spcBef>
                <a:spcPct val="50000"/>
              </a:spcBef>
              <a:buFontTx/>
              <a:buNone/>
            </a:pPr>
            <a:r>
              <a:rPr lang="en-US" altLang="zh-CN" sz="2400" b="1" dirty="0" smtClean="0">
                <a:solidFill>
                  <a:srgbClr val="000000"/>
                </a:solidFill>
                <a:latin typeface="宋体" pitchFamily="2" charset="-122"/>
                <a:ea typeface="宋体" pitchFamily="2" charset="-122"/>
              </a:rPr>
              <a:t>1. </a:t>
            </a:r>
            <a:r>
              <a:rPr lang="zh-CN" altLang="en-US" sz="2400" b="1" dirty="0" smtClean="0">
                <a:solidFill>
                  <a:srgbClr val="000000"/>
                </a:solidFill>
                <a:latin typeface="宋体" pitchFamily="2" charset="-122"/>
                <a:ea typeface="宋体" pitchFamily="2" charset="-122"/>
              </a:rPr>
              <a:t>搜索方式</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宋体" pitchFamily="2" charset="-122"/>
                <a:ea typeface="宋体" pitchFamily="2" charset="-122"/>
              </a:rPr>
              <a:t>解图</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宋体" pitchFamily="2" charset="-122"/>
                <a:ea typeface="宋体" pitchFamily="2" charset="-122"/>
              </a:rPr>
              <a:t>树</a:t>
            </a:r>
            <a:r>
              <a:rPr lang="en-US" altLang="zh-CN" sz="2400" b="1" dirty="0" smtClean="0">
                <a:solidFill>
                  <a:srgbClr val="000000"/>
                </a:solidFill>
                <a:latin typeface="宋体" pitchFamily="2" charset="-122"/>
                <a:ea typeface="宋体" pitchFamily="2" charset="-122"/>
              </a:rPr>
              <a:t>)</a:t>
            </a:r>
          </a:p>
          <a:p>
            <a:pPr marL="0" indent="0" algn="just" eaLnBrk="1" hangingPunct="1">
              <a:lnSpc>
                <a:spcPct val="150000"/>
              </a:lnSpc>
              <a:spcBef>
                <a:spcPct val="50000"/>
              </a:spcBef>
              <a:buFontTx/>
              <a:buNone/>
            </a:pPr>
            <a:r>
              <a:rPr lang="zh-CN" altLang="en-US" sz="2400" dirty="0" smtClean="0">
                <a:solidFill>
                  <a:srgbClr val="000000"/>
                </a:solidFill>
                <a:latin typeface="宋体" pitchFamily="2" charset="-122"/>
                <a:ea typeface="宋体" pitchFamily="2" charset="-122"/>
              </a:rPr>
              <a:t>　　与或图搜索也分为</a:t>
            </a:r>
            <a:r>
              <a:rPr lang="zh-CN" altLang="en-US" sz="2400" dirty="0" smtClean="0">
                <a:solidFill>
                  <a:srgbClr val="3333FF"/>
                </a:solidFill>
                <a:latin typeface="宋体" pitchFamily="2" charset="-122"/>
                <a:ea typeface="宋体" pitchFamily="2" charset="-122"/>
              </a:rPr>
              <a:t>树式</a:t>
            </a:r>
            <a:r>
              <a:rPr lang="zh-CN" altLang="en-US" sz="2400" dirty="0" smtClean="0">
                <a:solidFill>
                  <a:srgbClr val="000000"/>
                </a:solidFill>
                <a:latin typeface="宋体" pitchFamily="2" charset="-122"/>
                <a:ea typeface="宋体" pitchFamily="2" charset="-122"/>
              </a:rPr>
              <a:t>和</a:t>
            </a:r>
            <a:r>
              <a:rPr lang="zh-CN" altLang="en-US" sz="2400" dirty="0" smtClean="0">
                <a:solidFill>
                  <a:srgbClr val="3333FF"/>
                </a:solidFill>
                <a:latin typeface="Courier New" pitchFamily="49" charset="0"/>
                <a:ea typeface="宋体" pitchFamily="2" charset="-122"/>
              </a:rPr>
              <a:t>“</a:t>
            </a:r>
            <a:r>
              <a:rPr lang="zh-CN" altLang="en-US" sz="2400" dirty="0" smtClean="0">
                <a:solidFill>
                  <a:srgbClr val="3333FF"/>
                </a:solidFill>
                <a:latin typeface="宋体" pitchFamily="2" charset="-122"/>
                <a:ea typeface="宋体" pitchFamily="2" charset="-122"/>
              </a:rPr>
              <a:t>线</a:t>
            </a:r>
            <a:r>
              <a:rPr lang="zh-CN" altLang="en-US" sz="2400" dirty="0" smtClean="0">
                <a:solidFill>
                  <a:srgbClr val="3333FF"/>
                </a:solidFill>
                <a:latin typeface="Courier New" pitchFamily="49" charset="0"/>
                <a:ea typeface="宋体" pitchFamily="2" charset="-122"/>
              </a:rPr>
              <a:t>”</a:t>
            </a:r>
            <a:r>
              <a:rPr lang="zh-CN" altLang="en-US" sz="2400" dirty="0" smtClean="0">
                <a:solidFill>
                  <a:srgbClr val="3333FF"/>
                </a:solidFill>
                <a:latin typeface="宋体" pitchFamily="2" charset="-122"/>
                <a:ea typeface="宋体" pitchFamily="2" charset="-122"/>
              </a:rPr>
              <a:t>式</a:t>
            </a:r>
            <a:r>
              <a:rPr lang="zh-CN" altLang="en-US" sz="2400" dirty="0" smtClean="0">
                <a:solidFill>
                  <a:srgbClr val="000000"/>
                </a:solidFill>
                <a:latin typeface="宋体" pitchFamily="2" charset="-122"/>
                <a:ea typeface="宋体" pitchFamily="2" charset="-122"/>
              </a:rPr>
              <a:t>两种类型。 </a:t>
            </a:r>
            <a:endParaRPr lang="en-US" sz="2400" dirty="0" smtClean="0">
              <a:solidFill>
                <a:srgbClr val="000000"/>
              </a:solidFill>
              <a:latin typeface="宋体" pitchFamily="2" charset="-122"/>
              <a:ea typeface="宋体" pitchFamily="2" charset="-122"/>
            </a:endParaRPr>
          </a:p>
          <a:p>
            <a:pPr marL="0" indent="0" algn="just" eaLnBrk="1" hangingPunct="1">
              <a:lnSpc>
                <a:spcPct val="150000"/>
              </a:lnSpc>
              <a:spcBef>
                <a:spcPct val="0"/>
              </a:spcBef>
              <a:buFontTx/>
              <a:buNone/>
            </a:pPr>
            <a:r>
              <a:rPr lang="zh-CN" altLang="en-US" sz="2400" dirty="0" smtClean="0">
                <a:solidFill>
                  <a:srgbClr val="000000"/>
                </a:solidFill>
                <a:latin typeface="宋体" pitchFamily="2" charset="-122"/>
                <a:ea typeface="宋体" pitchFamily="2" charset="-122"/>
              </a:rPr>
              <a:t>　　与或图搜索解图</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不只是寻找目标节点</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而是</a:t>
            </a:r>
            <a:r>
              <a:rPr lang="zh-CN" altLang="en-US" sz="2400" dirty="0" smtClean="0">
                <a:solidFill>
                  <a:srgbClr val="3333FF"/>
                </a:solidFill>
                <a:latin typeface="宋体" pitchFamily="2" charset="-122"/>
                <a:ea typeface="宋体" pitchFamily="2" charset="-122"/>
              </a:rPr>
              <a:t>边扩展节点边进行逻辑判断</a:t>
            </a:r>
            <a:r>
              <a:rPr lang="en-US" altLang="zh-CN" sz="240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以确定初始节点是否可解。一旦能够确定初始节点的可解性</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则搜索停止。</a:t>
            </a:r>
            <a:endParaRPr lang="en-US" sz="2400" dirty="0" smtClean="0">
              <a:solidFill>
                <a:srgbClr val="000000"/>
              </a:solidFill>
              <a:latin typeface="宋体" pitchFamily="2" charset="-122"/>
              <a:ea typeface="宋体" pitchFamily="2" charset="-122"/>
            </a:endParaRPr>
          </a:p>
          <a:p>
            <a:pPr marL="0" indent="0" algn="just" eaLnBrk="1" hangingPunct="1">
              <a:lnSpc>
                <a:spcPct val="150000"/>
              </a:lnSpc>
              <a:spcBef>
                <a:spcPct val="0"/>
              </a:spcBef>
              <a:buFontTx/>
              <a:buNone/>
            </a:pPr>
            <a:r>
              <a:rPr lang="zh-CN" altLang="en-US" sz="2400" dirty="0" smtClean="0">
                <a:solidFill>
                  <a:srgbClr val="000000"/>
                </a:solidFill>
                <a:latin typeface="宋体" pitchFamily="2" charset="-122"/>
                <a:ea typeface="宋体" pitchFamily="2" charset="-122"/>
              </a:rPr>
              <a:t>　　根据返回指针便可从搜索树中得到一个解图</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a:t>
            </a:r>
            <a:endParaRPr lang="en-US" altLang="zh-CN" sz="2400" dirty="0" smtClean="0">
              <a:solidFill>
                <a:srgbClr val="000000"/>
              </a:solidFill>
              <a:latin typeface="宋体" pitchFamily="2" charset="-122"/>
              <a:ea typeface="宋体" pitchFamily="2" charset="-122"/>
            </a:endParaRPr>
          </a:p>
          <a:p>
            <a:pPr marL="0" indent="0" algn="just" eaLnBrk="1" hangingPunct="1">
              <a:lnSpc>
                <a:spcPct val="150000"/>
              </a:lnSpc>
              <a:spcBef>
                <a:spcPct val="0"/>
              </a:spcBef>
              <a:buFontTx/>
              <a:buNone/>
            </a:pPr>
            <a:r>
              <a:rPr lang="zh-CN" altLang="en-US" sz="2400" dirty="0" smtClean="0">
                <a:solidFill>
                  <a:srgbClr val="000000"/>
                </a:solidFill>
                <a:latin typeface="宋体" pitchFamily="2" charset="-122"/>
                <a:ea typeface="宋体" pitchFamily="2" charset="-122"/>
              </a:rPr>
              <a:t>解图</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 是由</a:t>
            </a:r>
            <a:r>
              <a:rPr lang="zh-CN" altLang="en-US" sz="2400" dirty="0" smtClean="0">
                <a:solidFill>
                  <a:srgbClr val="C00000"/>
                </a:solidFill>
                <a:latin typeface="宋体" pitchFamily="2" charset="-122"/>
                <a:ea typeface="宋体" pitchFamily="2" charset="-122"/>
              </a:rPr>
              <a:t>可解节点</a:t>
            </a:r>
            <a:r>
              <a:rPr lang="zh-CN" altLang="en-US" sz="2400" dirty="0" smtClean="0">
                <a:solidFill>
                  <a:srgbClr val="000000"/>
                </a:solidFill>
                <a:latin typeface="宋体" pitchFamily="2" charset="-122"/>
                <a:ea typeface="宋体" pitchFamily="2" charset="-122"/>
              </a:rPr>
              <a:t>形成的一个子图</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这个子图</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的根为初始节点</a:t>
            </a:r>
            <a:r>
              <a:rPr lang="en-US" altLang="zh-CN" sz="2400" dirty="0" smtClean="0">
                <a:solidFill>
                  <a:srgbClr val="000000"/>
                </a:solidFill>
                <a:latin typeface="Times New Roman" pitchFamily="18" charset="0"/>
                <a:ea typeface="宋体" pitchFamily="2" charset="-122"/>
              </a:rPr>
              <a:t>, </a:t>
            </a:r>
            <a:r>
              <a:rPr lang="zh-CN" altLang="en-US" sz="2400" dirty="0" smtClean="0">
                <a:solidFill>
                  <a:srgbClr val="000000"/>
                </a:solidFill>
                <a:latin typeface="宋体" pitchFamily="2" charset="-122"/>
                <a:ea typeface="宋体" pitchFamily="2" charset="-122"/>
              </a:rPr>
              <a:t>叶为终止节点</a:t>
            </a:r>
            <a:r>
              <a:rPr lang="en-US" altLang="zh-CN" sz="2400" dirty="0" smtClean="0">
                <a:solidFill>
                  <a:srgbClr val="000000"/>
                </a:solidFill>
                <a:latin typeface="Times New Roman" pitchFamily="18" charset="0"/>
                <a:ea typeface="宋体" pitchFamily="2" charset="-122"/>
              </a:rPr>
              <a:t>, </a:t>
            </a:r>
            <a:r>
              <a:rPr lang="zh-CN" altLang="en-US" sz="2400" dirty="0" smtClean="0">
                <a:solidFill>
                  <a:srgbClr val="000000"/>
                </a:solidFill>
                <a:latin typeface="宋体" pitchFamily="2" charset="-122"/>
                <a:ea typeface="宋体" pitchFamily="2" charset="-122"/>
              </a:rPr>
              <a:t>且这个子图</a:t>
            </a:r>
            <a:r>
              <a:rPr lang="en-US" altLang="zh-CN" sz="2400" dirty="0" smtClean="0">
                <a:solidFill>
                  <a:srgbClr val="000000"/>
                </a:solidFill>
                <a:latin typeface="Times New Roman" pitchFamily="18" charset="0"/>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Times New Roman" pitchFamily="18" charset="0"/>
                <a:ea typeface="宋体" pitchFamily="2" charset="-122"/>
              </a:rPr>
              <a:t>)</a:t>
            </a:r>
            <a:r>
              <a:rPr lang="zh-CN" altLang="en-US" sz="2400" dirty="0" smtClean="0">
                <a:solidFill>
                  <a:srgbClr val="000000"/>
                </a:solidFill>
                <a:latin typeface="宋体" pitchFamily="2" charset="-122"/>
                <a:ea typeface="宋体" pitchFamily="2" charset="-122"/>
              </a:rPr>
              <a:t>还一定是与图</a:t>
            </a:r>
            <a:r>
              <a:rPr lang="en-US" altLang="zh-CN" sz="2400" dirty="0" smtClean="0">
                <a:solidFill>
                  <a:srgbClr val="000000"/>
                </a:solidFill>
                <a:latin typeface="Times New Roman" pitchFamily="18" charset="0"/>
                <a:ea typeface="宋体" pitchFamily="2" charset="-122"/>
              </a:rPr>
              <a:t>(</a:t>
            </a:r>
            <a:r>
              <a:rPr lang="zh-CN" altLang="en-US" sz="2400" dirty="0" smtClean="0">
                <a:solidFill>
                  <a:srgbClr val="000000"/>
                </a:solidFill>
                <a:latin typeface="宋体" pitchFamily="2" charset="-122"/>
                <a:ea typeface="宋体" pitchFamily="2" charset="-122"/>
              </a:rPr>
              <a:t>树</a:t>
            </a:r>
            <a:r>
              <a:rPr lang="en-US" altLang="zh-CN" sz="2400" dirty="0" smtClean="0">
                <a:solidFill>
                  <a:srgbClr val="000000"/>
                </a:solidFill>
                <a:latin typeface="Times New Roman" pitchFamily="18" charset="0"/>
                <a:ea typeface="宋体" pitchFamily="2" charset="-122"/>
              </a:rPr>
              <a:t>)</a:t>
            </a:r>
            <a:r>
              <a:rPr lang="zh-CN" altLang="en-US" sz="2400" dirty="0" smtClean="0">
                <a:solidFill>
                  <a:srgbClr val="000000"/>
                </a:solidFill>
                <a:latin typeface="宋体" pitchFamily="2" charset="-122"/>
                <a:ea typeface="宋体" pitchFamily="2" charset="-122"/>
              </a:rPr>
              <a:t>。</a:t>
            </a:r>
            <a:r>
              <a:rPr lang="zh-CN" altLang="en-US" sz="2400" dirty="0" smtClean="0">
                <a:solidFill>
                  <a:srgbClr val="000000"/>
                </a:solidFill>
                <a:latin typeface="Times New Roman" pitchFamily="18" charset="0"/>
                <a:ea typeface="宋体" pitchFamily="2" charset="-122"/>
              </a:rPr>
              <a:t> </a:t>
            </a:r>
            <a:endParaRPr lang="zh-CN" altLang="en-US" dirty="0" smtClean="0">
              <a:ea typeface="宋体" pitchFamily="2" charset="-122"/>
            </a:endParaRPr>
          </a:p>
        </p:txBody>
      </p:sp>
      <p:sp>
        <p:nvSpPr>
          <p:cNvPr id="5" name="Text Box 4"/>
          <p:cNvSpPr txBox="1">
            <a:spLocks noChangeArrowheads="1"/>
          </p:cNvSpPr>
          <p:nvPr/>
        </p:nvSpPr>
        <p:spPr bwMode="auto">
          <a:xfrm>
            <a:off x="457200" y="620713"/>
            <a:ext cx="3506088" cy="523220"/>
          </a:xfrm>
          <a:prstGeom prst="rect">
            <a:avLst/>
          </a:prstGeom>
          <a:noFill/>
          <a:ln w="9525">
            <a:noFill/>
            <a:miter lim="800000"/>
            <a:headEnd/>
            <a:tailEnd/>
          </a:ln>
          <a:effectLst/>
        </p:spPr>
        <p:txBody>
          <a:bodyPr wrap="none">
            <a:spAutoFit/>
          </a:bodyPr>
          <a:lstStyle/>
          <a:p>
            <a:r>
              <a:rPr lang="en-US" altLang="zh-CN" sz="2800" dirty="0" smtClean="0">
                <a:solidFill>
                  <a:srgbClr val="0000FF"/>
                </a:solidFill>
                <a:latin typeface="黑体" pitchFamily="2" charset="-122"/>
                <a:ea typeface="黑体" pitchFamily="2" charset="-122"/>
              </a:rPr>
              <a:t>3.4.1 </a:t>
            </a:r>
            <a:r>
              <a:rPr lang="zh-CN" altLang="en-US" sz="2800" dirty="0" smtClean="0">
                <a:solidFill>
                  <a:srgbClr val="0000FF"/>
                </a:solidFill>
                <a:latin typeface="黑体" pitchFamily="2" charset="-122"/>
                <a:ea typeface="黑体" pitchFamily="2" charset="-122"/>
              </a:rPr>
              <a:t>与或图搜索  </a:t>
            </a:r>
            <a:r>
              <a:rPr lang="zh-CN" altLang="en-US" sz="2800" b="1" dirty="0" smtClean="0">
                <a:solidFill>
                  <a:srgbClr val="0000FF"/>
                </a:solidFill>
              </a:rPr>
              <a:t> </a:t>
            </a:r>
            <a:endParaRPr lang="zh-CN" altLang="en-US" sz="2800" b="1" dirty="0">
              <a:solidFill>
                <a:srgbClr val="0000FF"/>
              </a:solidFill>
            </a:endParaRPr>
          </a:p>
        </p:txBody>
      </p:sp>
      <p:sp>
        <p:nvSpPr>
          <p:cNvPr id="2" name="TextBox 1"/>
          <p:cNvSpPr txBox="1"/>
          <p:nvPr/>
        </p:nvSpPr>
        <p:spPr>
          <a:xfrm>
            <a:off x="323528" y="6093296"/>
            <a:ext cx="7184072" cy="461665"/>
          </a:xfrm>
          <a:prstGeom prst="rect">
            <a:avLst/>
          </a:prstGeom>
          <a:noFill/>
        </p:spPr>
        <p:txBody>
          <a:bodyPr wrap="square" rtlCol="0">
            <a:spAutoFit/>
          </a:bodyPr>
          <a:lstStyle/>
          <a:p>
            <a:r>
              <a:rPr lang="zh-CN" altLang="en-US" b="1" dirty="0">
                <a:solidFill>
                  <a:srgbClr val="C00000"/>
                </a:solidFill>
              </a:rPr>
              <a:t>思考：可解</a:t>
            </a:r>
            <a:r>
              <a:rPr lang="zh-CN" altLang="en-US" b="1" dirty="0" smtClean="0">
                <a:solidFill>
                  <a:srgbClr val="C00000"/>
                </a:solidFill>
              </a:rPr>
              <a:t>节点的判别？</a:t>
            </a:r>
            <a:endParaRPr lang="zh-CN" altLang="en-US" b="1" dirty="0">
              <a:solidFill>
                <a:srgbClr val="C0000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arn(inVertic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6548" name="Text Box 4"/>
          <p:cNvSpPr txBox="1">
            <a:spLocks noChangeArrowheads="1"/>
          </p:cNvSpPr>
          <p:nvPr/>
        </p:nvSpPr>
        <p:spPr bwMode="auto">
          <a:xfrm>
            <a:off x="304800" y="709613"/>
            <a:ext cx="8610600" cy="5313762"/>
          </a:xfrm>
          <a:prstGeom prst="rect">
            <a:avLst/>
          </a:prstGeom>
          <a:noFill/>
          <a:ln w="9525">
            <a:noFill/>
            <a:miter lim="800000"/>
            <a:headEnd/>
            <a:tailEnd/>
          </a:ln>
          <a:effectLst/>
        </p:spPr>
        <p:txBody>
          <a:bodyPr>
            <a:spAutoFit/>
          </a:bodyPr>
          <a:lstStyle/>
          <a:p>
            <a:pPr algn="just">
              <a:spcBef>
                <a:spcPct val="50000"/>
              </a:spcBef>
            </a:pPr>
            <a:r>
              <a:rPr lang="zh-CN" altLang="en-US" dirty="0">
                <a:latin typeface="宋体" charset="-122"/>
              </a:rPr>
              <a:t>　</a:t>
            </a:r>
            <a:r>
              <a:rPr lang="en-US" altLang="zh-CN" sz="2800" dirty="0">
                <a:solidFill>
                  <a:srgbClr val="0000FF"/>
                </a:solidFill>
                <a:latin typeface="楷体" pitchFamily="49" charset="-122"/>
                <a:ea typeface="楷体" pitchFamily="49" charset="-122"/>
              </a:rPr>
              <a:t>2. </a:t>
            </a:r>
            <a:r>
              <a:rPr lang="zh-CN" altLang="en-US" sz="2800" b="1" dirty="0">
                <a:solidFill>
                  <a:srgbClr val="0000FF"/>
                </a:solidFill>
                <a:latin typeface="楷体" pitchFamily="49" charset="-122"/>
                <a:ea typeface="楷体" pitchFamily="49" charset="-122"/>
              </a:rPr>
              <a:t>可解性</a:t>
            </a:r>
            <a:r>
              <a:rPr lang="zh-CN" altLang="en-US" sz="2800" b="1" dirty="0" smtClean="0">
                <a:solidFill>
                  <a:srgbClr val="0000FF"/>
                </a:solidFill>
                <a:latin typeface="楷体" pitchFamily="49" charset="-122"/>
                <a:ea typeface="楷体" pitchFamily="49" charset="-122"/>
              </a:rPr>
              <a:t>判别</a:t>
            </a:r>
            <a:endParaRPr lang="zh-CN" altLang="en-US" b="1" dirty="0">
              <a:solidFill>
                <a:srgbClr val="0000FF"/>
              </a:solidFill>
              <a:latin typeface="楷体" pitchFamily="49" charset="-122"/>
              <a:ea typeface="楷体" pitchFamily="49" charset="-122"/>
            </a:endParaRPr>
          </a:p>
          <a:p>
            <a:pPr algn="just">
              <a:spcBef>
                <a:spcPct val="50000"/>
              </a:spcBef>
            </a:pPr>
            <a:r>
              <a:rPr lang="zh-CN" altLang="en-US" dirty="0">
                <a:solidFill>
                  <a:srgbClr val="0070C0"/>
                </a:solidFill>
                <a:latin typeface="宋体" charset="-122"/>
              </a:rPr>
              <a:t>　</a:t>
            </a:r>
            <a:r>
              <a:rPr lang="zh-CN" altLang="en-US" dirty="0" smtClean="0">
                <a:solidFill>
                  <a:srgbClr val="0070C0"/>
                </a:solidFill>
                <a:latin typeface="宋体" charset="-122"/>
              </a:rPr>
              <a:t> </a:t>
            </a:r>
            <a:r>
              <a:rPr lang="zh-CN" altLang="en-US" dirty="0">
                <a:solidFill>
                  <a:srgbClr val="0070C0"/>
                </a:solidFill>
                <a:latin typeface="宋体" charset="-122"/>
              </a:rPr>
              <a:t>　</a:t>
            </a:r>
            <a:r>
              <a:rPr lang="zh-CN" altLang="en-US" dirty="0">
                <a:latin typeface="仿宋_GB2312" pitchFamily="49" charset="-122"/>
                <a:ea typeface="仿宋_GB2312" pitchFamily="49" charset="-122"/>
              </a:rPr>
              <a:t>一个节点的可解性判别准：。 </a:t>
            </a:r>
          </a:p>
          <a:p>
            <a:pPr algn="just">
              <a:lnSpc>
                <a:spcPct val="90000"/>
              </a:lnSpc>
              <a:spcBef>
                <a:spcPts val="1200"/>
              </a:spcBef>
            </a:pPr>
            <a:r>
              <a:rPr lang="zh-CN" altLang="en-US" dirty="0">
                <a:latin typeface="仿宋_GB2312" pitchFamily="49" charset="-122"/>
                <a:ea typeface="仿宋_GB2312" pitchFamily="49" charset="-122"/>
              </a:rPr>
              <a:t>   </a:t>
            </a:r>
            <a:r>
              <a:rPr lang="en-US" altLang="zh-CN" dirty="0">
                <a:latin typeface="方正姚体" pitchFamily="2" charset="-122"/>
                <a:ea typeface="方正姚体" pitchFamily="2" charset="-122"/>
              </a:rPr>
              <a:t>(1) </a:t>
            </a:r>
            <a:r>
              <a:rPr lang="zh-CN" altLang="en-US" dirty="0">
                <a:latin typeface="方正姚体" pitchFamily="2" charset="-122"/>
                <a:ea typeface="方正姚体" pitchFamily="2" charset="-122"/>
              </a:rPr>
              <a:t>一个节点是</a:t>
            </a:r>
            <a:r>
              <a:rPr lang="zh-CN" altLang="en-US" dirty="0">
                <a:solidFill>
                  <a:srgbClr val="C00000"/>
                </a:solidFill>
                <a:latin typeface="方正姚体" pitchFamily="2" charset="-122"/>
                <a:ea typeface="方正姚体" pitchFamily="2" charset="-122"/>
              </a:rPr>
              <a:t>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则节点须满足下列条件之一</a:t>
            </a:r>
            <a:r>
              <a:rPr lang="en-US" altLang="zh-CN" dirty="0">
                <a:latin typeface="方正姚体" pitchFamily="2" charset="-122"/>
                <a:ea typeface="方正姚体" pitchFamily="2" charset="-122"/>
              </a:rPr>
              <a:t>: </a:t>
            </a:r>
          </a:p>
          <a:p>
            <a:pPr algn="just">
              <a:lnSpc>
                <a:spcPct val="90000"/>
              </a:lnSpc>
              <a:spcBef>
                <a:spcPts val="1200"/>
              </a:spcBef>
            </a:pPr>
            <a:r>
              <a:rPr lang="en-US" altLang="zh-CN" dirty="0">
                <a:latin typeface="方正姚体" pitchFamily="2" charset="-122"/>
                <a:ea typeface="方正姚体" pitchFamily="2" charset="-122"/>
              </a:rPr>
              <a:t>   </a:t>
            </a:r>
            <a:r>
              <a:rPr lang="en-US" altLang="zh-CN" dirty="0" smtClean="0">
                <a:latin typeface="方正姚体" pitchFamily="2" charset="-122"/>
                <a:ea typeface="方正姚体" pitchFamily="2" charset="-122"/>
              </a:rPr>
              <a:t>       </a:t>
            </a:r>
            <a:r>
              <a:rPr lang="en-US" altLang="zh-CN" dirty="0">
                <a:latin typeface="方正姚体" pitchFamily="2" charset="-122"/>
                <a:ea typeface="方正姚体" pitchFamily="2" charset="-122"/>
              </a:rPr>
              <a:t>① </a:t>
            </a:r>
            <a:r>
              <a:rPr lang="zh-CN" altLang="en-US" dirty="0">
                <a:latin typeface="方正姚体" pitchFamily="2" charset="-122"/>
                <a:ea typeface="方正姚体" pitchFamily="2" charset="-122"/>
              </a:rPr>
              <a:t>终止节点是可解节点</a:t>
            </a:r>
            <a:r>
              <a:rPr lang="zh-CN" altLang="en-US" dirty="0" smtClean="0">
                <a:latin typeface="方正姚体" pitchFamily="2" charset="-122"/>
                <a:ea typeface="方正姚体" pitchFamily="2" charset="-122"/>
              </a:rPr>
              <a:t>。</a:t>
            </a:r>
            <a:endParaRPr lang="zh-CN" altLang="en-US" dirty="0">
              <a:latin typeface="方正姚体" pitchFamily="2" charset="-122"/>
              <a:ea typeface="方正姚体" pitchFamily="2" charset="-122"/>
            </a:endParaRPr>
          </a:p>
          <a:p>
            <a:pPr algn="just">
              <a:lnSpc>
                <a:spcPct val="90000"/>
              </a:lnSpc>
              <a:spcBef>
                <a:spcPts val="1200"/>
              </a:spcBef>
            </a:pPr>
            <a:r>
              <a:rPr lang="zh-CN" altLang="en-US" dirty="0">
                <a:latin typeface="方正姚体" pitchFamily="2" charset="-122"/>
                <a:ea typeface="方正姚体" pitchFamily="2" charset="-122"/>
              </a:rPr>
              <a:t>    </a:t>
            </a:r>
            <a:r>
              <a:rPr lang="zh-CN" altLang="en-US" dirty="0" smtClean="0">
                <a:latin typeface="方正姚体" pitchFamily="2" charset="-122"/>
                <a:ea typeface="方正姚体" pitchFamily="2" charset="-122"/>
              </a:rPr>
              <a:t>      ② </a:t>
            </a:r>
            <a:r>
              <a:rPr lang="zh-CN" altLang="en-US" dirty="0">
                <a:latin typeface="方正姚体" pitchFamily="2" charset="-122"/>
                <a:ea typeface="方正姚体" pitchFamily="2" charset="-122"/>
              </a:rPr>
              <a:t>一个与节点可解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当且仅当其子节点全都可解</a:t>
            </a:r>
            <a:r>
              <a:rPr lang="zh-CN" altLang="en-US" dirty="0" smtClean="0">
                <a:latin typeface="方正姚体" pitchFamily="2" charset="-122"/>
                <a:ea typeface="方正姚体" pitchFamily="2" charset="-122"/>
              </a:rPr>
              <a:t>。</a:t>
            </a:r>
            <a:endParaRPr lang="zh-CN" altLang="en-US" dirty="0">
              <a:latin typeface="方正姚体" pitchFamily="2" charset="-122"/>
              <a:ea typeface="方正姚体" pitchFamily="2" charset="-122"/>
            </a:endParaRPr>
          </a:p>
          <a:p>
            <a:pPr algn="just">
              <a:lnSpc>
                <a:spcPct val="90000"/>
              </a:lnSpc>
              <a:spcBef>
                <a:spcPts val="1200"/>
              </a:spcBef>
            </a:pPr>
            <a:r>
              <a:rPr lang="zh-CN" altLang="en-US" dirty="0">
                <a:latin typeface="方正姚体" pitchFamily="2" charset="-122"/>
                <a:ea typeface="方正姚体" pitchFamily="2" charset="-122"/>
              </a:rPr>
              <a:t>    </a:t>
            </a:r>
            <a:r>
              <a:rPr lang="zh-CN" altLang="en-US" dirty="0" smtClean="0">
                <a:latin typeface="方正姚体" pitchFamily="2" charset="-122"/>
                <a:ea typeface="方正姚体" pitchFamily="2" charset="-122"/>
              </a:rPr>
              <a:t>      ③ </a:t>
            </a:r>
            <a:r>
              <a:rPr lang="zh-CN" altLang="en-US" dirty="0">
                <a:latin typeface="方正姚体" pitchFamily="2" charset="-122"/>
                <a:ea typeface="方正姚体" pitchFamily="2" charset="-122"/>
              </a:rPr>
              <a:t>一个或节点可解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只要其子节点至少有一个可解</a:t>
            </a:r>
            <a:r>
              <a:rPr lang="zh-CN" altLang="en-US" dirty="0" smtClean="0">
                <a:latin typeface="方正姚体" pitchFamily="2" charset="-122"/>
                <a:ea typeface="方正姚体" pitchFamily="2" charset="-122"/>
              </a:rPr>
              <a:t>。</a:t>
            </a:r>
            <a:endParaRPr lang="zh-CN" altLang="en-US" dirty="0">
              <a:latin typeface="方正姚体" pitchFamily="2" charset="-122"/>
              <a:ea typeface="方正姚体" pitchFamily="2" charset="-122"/>
            </a:endParaRPr>
          </a:p>
          <a:p>
            <a:pPr algn="just">
              <a:lnSpc>
                <a:spcPct val="90000"/>
              </a:lnSpc>
              <a:spcBef>
                <a:spcPts val="1200"/>
              </a:spcBef>
            </a:pPr>
            <a:r>
              <a:rPr lang="zh-CN" altLang="en-US" dirty="0">
                <a:latin typeface="方正姚体" pitchFamily="2" charset="-122"/>
                <a:ea typeface="方正姚体" pitchFamily="2" charset="-122"/>
              </a:rPr>
              <a:t> </a:t>
            </a:r>
            <a:r>
              <a:rPr lang="zh-CN" altLang="en-US" dirty="0" smtClean="0">
                <a:latin typeface="方正姚体" pitchFamily="2" charset="-122"/>
                <a:ea typeface="方正姚体" pitchFamily="2" charset="-122"/>
              </a:rPr>
              <a:t>     </a:t>
            </a:r>
            <a:r>
              <a:rPr lang="en-US" altLang="zh-CN" dirty="0">
                <a:latin typeface="方正姚体" pitchFamily="2" charset="-122"/>
                <a:ea typeface="方正姚体" pitchFamily="2" charset="-122"/>
              </a:rPr>
              <a:t>(2) </a:t>
            </a:r>
            <a:r>
              <a:rPr lang="zh-CN" altLang="en-US" dirty="0">
                <a:latin typeface="方正姚体" pitchFamily="2" charset="-122"/>
                <a:ea typeface="方正姚体" pitchFamily="2" charset="-122"/>
              </a:rPr>
              <a:t>一个节点是</a:t>
            </a:r>
            <a:r>
              <a:rPr lang="zh-CN" altLang="en-US" dirty="0">
                <a:solidFill>
                  <a:srgbClr val="C00000"/>
                </a:solidFill>
                <a:latin typeface="方正姚体" pitchFamily="2" charset="-122"/>
                <a:ea typeface="方正姚体" pitchFamily="2" charset="-122"/>
              </a:rPr>
              <a:t>不可解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则节点须满足下列条件之一</a:t>
            </a:r>
            <a:r>
              <a:rPr lang="en-US" altLang="zh-CN" dirty="0">
                <a:latin typeface="方正姚体" pitchFamily="2" charset="-122"/>
                <a:ea typeface="方正姚体" pitchFamily="2" charset="-122"/>
              </a:rPr>
              <a:t>: </a:t>
            </a:r>
          </a:p>
          <a:p>
            <a:pPr algn="just">
              <a:lnSpc>
                <a:spcPct val="90000"/>
              </a:lnSpc>
              <a:spcBef>
                <a:spcPts val="1200"/>
              </a:spcBef>
            </a:pPr>
            <a:r>
              <a:rPr lang="en-US" altLang="zh-CN" dirty="0">
                <a:latin typeface="方正姚体" pitchFamily="2" charset="-122"/>
                <a:ea typeface="方正姚体" pitchFamily="2" charset="-122"/>
              </a:rPr>
              <a:t>  </a:t>
            </a:r>
            <a:r>
              <a:rPr lang="en-US" altLang="zh-CN" dirty="0" smtClean="0">
                <a:latin typeface="方正姚体" pitchFamily="2" charset="-122"/>
                <a:ea typeface="方正姚体" pitchFamily="2" charset="-122"/>
              </a:rPr>
              <a:t>        ① </a:t>
            </a:r>
            <a:r>
              <a:rPr lang="zh-CN" altLang="en-US" dirty="0">
                <a:latin typeface="方正姚体" pitchFamily="2" charset="-122"/>
                <a:ea typeface="方正姚体" pitchFamily="2" charset="-122"/>
              </a:rPr>
              <a:t>非终止节点的端节点是不可解节点</a:t>
            </a:r>
            <a:r>
              <a:rPr lang="zh-CN" altLang="en-US" dirty="0" smtClean="0">
                <a:latin typeface="方正姚体" pitchFamily="2" charset="-122"/>
                <a:ea typeface="方正姚体" pitchFamily="2" charset="-122"/>
              </a:rPr>
              <a:t>。（</a:t>
            </a:r>
            <a:r>
              <a:rPr lang="zh-CN" altLang="en-US" dirty="0">
                <a:solidFill>
                  <a:srgbClr val="0000FF"/>
                </a:solidFill>
                <a:latin typeface="华文新魏" pitchFamily="2" charset="-122"/>
              </a:rPr>
              <a:t>没有后裔的非终叶</a:t>
            </a:r>
            <a:r>
              <a:rPr lang="zh-CN" altLang="en-US" dirty="0" smtClean="0">
                <a:solidFill>
                  <a:srgbClr val="0000FF"/>
                </a:solidFill>
                <a:latin typeface="华文新魏" pitchFamily="2" charset="-122"/>
              </a:rPr>
              <a:t>节点）</a:t>
            </a:r>
            <a:endParaRPr lang="zh-CN" altLang="en-US" dirty="0">
              <a:solidFill>
                <a:srgbClr val="0000FF"/>
              </a:solidFill>
              <a:latin typeface="方正姚体" pitchFamily="2" charset="-122"/>
              <a:ea typeface="方正姚体" pitchFamily="2" charset="-122"/>
            </a:endParaRPr>
          </a:p>
          <a:p>
            <a:pPr algn="just">
              <a:lnSpc>
                <a:spcPct val="90000"/>
              </a:lnSpc>
              <a:spcBef>
                <a:spcPts val="1200"/>
              </a:spcBef>
            </a:pPr>
            <a:r>
              <a:rPr lang="zh-CN" altLang="en-US" dirty="0">
                <a:latin typeface="方正姚体" pitchFamily="2" charset="-122"/>
                <a:ea typeface="方正姚体" pitchFamily="2" charset="-122"/>
              </a:rPr>
              <a:t>   </a:t>
            </a:r>
            <a:r>
              <a:rPr lang="zh-CN" altLang="en-US" dirty="0" smtClean="0">
                <a:latin typeface="方正姚体" pitchFamily="2" charset="-122"/>
                <a:ea typeface="方正姚体" pitchFamily="2" charset="-122"/>
              </a:rPr>
              <a:t>       ② </a:t>
            </a:r>
            <a:r>
              <a:rPr lang="zh-CN" altLang="en-US" dirty="0">
                <a:latin typeface="方正姚体" pitchFamily="2" charset="-122"/>
                <a:ea typeface="方正姚体" pitchFamily="2" charset="-122"/>
              </a:rPr>
              <a:t>一个与节点不可解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只要其子节点至少有一个不可解。</a:t>
            </a:r>
          </a:p>
          <a:p>
            <a:pPr algn="just">
              <a:lnSpc>
                <a:spcPct val="90000"/>
              </a:lnSpc>
              <a:spcBef>
                <a:spcPts val="1200"/>
              </a:spcBef>
            </a:pPr>
            <a:r>
              <a:rPr lang="zh-CN" altLang="en-US" dirty="0">
                <a:latin typeface="方正姚体" pitchFamily="2" charset="-122"/>
                <a:ea typeface="方正姚体" pitchFamily="2" charset="-122"/>
              </a:rPr>
              <a:t>   </a:t>
            </a:r>
            <a:r>
              <a:rPr lang="zh-CN" altLang="en-US" dirty="0" smtClean="0">
                <a:latin typeface="方正姚体" pitchFamily="2" charset="-122"/>
                <a:ea typeface="方正姚体" pitchFamily="2" charset="-122"/>
              </a:rPr>
              <a:t>       ③ </a:t>
            </a:r>
            <a:r>
              <a:rPr lang="zh-CN" altLang="en-US" dirty="0">
                <a:latin typeface="方正姚体" pitchFamily="2" charset="-122"/>
                <a:ea typeface="方正姚体" pitchFamily="2" charset="-122"/>
              </a:rPr>
              <a:t>一个或节点不可解</a:t>
            </a: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当且仅当其子节点全都不可解。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76548">
                                            <p:txEl>
                                              <p:pRg st="0" end="0"/>
                                            </p:txEl>
                                          </p:spTgt>
                                        </p:tgtEl>
                                        <p:attrNameLst>
                                          <p:attrName>style.visibility</p:attrName>
                                        </p:attrNameLst>
                                      </p:cBhvr>
                                      <p:to>
                                        <p:strVal val="visible"/>
                                      </p:to>
                                    </p:set>
                                    <p:animEffect transition="in" filter="blinds(horizontal)">
                                      <p:cBhvr>
                                        <p:cTn id="7" dur="500"/>
                                        <p:tgtEl>
                                          <p:spTgt spid="876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6548">
                                            <p:txEl>
                                              <p:pRg st="1" end="1"/>
                                            </p:txEl>
                                          </p:spTgt>
                                        </p:tgtEl>
                                        <p:attrNameLst>
                                          <p:attrName>style.visibility</p:attrName>
                                        </p:attrNameLst>
                                      </p:cBhvr>
                                      <p:to>
                                        <p:strVal val="visible"/>
                                      </p:to>
                                    </p:set>
                                    <p:animEffect transition="in" filter="blinds(horizontal)">
                                      <p:cBhvr>
                                        <p:cTn id="12" dur="500"/>
                                        <p:tgtEl>
                                          <p:spTgt spid="87654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6548">
                                            <p:txEl>
                                              <p:pRg st="2" end="2"/>
                                            </p:txEl>
                                          </p:spTgt>
                                        </p:tgtEl>
                                        <p:attrNameLst>
                                          <p:attrName>style.visibility</p:attrName>
                                        </p:attrNameLst>
                                      </p:cBhvr>
                                      <p:to>
                                        <p:strVal val="visible"/>
                                      </p:to>
                                    </p:set>
                                    <p:animEffect transition="in" filter="blinds(horizontal)">
                                      <p:cBhvr>
                                        <p:cTn id="15" dur="500"/>
                                        <p:tgtEl>
                                          <p:spTgt spid="87654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6548">
                                            <p:txEl>
                                              <p:pRg st="3" end="3"/>
                                            </p:txEl>
                                          </p:spTgt>
                                        </p:tgtEl>
                                        <p:attrNameLst>
                                          <p:attrName>style.visibility</p:attrName>
                                        </p:attrNameLst>
                                      </p:cBhvr>
                                      <p:to>
                                        <p:strVal val="visible"/>
                                      </p:to>
                                    </p:set>
                                    <p:animEffect transition="in" filter="blinds(horizontal)">
                                      <p:cBhvr>
                                        <p:cTn id="18" dur="500"/>
                                        <p:tgtEl>
                                          <p:spTgt spid="876548">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6548">
                                            <p:txEl>
                                              <p:pRg st="4" end="4"/>
                                            </p:txEl>
                                          </p:spTgt>
                                        </p:tgtEl>
                                        <p:attrNameLst>
                                          <p:attrName>style.visibility</p:attrName>
                                        </p:attrNameLst>
                                      </p:cBhvr>
                                      <p:to>
                                        <p:strVal val="visible"/>
                                      </p:to>
                                    </p:set>
                                    <p:animEffect transition="in" filter="blinds(horizontal)">
                                      <p:cBhvr>
                                        <p:cTn id="21" dur="500"/>
                                        <p:tgtEl>
                                          <p:spTgt spid="876548">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6548">
                                            <p:txEl>
                                              <p:pRg st="5" end="5"/>
                                            </p:txEl>
                                          </p:spTgt>
                                        </p:tgtEl>
                                        <p:attrNameLst>
                                          <p:attrName>style.visibility</p:attrName>
                                        </p:attrNameLst>
                                      </p:cBhvr>
                                      <p:to>
                                        <p:strVal val="visible"/>
                                      </p:to>
                                    </p:set>
                                    <p:animEffect transition="in" filter="blinds(horizontal)">
                                      <p:cBhvr>
                                        <p:cTn id="24" dur="500"/>
                                        <p:tgtEl>
                                          <p:spTgt spid="876548">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6548">
                                            <p:txEl>
                                              <p:pRg st="6" end="6"/>
                                            </p:txEl>
                                          </p:spTgt>
                                        </p:tgtEl>
                                        <p:attrNameLst>
                                          <p:attrName>style.visibility</p:attrName>
                                        </p:attrNameLst>
                                      </p:cBhvr>
                                      <p:to>
                                        <p:strVal val="visible"/>
                                      </p:to>
                                    </p:set>
                                    <p:animEffect transition="in" filter="blinds(horizontal)">
                                      <p:cBhvr>
                                        <p:cTn id="27" dur="500"/>
                                        <p:tgtEl>
                                          <p:spTgt spid="876548">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6548">
                                            <p:txEl>
                                              <p:pRg st="7" end="7"/>
                                            </p:txEl>
                                          </p:spTgt>
                                        </p:tgtEl>
                                        <p:attrNameLst>
                                          <p:attrName>style.visibility</p:attrName>
                                        </p:attrNameLst>
                                      </p:cBhvr>
                                      <p:to>
                                        <p:strVal val="visible"/>
                                      </p:to>
                                    </p:set>
                                    <p:animEffect transition="in" filter="blinds(horizontal)">
                                      <p:cBhvr>
                                        <p:cTn id="30" dur="500"/>
                                        <p:tgtEl>
                                          <p:spTgt spid="876548">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876548">
                                            <p:txEl>
                                              <p:pRg st="8" end="8"/>
                                            </p:txEl>
                                          </p:spTgt>
                                        </p:tgtEl>
                                        <p:attrNameLst>
                                          <p:attrName>style.visibility</p:attrName>
                                        </p:attrNameLst>
                                      </p:cBhvr>
                                      <p:to>
                                        <p:strVal val="visible"/>
                                      </p:to>
                                    </p:set>
                                    <p:animEffect transition="in" filter="blinds(horizontal)">
                                      <p:cBhvr>
                                        <p:cTn id="33" dur="500"/>
                                        <p:tgtEl>
                                          <p:spTgt spid="876548">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876548">
                                            <p:txEl>
                                              <p:pRg st="9" end="9"/>
                                            </p:txEl>
                                          </p:spTgt>
                                        </p:tgtEl>
                                        <p:attrNameLst>
                                          <p:attrName>style.visibility</p:attrName>
                                        </p:attrNameLst>
                                      </p:cBhvr>
                                      <p:to>
                                        <p:strVal val="visible"/>
                                      </p:to>
                                    </p:set>
                                    <p:animEffect transition="in" filter="blinds(horizontal)">
                                      <p:cBhvr>
                                        <p:cTn id="36" dur="500"/>
                                        <p:tgtEl>
                                          <p:spTgt spid="87654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909638" y="930275"/>
            <a:ext cx="7086600" cy="914400"/>
          </a:xfrm>
        </p:spPr>
        <p:txBody>
          <a:bodyPr/>
          <a:lstStyle/>
          <a:p>
            <a:pPr>
              <a:spcBef>
                <a:spcPct val="50000"/>
              </a:spcBef>
            </a:pPr>
            <a:r>
              <a:rPr lang="zh-CN" altLang="en-US" b="1" dirty="0" smtClean="0">
                <a:solidFill>
                  <a:srgbClr val="FFC000"/>
                </a:solidFill>
                <a:latin typeface="楷体" pitchFamily="49" charset="-122"/>
                <a:ea typeface="楷体" pitchFamily="49" charset="-122"/>
              </a:rPr>
              <a:t>可解性判别</a:t>
            </a:r>
            <a:endParaRPr lang="zh-CN" altLang="en-US" b="1" dirty="0">
              <a:solidFill>
                <a:srgbClr val="FFC000"/>
              </a:solidFill>
              <a:latin typeface="楷体" pitchFamily="49" charset="-122"/>
              <a:ea typeface="楷体" pitchFamily="49" charset="-122"/>
            </a:endParaRPr>
          </a:p>
        </p:txBody>
      </p:sp>
      <p:grpSp>
        <p:nvGrpSpPr>
          <p:cNvPr id="28677" name="Group 4"/>
          <p:cNvGrpSpPr>
            <a:grpSpLocks/>
          </p:cNvGrpSpPr>
          <p:nvPr/>
        </p:nvGrpSpPr>
        <p:grpSpPr bwMode="auto">
          <a:xfrm>
            <a:off x="838200" y="1676400"/>
            <a:ext cx="7543800" cy="5018088"/>
            <a:chOff x="528" y="1056"/>
            <a:chExt cx="4752" cy="3161"/>
          </a:xfrm>
        </p:grpSpPr>
        <p:sp>
          <p:nvSpPr>
            <p:cNvPr id="28679" name="Text Box 5"/>
            <p:cNvSpPr txBox="1">
              <a:spLocks noChangeArrowheads="1"/>
            </p:cNvSpPr>
            <p:nvPr/>
          </p:nvSpPr>
          <p:spPr bwMode="auto">
            <a:xfrm>
              <a:off x="2053" y="3929"/>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dirty="0" smtClean="0">
                  <a:solidFill>
                    <a:srgbClr val="FFFFFF"/>
                  </a:solidFill>
                  <a:ea typeface="宋体" pitchFamily="2" charset="-122"/>
                </a:rPr>
                <a:t>与或图例子</a:t>
              </a:r>
              <a:endParaRPr lang="zh-CN" altLang="en-US" b="0" dirty="0" smtClean="0">
                <a:solidFill>
                  <a:srgbClr val="FFFFFF"/>
                </a:solidFill>
                <a:ea typeface="宋体" pitchFamily="2" charset="-122"/>
              </a:endParaRPr>
            </a:p>
          </p:txBody>
        </p:sp>
        <p:sp>
          <p:nvSpPr>
            <p:cNvPr id="28680" name="Oval 6"/>
            <p:cNvSpPr>
              <a:spLocks noChangeArrowheads="1"/>
            </p:cNvSpPr>
            <p:nvPr/>
          </p:nvSpPr>
          <p:spPr bwMode="auto">
            <a:xfrm>
              <a:off x="1463" y="1369"/>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1" name="Oval 7"/>
            <p:cNvSpPr>
              <a:spLocks noChangeArrowheads="1"/>
            </p:cNvSpPr>
            <p:nvPr/>
          </p:nvSpPr>
          <p:spPr bwMode="auto">
            <a:xfrm>
              <a:off x="1080" y="1735"/>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2" name="Oval 8"/>
            <p:cNvSpPr>
              <a:spLocks noChangeArrowheads="1"/>
            </p:cNvSpPr>
            <p:nvPr/>
          </p:nvSpPr>
          <p:spPr bwMode="auto">
            <a:xfrm>
              <a:off x="649" y="214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3" name="Line 9"/>
            <p:cNvSpPr>
              <a:spLocks noChangeShapeType="1"/>
            </p:cNvSpPr>
            <p:nvPr/>
          </p:nvSpPr>
          <p:spPr bwMode="auto">
            <a:xfrm flipH="1">
              <a:off x="1128" y="1415"/>
              <a:ext cx="335"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4" name="Line 10"/>
            <p:cNvSpPr>
              <a:spLocks noChangeShapeType="1"/>
            </p:cNvSpPr>
            <p:nvPr/>
          </p:nvSpPr>
          <p:spPr bwMode="auto">
            <a:xfrm flipH="1">
              <a:off x="697" y="1780"/>
              <a:ext cx="383"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5" name="Line 11"/>
            <p:cNvSpPr>
              <a:spLocks noChangeShapeType="1"/>
            </p:cNvSpPr>
            <p:nvPr/>
          </p:nvSpPr>
          <p:spPr bwMode="auto">
            <a:xfrm>
              <a:off x="1128" y="1780"/>
              <a:ext cx="335"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6" name="Oval 12"/>
            <p:cNvSpPr>
              <a:spLocks noChangeArrowheads="1"/>
            </p:cNvSpPr>
            <p:nvPr/>
          </p:nvSpPr>
          <p:spPr bwMode="auto">
            <a:xfrm>
              <a:off x="1416" y="2100"/>
              <a:ext cx="47"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7" name="Oval 13"/>
            <p:cNvSpPr>
              <a:spLocks noChangeArrowheads="1"/>
            </p:cNvSpPr>
            <p:nvPr/>
          </p:nvSpPr>
          <p:spPr bwMode="auto">
            <a:xfrm>
              <a:off x="1655" y="2512"/>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8" name="Oval 14"/>
            <p:cNvSpPr>
              <a:spLocks noChangeArrowheads="1"/>
            </p:cNvSpPr>
            <p:nvPr/>
          </p:nvSpPr>
          <p:spPr bwMode="auto">
            <a:xfrm>
              <a:off x="1032" y="2512"/>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89" name="Line 15"/>
            <p:cNvSpPr>
              <a:spLocks noChangeShapeType="1"/>
            </p:cNvSpPr>
            <p:nvPr/>
          </p:nvSpPr>
          <p:spPr bwMode="auto">
            <a:xfrm flipH="1">
              <a:off x="649" y="2558"/>
              <a:ext cx="383" cy="365"/>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0" name="Line 16"/>
            <p:cNvSpPr>
              <a:spLocks noChangeShapeType="1"/>
            </p:cNvSpPr>
            <p:nvPr/>
          </p:nvSpPr>
          <p:spPr bwMode="auto">
            <a:xfrm>
              <a:off x="1080" y="2558"/>
              <a:ext cx="335"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1" name="Oval 17"/>
            <p:cNvSpPr>
              <a:spLocks noChangeArrowheads="1"/>
            </p:cNvSpPr>
            <p:nvPr/>
          </p:nvSpPr>
          <p:spPr bwMode="auto">
            <a:xfrm>
              <a:off x="1415" y="2878"/>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2" name="Oval 18"/>
            <p:cNvSpPr>
              <a:spLocks noChangeArrowheads="1"/>
            </p:cNvSpPr>
            <p:nvPr/>
          </p:nvSpPr>
          <p:spPr bwMode="auto">
            <a:xfrm>
              <a:off x="601" y="2923"/>
              <a:ext cx="48" cy="4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3" name="Oval 19"/>
            <p:cNvSpPr>
              <a:spLocks noChangeArrowheads="1"/>
            </p:cNvSpPr>
            <p:nvPr/>
          </p:nvSpPr>
          <p:spPr bwMode="auto">
            <a:xfrm>
              <a:off x="1847" y="2100"/>
              <a:ext cx="48" cy="4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4" name="Oval 20"/>
            <p:cNvSpPr>
              <a:spLocks noChangeArrowheads="1"/>
            </p:cNvSpPr>
            <p:nvPr/>
          </p:nvSpPr>
          <p:spPr bwMode="auto">
            <a:xfrm>
              <a:off x="1416" y="2512"/>
              <a:ext cx="47" cy="4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5" name="Line 21"/>
            <p:cNvSpPr>
              <a:spLocks noChangeShapeType="1"/>
            </p:cNvSpPr>
            <p:nvPr/>
          </p:nvSpPr>
          <p:spPr bwMode="auto">
            <a:xfrm>
              <a:off x="1463" y="1415"/>
              <a:ext cx="336"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6" name="Line 22"/>
            <p:cNvSpPr>
              <a:spLocks noChangeShapeType="1"/>
            </p:cNvSpPr>
            <p:nvPr/>
          </p:nvSpPr>
          <p:spPr bwMode="auto">
            <a:xfrm>
              <a:off x="1799" y="1780"/>
              <a:ext cx="335"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7" name="Line 23"/>
            <p:cNvSpPr>
              <a:spLocks noChangeShapeType="1"/>
            </p:cNvSpPr>
            <p:nvPr/>
          </p:nvSpPr>
          <p:spPr bwMode="auto">
            <a:xfrm flipH="1">
              <a:off x="1032" y="2146"/>
              <a:ext cx="384"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8" name="Line 24"/>
            <p:cNvSpPr>
              <a:spLocks noChangeShapeType="1"/>
            </p:cNvSpPr>
            <p:nvPr/>
          </p:nvSpPr>
          <p:spPr bwMode="auto">
            <a:xfrm>
              <a:off x="1751" y="1780"/>
              <a:ext cx="144"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699" name="Line 25"/>
            <p:cNvSpPr>
              <a:spLocks noChangeShapeType="1"/>
            </p:cNvSpPr>
            <p:nvPr/>
          </p:nvSpPr>
          <p:spPr bwMode="auto">
            <a:xfrm flipH="1">
              <a:off x="1463" y="2146"/>
              <a:ext cx="384"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0" name="Oval 26"/>
            <p:cNvSpPr>
              <a:spLocks noChangeArrowheads="1"/>
            </p:cNvSpPr>
            <p:nvPr/>
          </p:nvSpPr>
          <p:spPr bwMode="auto">
            <a:xfrm>
              <a:off x="2086" y="2100"/>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1" name="Line 27"/>
            <p:cNvSpPr>
              <a:spLocks noChangeShapeType="1"/>
            </p:cNvSpPr>
            <p:nvPr/>
          </p:nvSpPr>
          <p:spPr bwMode="auto">
            <a:xfrm flipH="1">
              <a:off x="1703" y="2146"/>
              <a:ext cx="383"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2" name="Line 28"/>
            <p:cNvSpPr>
              <a:spLocks noChangeShapeType="1"/>
            </p:cNvSpPr>
            <p:nvPr/>
          </p:nvSpPr>
          <p:spPr bwMode="auto">
            <a:xfrm>
              <a:off x="2134" y="2146"/>
              <a:ext cx="336"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3" name="Oval 29"/>
            <p:cNvSpPr>
              <a:spLocks noChangeArrowheads="1"/>
            </p:cNvSpPr>
            <p:nvPr/>
          </p:nvSpPr>
          <p:spPr bwMode="auto">
            <a:xfrm>
              <a:off x="2470" y="246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4" name="Text Box 30"/>
            <p:cNvSpPr txBox="1">
              <a:spLocks noChangeArrowheads="1"/>
            </p:cNvSpPr>
            <p:nvPr/>
          </p:nvSpPr>
          <p:spPr bwMode="auto">
            <a:xfrm>
              <a:off x="528" y="2146"/>
              <a:ext cx="1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05" name="Text Box 31"/>
            <p:cNvSpPr txBox="1">
              <a:spLocks noChangeArrowheads="1"/>
            </p:cNvSpPr>
            <p:nvPr/>
          </p:nvSpPr>
          <p:spPr bwMode="auto">
            <a:xfrm>
              <a:off x="1610" y="2512"/>
              <a:ext cx="1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06" name="Text Box 32"/>
            <p:cNvSpPr txBox="1">
              <a:spLocks noChangeArrowheads="1"/>
            </p:cNvSpPr>
            <p:nvPr/>
          </p:nvSpPr>
          <p:spPr bwMode="auto">
            <a:xfrm>
              <a:off x="1324" y="287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07" name="Text Box 33"/>
            <p:cNvSpPr txBox="1">
              <a:spLocks noChangeArrowheads="1"/>
            </p:cNvSpPr>
            <p:nvPr/>
          </p:nvSpPr>
          <p:spPr bwMode="auto">
            <a:xfrm>
              <a:off x="2422" y="2465"/>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08" name="Oval 34"/>
            <p:cNvSpPr>
              <a:spLocks noChangeArrowheads="1"/>
            </p:cNvSpPr>
            <p:nvPr/>
          </p:nvSpPr>
          <p:spPr bwMode="auto">
            <a:xfrm>
              <a:off x="3620" y="1369"/>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09" name="Oval 35"/>
            <p:cNvSpPr>
              <a:spLocks noChangeArrowheads="1"/>
            </p:cNvSpPr>
            <p:nvPr/>
          </p:nvSpPr>
          <p:spPr bwMode="auto">
            <a:xfrm>
              <a:off x="3237" y="1735"/>
              <a:ext cx="47"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0" name="Oval 36"/>
            <p:cNvSpPr>
              <a:spLocks noChangeArrowheads="1"/>
            </p:cNvSpPr>
            <p:nvPr/>
          </p:nvSpPr>
          <p:spPr bwMode="auto">
            <a:xfrm>
              <a:off x="2805" y="214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1" name="Line 37"/>
            <p:cNvSpPr>
              <a:spLocks noChangeShapeType="1"/>
            </p:cNvSpPr>
            <p:nvPr/>
          </p:nvSpPr>
          <p:spPr bwMode="auto">
            <a:xfrm flipH="1">
              <a:off x="3260" y="1415"/>
              <a:ext cx="360"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2" name="Line 38"/>
            <p:cNvSpPr>
              <a:spLocks noChangeShapeType="1"/>
            </p:cNvSpPr>
            <p:nvPr/>
          </p:nvSpPr>
          <p:spPr bwMode="auto">
            <a:xfrm flipH="1">
              <a:off x="2853" y="1780"/>
              <a:ext cx="384"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3" name="Oval 39"/>
            <p:cNvSpPr>
              <a:spLocks noChangeArrowheads="1"/>
            </p:cNvSpPr>
            <p:nvPr/>
          </p:nvSpPr>
          <p:spPr bwMode="auto">
            <a:xfrm>
              <a:off x="3403" y="214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4" name="Oval 40"/>
            <p:cNvSpPr>
              <a:spLocks noChangeArrowheads="1"/>
            </p:cNvSpPr>
            <p:nvPr/>
          </p:nvSpPr>
          <p:spPr bwMode="auto">
            <a:xfrm>
              <a:off x="4074" y="2512"/>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5" name="Oval 41"/>
            <p:cNvSpPr>
              <a:spLocks noChangeArrowheads="1"/>
            </p:cNvSpPr>
            <p:nvPr/>
          </p:nvSpPr>
          <p:spPr bwMode="auto">
            <a:xfrm>
              <a:off x="3572" y="2649"/>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6" name="Line 42"/>
            <p:cNvSpPr>
              <a:spLocks noChangeShapeType="1"/>
            </p:cNvSpPr>
            <p:nvPr/>
          </p:nvSpPr>
          <p:spPr bwMode="auto">
            <a:xfrm flipH="1">
              <a:off x="3020" y="2192"/>
              <a:ext cx="383" cy="365"/>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7" name="Oval 43"/>
            <p:cNvSpPr>
              <a:spLocks noChangeArrowheads="1"/>
            </p:cNvSpPr>
            <p:nvPr/>
          </p:nvSpPr>
          <p:spPr bwMode="auto">
            <a:xfrm>
              <a:off x="2972" y="2557"/>
              <a:ext cx="48" cy="4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8" name="Line 44"/>
            <p:cNvSpPr>
              <a:spLocks noChangeShapeType="1"/>
            </p:cNvSpPr>
            <p:nvPr/>
          </p:nvSpPr>
          <p:spPr bwMode="auto">
            <a:xfrm>
              <a:off x="3643" y="1415"/>
              <a:ext cx="312"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19" name="Line 45"/>
            <p:cNvSpPr>
              <a:spLocks noChangeShapeType="1"/>
            </p:cNvSpPr>
            <p:nvPr/>
          </p:nvSpPr>
          <p:spPr bwMode="auto">
            <a:xfrm>
              <a:off x="3955" y="1780"/>
              <a:ext cx="336"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0" name="Line 46"/>
            <p:cNvSpPr>
              <a:spLocks noChangeShapeType="1"/>
            </p:cNvSpPr>
            <p:nvPr/>
          </p:nvSpPr>
          <p:spPr bwMode="auto">
            <a:xfrm flipH="1">
              <a:off x="3787" y="1780"/>
              <a:ext cx="120"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1" name="Oval 47"/>
            <p:cNvSpPr>
              <a:spLocks noChangeArrowheads="1"/>
            </p:cNvSpPr>
            <p:nvPr/>
          </p:nvSpPr>
          <p:spPr bwMode="auto">
            <a:xfrm>
              <a:off x="4243" y="2100"/>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2" name="Line 48"/>
            <p:cNvSpPr>
              <a:spLocks noChangeShapeType="1"/>
            </p:cNvSpPr>
            <p:nvPr/>
          </p:nvSpPr>
          <p:spPr bwMode="auto">
            <a:xfrm flipH="1">
              <a:off x="4122" y="2146"/>
              <a:ext cx="121"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3" name="Line 49"/>
            <p:cNvSpPr>
              <a:spLocks noChangeShapeType="1"/>
            </p:cNvSpPr>
            <p:nvPr/>
          </p:nvSpPr>
          <p:spPr bwMode="auto">
            <a:xfrm>
              <a:off x="4291" y="2146"/>
              <a:ext cx="335"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4" name="Oval 50"/>
            <p:cNvSpPr>
              <a:spLocks noChangeArrowheads="1"/>
            </p:cNvSpPr>
            <p:nvPr/>
          </p:nvSpPr>
          <p:spPr bwMode="auto">
            <a:xfrm>
              <a:off x="4626" y="246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25" name="Text Box 51"/>
            <p:cNvSpPr txBox="1">
              <a:spLocks noChangeArrowheads="1"/>
            </p:cNvSpPr>
            <p:nvPr/>
          </p:nvSpPr>
          <p:spPr bwMode="auto">
            <a:xfrm>
              <a:off x="2682" y="2146"/>
              <a:ext cx="17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26" name="Text Box 52"/>
            <p:cNvSpPr txBox="1">
              <a:spLocks noChangeArrowheads="1"/>
            </p:cNvSpPr>
            <p:nvPr/>
          </p:nvSpPr>
          <p:spPr bwMode="auto">
            <a:xfrm>
              <a:off x="3978" y="2512"/>
              <a:ext cx="1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27" name="Text Box 53"/>
            <p:cNvSpPr txBox="1">
              <a:spLocks noChangeArrowheads="1"/>
            </p:cNvSpPr>
            <p:nvPr/>
          </p:nvSpPr>
          <p:spPr bwMode="auto">
            <a:xfrm>
              <a:off x="3283" y="3015"/>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28" name="Text Box 54"/>
            <p:cNvSpPr txBox="1">
              <a:spLocks noChangeArrowheads="1"/>
            </p:cNvSpPr>
            <p:nvPr/>
          </p:nvSpPr>
          <p:spPr bwMode="auto">
            <a:xfrm>
              <a:off x="4578" y="2465"/>
              <a:ext cx="1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29" name="Line 55"/>
            <p:cNvSpPr>
              <a:spLocks noChangeShapeType="1"/>
            </p:cNvSpPr>
            <p:nvPr/>
          </p:nvSpPr>
          <p:spPr bwMode="auto">
            <a:xfrm>
              <a:off x="3259" y="1780"/>
              <a:ext cx="192" cy="366"/>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0" name="Oval 56"/>
            <p:cNvSpPr>
              <a:spLocks noChangeArrowheads="1"/>
            </p:cNvSpPr>
            <p:nvPr/>
          </p:nvSpPr>
          <p:spPr bwMode="auto">
            <a:xfrm>
              <a:off x="3739" y="2146"/>
              <a:ext cx="48" cy="46"/>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1" name="Line 57"/>
            <p:cNvSpPr>
              <a:spLocks noChangeShapeType="1"/>
            </p:cNvSpPr>
            <p:nvPr/>
          </p:nvSpPr>
          <p:spPr bwMode="auto">
            <a:xfrm>
              <a:off x="3451" y="2192"/>
              <a:ext cx="144" cy="457"/>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2" name="Line 58"/>
            <p:cNvSpPr>
              <a:spLocks noChangeShapeType="1"/>
            </p:cNvSpPr>
            <p:nvPr/>
          </p:nvSpPr>
          <p:spPr bwMode="auto">
            <a:xfrm flipH="1">
              <a:off x="3595" y="2192"/>
              <a:ext cx="144" cy="457"/>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3" name="Line 59"/>
            <p:cNvSpPr>
              <a:spLocks noChangeShapeType="1"/>
            </p:cNvSpPr>
            <p:nvPr/>
          </p:nvSpPr>
          <p:spPr bwMode="auto">
            <a:xfrm flipH="1">
              <a:off x="3403" y="2695"/>
              <a:ext cx="192"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4" name="Line 60"/>
            <p:cNvSpPr>
              <a:spLocks noChangeShapeType="1"/>
            </p:cNvSpPr>
            <p:nvPr/>
          </p:nvSpPr>
          <p:spPr bwMode="auto">
            <a:xfrm>
              <a:off x="3595" y="2695"/>
              <a:ext cx="144" cy="32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5" name="Oval 61"/>
            <p:cNvSpPr>
              <a:spLocks noChangeArrowheads="1"/>
            </p:cNvSpPr>
            <p:nvPr/>
          </p:nvSpPr>
          <p:spPr bwMode="auto">
            <a:xfrm>
              <a:off x="3691" y="3015"/>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6" name="Oval 62"/>
            <p:cNvSpPr>
              <a:spLocks noChangeArrowheads="1"/>
            </p:cNvSpPr>
            <p:nvPr/>
          </p:nvSpPr>
          <p:spPr bwMode="auto">
            <a:xfrm>
              <a:off x="3355" y="3015"/>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37" name="Text Box 63"/>
            <p:cNvSpPr txBox="1">
              <a:spLocks noChangeArrowheads="1"/>
            </p:cNvSpPr>
            <p:nvPr/>
          </p:nvSpPr>
          <p:spPr bwMode="auto">
            <a:xfrm>
              <a:off x="3715" y="3015"/>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en-US" altLang="zh-CN" sz="2000" smtClean="0">
                  <a:solidFill>
                    <a:srgbClr val="339966"/>
                  </a:solidFill>
                  <a:ea typeface="宋体" pitchFamily="2" charset="-122"/>
                </a:rPr>
                <a:t>t</a:t>
              </a:r>
              <a:endParaRPr lang="en-US" altLang="zh-CN" b="0" smtClean="0">
                <a:solidFill>
                  <a:srgbClr val="FFFFFF"/>
                </a:solidFill>
                <a:ea typeface="宋体" pitchFamily="2" charset="-122"/>
              </a:endParaRPr>
            </a:p>
          </p:txBody>
        </p:sp>
        <p:sp>
          <p:nvSpPr>
            <p:cNvPr id="28738" name="Text Box 64"/>
            <p:cNvSpPr txBox="1">
              <a:spLocks noChangeArrowheads="1"/>
            </p:cNvSpPr>
            <p:nvPr/>
          </p:nvSpPr>
          <p:spPr bwMode="auto">
            <a:xfrm>
              <a:off x="817" y="2994"/>
              <a:ext cx="5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mtClean="0">
                  <a:solidFill>
                    <a:srgbClr val="FFFFFF"/>
                  </a:solidFill>
                  <a:ea typeface="宋体" pitchFamily="2" charset="-122"/>
                </a:rPr>
                <a:t>（</a:t>
              </a:r>
              <a:r>
                <a:rPr lang="en-US" altLang="zh-CN" smtClean="0">
                  <a:solidFill>
                    <a:srgbClr val="FFFFFF"/>
                  </a:solidFill>
                  <a:ea typeface="宋体" pitchFamily="2" charset="-122"/>
                </a:rPr>
                <a:t>a</a:t>
              </a:r>
              <a:r>
                <a:rPr lang="zh-CN" altLang="en-US" smtClean="0">
                  <a:solidFill>
                    <a:srgbClr val="FFFFFF"/>
                  </a:solidFill>
                  <a:ea typeface="宋体" pitchFamily="2" charset="-122"/>
                </a:rPr>
                <a:t>）</a:t>
              </a:r>
              <a:endParaRPr lang="zh-CN" altLang="en-US" b="0" smtClean="0">
                <a:solidFill>
                  <a:srgbClr val="FFFFFF"/>
                </a:solidFill>
                <a:ea typeface="宋体" pitchFamily="2" charset="-122"/>
              </a:endParaRPr>
            </a:p>
          </p:txBody>
        </p:sp>
        <p:sp>
          <p:nvSpPr>
            <p:cNvPr id="28739" name="Text Box 65"/>
            <p:cNvSpPr txBox="1">
              <a:spLocks noChangeArrowheads="1"/>
            </p:cNvSpPr>
            <p:nvPr/>
          </p:nvSpPr>
          <p:spPr bwMode="auto">
            <a:xfrm>
              <a:off x="3833" y="2971"/>
              <a:ext cx="6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itchFamily="18" charset="0"/>
                  <a:ea typeface="楷体_GB2312" pitchFamily="49" charset="-122"/>
                </a:defRPr>
              </a:lvl9pPr>
            </a:lstStyle>
            <a:p>
              <a:pPr eaLnBrk="1" hangingPunct="1"/>
              <a:r>
                <a:rPr lang="zh-CN" altLang="en-US" smtClean="0">
                  <a:solidFill>
                    <a:srgbClr val="FFFFFF"/>
                  </a:solidFill>
                  <a:ea typeface="宋体" pitchFamily="2" charset="-122"/>
                </a:rPr>
                <a:t>（</a:t>
              </a:r>
              <a:r>
                <a:rPr lang="en-US" altLang="zh-CN" smtClean="0">
                  <a:solidFill>
                    <a:srgbClr val="FFFFFF"/>
                  </a:solidFill>
                  <a:ea typeface="宋体" pitchFamily="2" charset="-122"/>
                </a:rPr>
                <a:t>b</a:t>
              </a:r>
              <a:r>
                <a:rPr lang="zh-CN" altLang="en-US" smtClean="0">
                  <a:solidFill>
                    <a:srgbClr val="FFFFFF"/>
                  </a:solidFill>
                  <a:ea typeface="宋体" pitchFamily="2" charset="-122"/>
                </a:rPr>
                <a:t>）</a:t>
              </a:r>
              <a:endParaRPr lang="zh-CN" altLang="en-US" b="0" smtClean="0">
                <a:solidFill>
                  <a:srgbClr val="FFFFFF"/>
                </a:solidFill>
                <a:ea typeface="宋体" pitchFamily="2" charset="-122"/>
              </a:endParaRPr>
            </a:p>
          </p:txBody>
        </p:sp>
        <p:sp>
          <p:nvSpPr>
            <p:cNvPr id="28740" name="Freeform 66"/>
            <p:cNvSpPr>
              <a:spLocks/>
            </p:cNvSpPr>
            <p:nvPr/>
          </p:nvSpPr>
          <p:spPr bwMode="auto">
            <a:xfrm>
              <a:off x="1790" y="1869"/>
              <a:ext cx="100" cy="22"/>
            </a:xfrm>
            <a:custGeom>
              <a:avLst/>
              <a:gdLst>
                <a:gd name="T0" fmla="*/ 0 w 100"/>
                <a:gd name="T1" fmla="*/ 11 h 23"/>
                <a:gd name="T2" fmla="*/ 100 w 100"/>
                <a:gd name="T3" fmla="*/ 0 h 23"/>
                <a:gd name="T4" fmla="*/ 0 60000 65536"/>
                <a:gd name="T5" fmla="*/ 0 60000 65536"/>
              </a:gdLst>
              <a:ahLst/>
              <a:cxnLst>
                <a:cxn ang="T4">
                  <a:pos x="T0" y="T1"/>
                </a:cxn>
                <a:cxn ang="T5">
                  <a:pos x="T2" y="T3"/>
                </a:cxn>
              </a:cxnLst>
              <a:rect l="0" t="0" r="r" b="b"/>
              <a:pathLst>
                <a:path w="100" h="23">
                  <a:moveTo>
                    <a:pt x="0" y="22"/>
                  </a:moveTo>
                  <a:cubicBezTo>
                    <a:pt x="86" y="10"/>
                    <a:pt x="55" y="23"/>
                    <a:pt x="10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1" name="Freeform 67"/>
            <p:cNvSpPr>
              <a:spLocks/>
            </p:cNvSpPr>
            <p:nvPr/>
          </p:nvSpPr>
          <p:spPr bwMode="auto">
            <a:xfrm>
              <a:off x="3543" y="2799"/>
              <a:ext cx="100" cy="45"/>
            </a:xfrm>
            <a:custGeom>
              <a:avLst/>
              <a:gdLst>
                <a:gd name="T0" fmla="*/ 0 w 100"/>
                <a:gd name="T1" fmla="*/ 0 h 47"/>
                <a:gd name="T2" fmla="*/ 100 w 100"/>
                <a:gd name="T3" fmla="*/ 11 h 47"/>
                <a:gd name="T4" fmla="*/ 0 60000 65536"/>
                <a:gd name="T5" fmla="*/ 0 60000 65536"/>
              </a:gdLst>
              <a:ahLst/>
              <a:cxnLst>
                <a:cxn ang="T4">
                  <a:pos x="T0" y="T1"/>
                </a:cxn>
                <a:cxn ang="T5">
                  <a:pos x="T2" y="T3"/>
                </a:cxn>
              </a:cxnLst>
              <a:rect l="0" t="0" r="r" b="b"/>
              <a:pathLst>
                <a:path w="100" h="47">
                  <a:moveTo>
                    <a:pt x="0" y="0"/>
                  </a:moveTo>
                  <a:cubicBezTo>
                    <a:pt x="31" y="33"/>
                    <a:pt x="64" y="47"/>
                    <a:pt x="100" y="1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2" name="Oval 68"/>
            <p:cNvSpPr>
              <a:spLocks noChangeArrowheads="1"/>
            </p:cNvSpPr>
            <p:nvPr/>
          </p:nvSpPr>
          <p:spPr bwMode="auto">
            <a:xfrm>
              <a:off x="3930" y="1735"/>
              <a:ext cx="48" cy="45"/>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3" name="AutoShape 70"/>
            <p:cNvSpPr>
              <a:spLocks noChangeArrowheads="1"/>
            </p:cNvSpPr>
            <p:nvPr/>
          </p:nvSpPr>
          <p:spPr bwMode="auto">
            <a:xfrm>
              <a:off x="2112" y="1056"/>
              <a:ext cx="1414" cy="313"/>
            </a:xfrm>
            <a:prstGeom prst="wedgeRoundRectCallout">
              <a:avLst>
                <a:gd name="adj1" fmla="val -48458"/>
                <a:gd name="adj2" fmla="val 283222"/>
                <a:gd name="adj3" fmla="val 16667"/>
              </a:avLst>
            </a:prstGeom>
            <a:gradFill rotWithShape="0">
              <a:gsLst>
                <a:gs pos="0">
                  <a:srgbClr val="00FFFF"/>
                </a:gs>
                <a:gs pos="100000">
                  <a:srgbClr val="00DCDC"/>
                </a:gs>
              </a:gsLst>
              <a:path path="rect">
                <a:fillToRect l="50000" t="50000" r="50000" b="50000"/>
              </a:path>
            </a:gradFill>
            <a:ln w="6350">
              <a:solidFill>
                <a:schemeClr val="tx2"/>
              </a:solidFill>
              <a:miter lim="800000"/>
              <a:headEnd/>
              <a:tailEnd/>
            </a:ln>
          </p:spPr>
          <p:txBody>
            <a:bodyPr/>
            <a:lstStyle/>
            <a:p>
              <a:pPr algn="ctr"/>
              <a:r>
                <a:rPr lang="zh-CN" altLang="en-US" smtClean="0">
                  <a:solidFill>
                    <a:srgbClr val="000066"/>
                  </a:solidFill>
                  <a:latin typeface="Arial" pitchFamily="34" charset="0"/>
                  <a:ea typeface="宋体" pitchFamily="2" charset="-122"/>
                </a:rPr>
                <a:t>有解节点</a:t>
              </a:r>
            </a:p>
          </p:txBody>
        </p:sp>
        <p:sp>
          <p:nvSpPr>
            <p:cNvPr id="28744" name="AutoShape 71"/>
            <p:cNvSpPr>
              <a:spLocks noChangeArrowheads="1"/>
            </p:cNvSpPr>
            <p:nvPr/>
          </p:nvSpPr>
          <p:spPr bwMode="auto">
            <a:xfrm>
              <a:off x="754" y="3518"/>
              <a:ext cx="1245" cy="274"/>
            </a:xfrm>
            <a:prstGeom prst="wedgeRoundRectCallout">
              <a:avLst>
                <a:gd name="adj1" fmla="val -58523"/>
                <a:gd name="adj2" fmla="val -250296"/>
                <a:gd name="adj3" fmla="val 16667"/>
              </a:avLst>
            </a:prstGeom>
            <a:gradFill rotWithShape="0">
              <a:gsLst>
                <a:gs pos="0">
                  <a:srgbClr val="00FFFF"/>
                </a:gs>
                <a:gs pos="100000">
                  <a:srgbClr val="00DCDC"/>
                </a:gs>
              </a:gsLst>
              <a:path path="rect">
                <a:fillToRect l="50000" t="50000" r="50000" b="50000"/>
              </a:path>
            </a:gradFill>
            <a:ln w="6350">
              <a:solidFill>
                <a:schemeClr val="tx2"/>
              </a:solidFill>
              <a:miter lim="800000"/>
              <a:headEnd/>
              <a:tailEnd/>
            </a:ln>
          </p:spPr>
          <p:txBody>
            <a:bodyPr/>
            <a:lstStyle/>
            <a:p>
              <a:pPr algn="ctr"/>
              <a:r>
                <a:rPr lang="zh-CN" altLang="en-US" smtClean="0">
                  <a:solidFill>
                    <a:srgbClr val="000066"/>
                  </a:solidFill>
                  <a:latin typeface="Arial" pitchFamily="34" charset="0"/>
                  <a:ea typeface="宋体" pitchFamily="2" charset="-122"/>
                </a:rPr>
                <a:t>无解节点</a:t>
              </a:r>
            </a:p>
          </p:txBody>
        </p:sp>
        <p:sp>
          <p:nvSpPr>
            <p:cNvPr id="28745" name="AutoShape 72"/>
            <p:cNvSpPr>
              <a:spLocks noChangeArrowheads="1"/>
            </p:cNvSpPr>
            <p:nvPr/>
          </p:nvSpPr>
          <p:spPr bwMode="auto">
            <a:xfrm>
              <a:off x="4035" y="3401"/>
              <a:ext cx="1245" cy="274"/>
            </a:xfrm>
            <a:prstGeom prst="wedgeRoundRectCallout">
              <a:avLst>
                <a:gd name="adj1" fmla="val 6250"/>
                <a:gd name="adj2" fmla="val -283333"/>
                <a:gd name="adj3" fmla="val 16667"/>
              </a:avLst>
            </a:prstGeom>
            <a:gradFill rotWithShape="0">
              <a:gsLst>
                <a:gs pos="0">
                  <a:srgbClr val="00FFFF"/>
                </a:gs>
                <a:gs pos="100000">
                  <a:srgbClr val="00DCDC"/>
                </a:gs>
              </a:gsLst>
              <a:path path="rect">
                <a:fillToRect l="50000" t="50000" r="50000" b="50000"/>
              </a:path>
            </a:gradFill>
            <a:ln w="6350">
              <a:solidFill>
                <a:schemeClr val="tx2"/>
              </a:solidFill>
              <a:miter lim="800000"/>
              <a:headEnd/>
              <a:tailEnd/>
            </a:ln>
          </p:spPr>
          <p:txBody>
            <a:bodyPr/>
            <a:lstStyle/>
            <a:p>
              <a:pPr algn="ctr"/>
              <a:r>
                <a:rPr lang="zh-CN" altLang="en-US" smtClean="0">
                  <a:solidFill>
                    <a:srgbClr val="000066"/>
                  </a:solidFill>
                  <a:latin typeface="Arial" pitchFamily="34" charset="0"/>
                  <a:ea typeface="宋体" pitchFamily="2" charset="-122"/>
                </a:rPr>
                <a:t>终叶节点</a:t>
              </a:r>
            </a:p>
          </p:txBody>
        </p:sp>
        <p:sp>
          <p:nvSpPr>
            <p:cNvPr id="28746" name="Freeform 73"/>
            <p:cNvSpPr>
              <a:spLocks/>
            </p:cNvSpPr>
            <p:nvPr/>
          </p:nvSpPr>
          <p:spPr bwMode="auto">
            <a:xfrm>
              <a:off x="1008" y="1872"/>
              <a:ext cx="192" cy="48"/>
            </a:xfrm>
            <a:custGeom>
              <a:avLst/>
              <a:gdLst>
                <a:gd name="T0" fmla="*/ 0 w 192"/>
                <a:gd name="T1" fmla="*/ 0 h 48"/>
                <a:gd name="T2" fmla="*/ 96 w 192"/>
                <a:gd name="T3" fmla="*/ 48 h 48"/>
                <a:gd name="T4" fmla="*/ 192 w 192"/>
                <a:gd name="T5" fmla="*/ 0 h 48"/>
                <a:gd name="T6" fmla="*/ 0 60000 65536"/>
                <a:gd name="T7" fmla="*/ 0 60000 65536"/>
                <a:gd name="T8" fmla="*/ 0 60000 65536"/>
              </a:gdLst>
              <a:ahLst/>
              <a:cxnLst>
                <a:cxn ang="T6">
                  <a:pos x="T0" y="T1"/>
                </a:cxn>
                <a:cxn ang="T7">
                  <a:pos x="T2" y="T3"/>
                </a:cxn>
                <a:cxn ang="T8">
                  <a:pos x="T4" y="T5"/>
                </a:cxn>
              </a:cxnLst>
              <a:rect l="0" t="0" r="r" b="b"/>
              <a:pathLst>
                <a:path w="192" h="48">
                  <a:moveTo>
                    <a:pt x="0" y="0"/>
                  </a:moveTo>
                  <a:cubicBezTo>
                    <a:pt x="32" y="24"/>
                    <a:pt x="64" y="48"/>
                    <a:pt x="96" y="48"/>
                  </a:cubicBezTo>
                  <a:cubicBezTo>
                    <a:pt x="128" y="48"/>
                    <a:pt x="184" y="8"/>
                    <a:pt x="192" y="0"/>
                  </a:cubicBezTo>
                </a:path>
              </a:pathLst>
            </a:custGeom>
            <a:noFill/>
            <a:ln w="25400">
              <a:solidFill>
                <a:srgbClr val="FFFFFF"/>
              </a:solidFill>
              <a:round/>
              <a:headEnd/>
              <a:tailEnd/>
            </a:ln>
            <a:extLst>
              <a:ext uri="{909E8E84-426E-40DD-AFC4-6F175D3DCCD1}">
                <a14:hiddenFill xmlns:a14="http://schemas.microsoft.com/office/drawing/2010/main">
                  <a:solidFill>
                    <a:schemeClr val="accent1"/>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7" name="Freeform 74"/>
            <p:cNvSpPr>
              <a:spLocks/>
            </p:cNvSpPr>
            <p:nvPr/>
          </p:nvSpPr>
          <p:spPr bwMode="auto">
            <a:xfrm>
              <a:off x="1968" y="2256"/>
              <a:ext cx="288" cy="96"/>
            </a:xfrm>
            <a:custGeom>
              <a:avLst/>
              <a:gdLst>
                <a:gd name="T0" fmla="*/ 0 w 192"/>
                <a:gd name="T1" fmla="*/ 0 h 48"/>
                <a:gd name="T2" fmla="*/ 718835 w 192"/>
                <a:gd name="T3" fmla="*/ 201326592 h 48"/>
                <a:gd name="T4" fmla="*/ 1437021 w 192"/>
                <a:gd name="T5" fmla="*/ 0 h 48"/>
                <a:gd name="T6" fmla="*/ 0 60000 65536"/>
                <a:gd name="T7" fmla="*/ 0 60000 65536"/>
                <a:gd name="T8" fmla="*/ 0 60000 65536"/>
              </a:gdLst>
              <a:ahLst/>
              <a:cxnLst>
                <a:cxn ang="T6">
                  <a:pos x="T0" y="T1"/>
                </a:cxn>
                <a:cxn ang="T7">
                  <a:pos x="T2" y="T3"/>
                </a:cxn>
                <a:cxn ang="T8">
                  <a:pos x="T4" y="T5"/>
                </a:cxn>
              </a:cxnLst>
              <a:rect l="0" t="0" r="r" b="b"/>
              <a:pathLst>
                <a:path w="192" h="48">
                  <a:moveTo>
                    <a:pt x="0" y="0"/>
                  </a:moveTo>
                  <a:cubicBezTo>
                    <a:pt x="32" y="24"/>
                    <a:pt x="64" y="48"/>
                    <a:pt x="96" y="48"/>
                  </a:cubicBezTo>
                  <a:cubicBezTo>
                    <a:pt x="128" y="48"/>
                    <a:pt x="160" y="24"/>
                    <a:pt x="192" y="0"/>
                  </a:cubicBezTo>
                </a:path>
              </a:pathLst>
            </a:custGeom>
            <a:noFill/>
            <a:ln w="25400">
              <a:solidFill>
                <a:srgbClr val="FFFFFF"/>
              </a:solidFill>
              <a:round/>
              <a:headEnd/>
              <a:tailEnd/>
            </a:ln>
            <a:extLst>
              <a:ext uri="{909E8E84-426E-40DD-AFC4-6F175D3DCCD1}">
                <a14:hiddenFill xmlns:a14="http://schemas.microsoft.com/office/drawing/2010/main">
                  <a:solidFill>
                    <a:schemeClr val="accent1"/>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8" name="Freeform 75"/>
            <p:cNvSpPr>
              <a:spLocks/>
            </p:cNvSpPr>
            <p:nvPr/>
          </p:nvSpPr>
          <p:spPr bwMode="auto">
            <a:xfrm>
              <a:off x="3552" y="1488"/>
              <a:ext cx="192" cy="48"/>
            </a:xfrm>
            <a:custGeom>
              <a:avLst/>
              <a:gdLst>
                <a:gd name="T0" fmla="*/ 0 w 192"/>
                <a:gd name="T1" fmla="*/ 0 h 48"/>
                <a:gd name="T2" fmla="*/ 96 w 192"/>
                <a:gd name="T3" fmla="*/ 48 h 48"/>
                <a:gd name="T4" fmla="*/ 192 w 192"/>
                <a:gd name="T5" fmla="*/ 0 h 48"/>
                <a:gd name="T6" fmla="*/ 0 60000 65536"/>
                <a:gd name="T7" fmla="*/ 0 60000 65536"/>
                <a:gd name="T8" fmla="*/ 0 60000 65536"/>
              </a:gdLst>
              <a:ahLst/>
              <a:cxnLst>
                <a:cxn ang="T6">
                  <a:pos x="T0" y="T1"/>
                </a:cxn>
                <a:cxn ang="T7">
                  <a:pos x="T2" y="T3"/>
                </a:cxn>
                <a:cxn ang="T8">
                  <a:pos x="T4" y="T5"/>
                </a:cxn>
              </a:cxnLst>
              <a:rect l="0" t="0" r="r" b="b"/>
              <a:pathLst>
                <a:path w="192" h="48">
                  <a:moveTo>
                    <a:pt x="0" y="0"/>
                  </a:moveTo>
                  <a:cubicBezTo>
                    <a:pt x="32" y="24"/>
                    <a:pt x="64" y="48"/>
                    <a:pt x="96" y="48"/>
                  </a:cubicBezTo>
                  <a:cubicBezTo>
                    <a:pt x="128" y="48"/>
                    <a:pt x="160" y="24"/>
                    <a:pt x="192" y="0"/>
                  </a:cubicBezTo>
                </a:path>
              </a:pathLst>
            </a:custGeom>
            <a:noFill/>
            <a:ln w="25400">
              <a:solidFill>
                <a:srgbClr val="FFFFFF"/>
              </a:solidFill>
              <a:round/>
              <a:headEnd/>
              <a:tailEnd/>
            </a:ln>
            <a:extLst>
              <a:ext uri="{909E8E84-426E-40DD-AFC4-6F175D3DCCD1}">
                <a14:hiddenFill xmlns:a14="http://schemas.microsoft.com/office/drawing/2010/main">
                  <a:solidFill>
                    <a:schemeClr val="accent1"/>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
          <p:nvSpPr>
            <p:cNvPr id="28749" name="Freeform 76"/>
            <p:cNvSpPr>
              <a:spLocks/>
            </p:cNvSpPr>
            <p:nvPr/>
          </p:nvSpPr>
          <p:spPr bwMode="auto">
            <a:xfrm>
              <a:off x="4224" y="2208"/>
              <a:ext cx="126" cy="72"/>
            </a:xfrm>
            <a:custGeom>
              <a:avLst/>
              <a:gdLst>
                <a:gd name="T0" fmla="*/ 0 w 126"/>
                <a:gd name="T1" fmla="*/ 52 h 72"/>
                <a:gd name="T2" fmla="*/ 67 w 126"/>
                <a:gd name="T3" fmla="*/ 63 h 72"/>
                <a:gd name="T4" fmla="*/ 126 w 126"/>
                <a:gd name="T5" fmla="*/ 0 h 72"/>
                <a:gd name="T6" fmla="*/ 0 60000 65536"/>
                <a:gd name="T7" fmla="*/ 0 60000 65536"/>
                <a:gd name="T8" fmla="*/ 0 60000 65536"/>
              </a:gdLst>
              <a:ahLst/>
              <a:cxnLst>
                <a:cxn ang="T6">
                  <a:pos x="T0" y="T1"/>
                </a:cxn>
                <a:cxn ang="T7">
                  <a:pos x="T2" y="T3"/>
                </a:cxn>
                <a:cxn ang="T8">
                  <a:pos x="T4" y="T5"/>
                </a:cxn>
              </a:cxnLst>
              <a:rect l="0" t="0" r="r" b="b"/>
              <a:pathLst>
                <a:path w="126" h="72">
                  <a:moveTo>
                    <a:pt x="0" y="52"/>
                  </a:moveTo>
                  <a:cubicBezTo>
                    <a:pt x="11" y="54"/>
                    <a:pt x="46" y="72"/>
                    <a:pt x="67" y="63"/>
                  </a:cubicBezTo>
                  <a:cubicBezTo>
                    <a:pt x="88" y="54"/>
                    <a:pt x="114" y="13"/>
                    <a:pt x="126" y="0"/>
                  </a:cubicBezTo>
                </a:path>
              </a:pathLst>
            </a:custGeom>
            <a:noFill/>
            <a:ln w="25400">
              <a:solidFill>
                <a:srgbClr val="FFFFFF"/>
              </a:solidFill>
              <a:round/>
              <a:headEnd/>
              <a:tailEnd/>
            </a:ln>
            <a:extLst>
              <a:ext uri="{909E8E84-426E-40DD-AFC4-6F175D3DCCD1}">
                <a14:hiddenFill xmlns:a14="http://schemas.microsoft.com/office/drawing/2010/main">
                  <a:solidFill>
                    <a:schemeClr val="accent1"/>
                  </a:solidFill>
                </a14:hiddenFill>
              </a:ext>
            </a:extLst>
          </p:spPr>
          <p:txBody>
            <a:bodyPr/>
            <a:lstStyle/>
            <a:p>
              <a:pPr>
                <a:lnSpc>
                  <a:spcPct val="80000"/>
                </a:lnSpc>
                <a:spcBef>
                  <a:spcPct val="50000"/>
                </a:spcBef>
                <a:buFontTx/>
                <a:buChar char="•"/>
              </a:pPr>
              <a:endParaRPr lang="zh-CN" altLang="en-US" b="1" smtClean="0">
                <a:solidFill>
                  <a:srgbClr val="FFFFFF"/>
                </a:solidFill>
                <a:ea typeface="楷体_GB2312" pitchFamily="49" charset="-122"/>
              </a:endParaRPr>
            </a:p>
          </p:txBody>
        </p:sp>
      </p:grpSp>
      <p:sp>
        <p:nvSpPr>
          <p:cNvPr id="28678" name="Oval 19"/>
          <p:cNvSpPr>
            <a:spLocks noChangeArrowheads="1"/>
          </p:cNvSpPr>
          <p:nvPr/>
        </p:nvSpPr>
        <p:spPr bwMode="auto">
          <a:xfrm>
            <a:off x="2784475" y="2754313"/>
            <a:ext cx="76200" cy="730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50000"/>
              </a:spcBef>
              <a:buFontTx/>
              <a:buChar char="•"/>
            </a:pPr>
            <a:endParaRPr lang="zh-CN" altLang="en-US" b="1" smtClean="0">
              <a:solidFill>
                <a:srgbClr val="FFFFFF"/>
              </a:solidFill>
              <a:ea typeface="楷体_GB2312" pitchFamily="49" charset="-122"/>
            </a:endParaRPr>
          </a:p>
        </p:txBody>
      </p:sp>
    </p:spTree>
    <p:extLst>
      <p:ext uri="{BB962C8B-B14F-4D97-AF65-F5344CB8AC3E}">
        <p14:creationId xmlns:p14="http://schemas.microsoft.com/office/powerpoint/2010/main" val="30163542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04" name="Text Box 4"/>
          <p:cNvSpPr txBox="1">
            <a:spLocks noChangeArrowheads="1"/>
          </p:cNvSpPr>
          <p:nvPr/>
        </p:nvSpPr>
        <p:spPr bwMode="auto">
          <a:xfrm>
            <a:off x="179512" y="620688"/>
            <a:ext cx="6984776" cy="1261884"/>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C00000"/>
                </a:solidFill>
                <a:effectLst/>
                <a:uLnTx/>
                <a:uFillTx/>
                <a:latin typeface="黑体" pitchFamily="2" charset="-122"/>
                <a:ea typeface="黑体" pitchFamily="2" charset="-122"/>
                <a:cs typeface="+mn-cs"/>
              </a:rPr>
              <a:t>状态图搜索与求解</a:t>
            </a:r>
            <a:endParaRPr kumimoji="1" lang="en-US" altLang="zh-CN" sz="2800" b="0" i="0" u="none" strike="noStrike" kern="1200" cap="none" spc="0" normalizeH="0" baseline="0" noProof="0" dirty="0" smtClean="0">
              <a:ln>
                <a:noFill/>
              </a:ln>
              <a:solidFill>
                <a:srgbClr val="C00000"/>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状态空间知识表示：状态图</a:t>
            </a:r>
            <a:endParaRPr kumimoji="1" lang="en-US" altLang="zh-CN"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搜索</a:t>
            </a: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：初如节点</a:t>
            </a:r>
            <a:r>
              <a:rPr kumimoji="1" lang="en-US" altLang="zh-CN"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a:t>
            </a: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目标节点（路径）</a:t>
            </a:r>
            <a:endParaRPr kumimoji="1" lang="zh-CN" altLang="en-US" sz="2400" b="0" i="0" u="none" strike="noStrike" kern="1200" cap="none" spc="0" normalizeH="0" baseline="0" noProof="0" dirty="0">
              <a:ln>
                <a:noFill/>
              </a:ln>
              <a:solidFill>
                <a:srgbClr val="0000FF"/>
              </a:solidFill>
              <a:effectLst/>
              <a:uLnTx/>
              <a:uFillTx/>
              <a:latin typeface="黑体" pitchFamily="2" charset="-122"/>
              <a:ea typeface="黑体" pitchFamily="2" charset="-122"/>
              <a:cs typeface="+mn-cs"/>
            </a:endParaRPr>
          </a:p>
        </p:txBody>
      </p:sp>
      <p:pic>
        <p:nvPicPr>
          <p:cNvPr id="1263617" name="Picture 1" descr="E:\人工智能导论\085054-01 人工智能导论(图)\tu\RG3-10.tif"/>
          <p:cNvPicPr>
            <a:picLocks noChangeAspect="1" noChangeArrowheads="1"/>
          </p:cNvPicPr>
          <p:nvPr/>
        </p:nvPicPr>
        <p:blipFill rotWithShape="1">
          <a:blip r:embed="rId2"/>
          <a:srcRect b="32594"/>
          <a:stretch/>
        </p:blipFill>
        <p:spPr bwMode="auto">
          <a:xfrm>
            <a:off x="899592" y="2030943"/>
            <a:ext cx="8083607" cy="3265909"/>
          </a:xfrm>
          <a:prstGeom prst="rect">
            <a:avLst/>
          </a:prstGeom>
          <a:noFill/>
        </p:spPr>
      </p:pic>
      <p:sp>
        <p:nvSpPr>
          <p:cNvPr id="2" name="Text Box 1"/>
          <p:cNvSpPr txBox="1">
            <a:spLocks noChangeArrowheads="1"/>
          </p:cNvSpPr>
          <p:nvPr/>
        </p:nvSpPr>
        <p:spPr bwMode="auto">
          <a:xfrm>
            <a:off x="4626592" y="3945912"/>
            <a:ext cx="101932" cy="11238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smtClean="0">
                <a:ln>
                  <a:noFill/>
                </a:ln>
                <a:solidFill>
                  <a:prstClr val="black"/>
                </a:solidFill>
                <a:effectLst/>
                <a:uLnTx/>
                <a:uFillTx/>
                <a:latin typeface="Calibri" pitchFamily="34" charset="0"/>
                <a:ea typeface="宋体" pitchFamily="2" charset="-122"/>
                <a:cs typeface="宋体" pitchFamily="2" charset="-122"/>
              </a:rPr>
              <a:t>*</a:t>
            </a:r>
            <a:endParaRPr kumimoji="0" lang="zh-CN" altLang="zh-CN" sz="1800" b="0" i="0" u="none" strike="noStrike" kern="1200" cap="none" spc="0" normalizeH="0" baseline="0" noProof="0" dirty="0" smtClean="0">
              <a:ln>
                <a:noFill/>
              </a:ln>
              <a:solidFill>
                <a:prstClr val="black"/>
              </a:solidFill>
              <a:effectLst/>
              <a:uLnTx/>
              <a:uFillTx/>
              <a:latin typeface="Arial" pitchFamily="34" charset="0"/>
              <a:ea typeface="宋体" pitchFamily="2" charset="-122"/>
              <a:cs typeface="宋体" pitchFamily="2" charset="-122"/>
            </a:endParaRPr>
          </a:p>
        </p:txBody>
      </p:sp>
      <p:sp>
        <p:nvSpPr>
          <p:cNvPr id="5" name="Text Box 4"/>
          <p:cNvSpPr txBox="1">
            <a:spLocks noChangeArrowheads="1"/>
          </p:cNvSpPr>
          <p:nvPr/>
        </p:nvSpPr>
        <p:spPr bwMode="auto">
          <a:xfrm>
            <a:off x="251520" y="5445224"/>
            <a:ext cx="5142773" cy="1261884"/>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C00000"/>
                </a:solidFill>
                <a:effectLst/>
                <a:uLnTx/>
                <a:uFillTx/>
                <a:latin typeface="黑体" pitchFamily="2" charset="-122"/>
                <a:ea typeface="黑体" pitchFamily="2" charset="-122"/>
                <a:cs typeface="+mn-cs"/>
              </a:rPr>
              <a:t>与或图搜索与求解</a:t>
            </a:r>
            <a:endParaRPr kumimoji="1" lang="en-US" altLang="zh-CN" sz="2800" b="0" i="0" u="none" strike="noStrike" kern="1200" cap="none" spc="0" normalizeH="0" baseline="0" noProof="0" dirty="0" smtClean="0">
              <a:ln>
                <a:noFill/>
              </a:ln>
              <a:solidFill>
                <a:srgbClr val="C00000"/>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问题归约法知识表示：与或图</a:t>
            </a:r>
            <a:endParaRPr kumimoji="1" lang="en-US" altLang="zh-CN"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搜索：</a:t>
            </a:r>
            <a:r>
              <a:rPr kumimoji="1" lang="zh-CN" altLang="en-US" sz="2400" b="0" i="0" u="none" strike="noStrike" kern="1200" cap="none" spc="0" normalizeH="0" baseline="0" noProof="0" dirty="0" smtClean="0">
                <a:ln>
                  <a:noFill/>
                </a:ln>
                <a:solidFill>
                  <a:srgbClr val="0000FF"/>
                </a:solidFill>
                <a:effectLst/>
                <a:uLnTx/>
                <a:uFillTx/>
                <a:latin typeface="黑体" pitchFamily="2" charset="-122"/>
                <a:ea typeface="黑体" pitchFamily="2" charset="-122"/>
                <a:cs typeface="+mn-cs"/>
              </a:rPr>
              <a:t>解图（树）</a:t>
            </a:r>
            <a:endParaRPr kumimoji="1" lang="zh-CN" altLang="en-US" sz="2400" b="0" i="0" u="none" strike="noStrike" kern="1200" cap="none" spc="0" normalizeH="0" baseline="0" noProof="0" dirty="0">
              <a:ln>
                <a:noFill/>
              </a:ln>
              <a:solidFill>
                <a:srgbClr val="0000FF"/>
              </a:solidFill>
              <a:effectLst/>
              <a:uLnTx/>
              <a:uFillTx/>
              <a:latin typeface="黑体" pitchFamily="2" charset="-122"/>
              <a:ea typeface="黑体" pitchFamily="2" charset="-122"/>
              <a:cs typeface="+mn-cs"/>
            </a:endParaRPr>
          </a:p>
        </p:txBody>
      </p:sp>
      <p:sp>
        <p:nvSpPr>
          <p:cNvPr id="6" name="Text Box 4"/>
          <p:cNvSpPr txBox="1">
            <a:spLocks noChangeArrowheads="1"/>
          </p:cNvSpPr>
          <p:nvPr/>
        </p:nvSpPr>
        <p:spPr bwMode="auto">
          <a:xfrm>
            <a:off x="-36512" y="1"/>
            <a:ext cx="9180512" cy="738664"/>
          </a:xfrm>
          <a:prstGeom prst="rect">
            <a:avLst/>
          </a:prstGeom>
          <a:solidFill>
            <a:srgbClr val="002060"/>
          </a:solidFill>
          <a:ln w="9525">
            <a:noFill/>
            <a:miter lim="800000"/>
            <a:headEnd/>
            <a:tailEnd/>
          </a:ln>
          <a:effectLst/>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C00000"/>
                </a:solidFill>
                <a:effectLst/>
                <a:uLnTx/>
                <a:uFillTx/>
                <a:latin typeface="黑体" pitchFamily="2" charset="-122"/>
                <a:ea typeface="黑体" pitchFamily="2" charset="-122"/>
                <a:cs typeface="+mn-cs"/>
              </a:rPr>
              <a:t>回顾</a:t>
            </a:r>
            <a:endParaRPr kumimoji="1" lang="zh-CN" altLang="en-US" sz="2800" b="0" i="0" u="none" strike="noStrike" kern="1200" cap="none" spc="0" normalizeH="0" baseline="0" noProof="0" dirty="0">
              <a:ln>
                <a:noFill/>
              </a:ln>
              <a:solidFill>
                <a:srgbClr val="C00000"/>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2732551446"/>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04"/>
                                        </p:tgtEl>
                                        <p:attrNameLst>
                                          <p:attrName>style.visibility</p:attrName>
                                        </p:attrNameLst>
                                      </p:cBhvr>
                                      <p:to>
                                        <p:strVal val="visible"/>
                                      </p:to>
                                    </p:set>
                                    <p:animEffect transition="in" filter="blinds(horizontal)">
                                      <p:cBhvr>
                                        <p:cTn id="7" dur="500"/>
                                        <p:tgtEl>
                                          <p:spTgt spid="7680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3617"/>
                                        </p:tgtEl>
                                        <p:attrNameLst>
                                          <p:attrName>style.visibility</p:attrName>
                                        </p:attrNameLst>
                                      </p:cBhvr>
                                      <p:to>
                                        <p:strVal val="visible"/>
                                      </p:to>
                                    </p:set>
                                    <p:animEffect transition="in" filter="blinds(horizontal)">
                                      <p:cBhvr>
                                        <p:cTn id="12" dur="500"/>
                                        <p:tgtEl>
                                          <p:spTgt spid="12636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4" grpId="0"/>
      <p:bldP spid="5" grpId="0"/>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5524" name="Text Box 4"/>
          <p:cNvSpPr txBox="1">
            <a:spLocks noChangeArrowheads="1"/>
          </p:cNvSpPr>
          <p:nvPr/>
        </p:nvSpPr>
        <p:spPr bwMode="auto">
          <a:xfrm>
            <a:off x="782588" y="832512"/>
            <a:ext cx="7358114" cy="2431435"/>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b="1" dirty="0">
                <a:latin typeface="宋体" charset="-122"/>
              </a:rPr>
              <a:t>　　</a:t>
            </a:r>
            <a:r>
              <a:rPr lang="en-US" altLang="zh-CN" sz="2800" dirty="0">
                <a:solidFill>
                  <a:srgbClr val="0000FF"/>
                </a:solidFill>
                <a:latin typeface="楷体" pitchFamily="49" charset="-122"/>
                <a:ea typeface="楷体" pitchFamily="49" charset="-122"/>
              </a:rPr>
              <a:t>3. </a:t>
            </a:r>
            <a:r>
              <a:rPr lang="zh-CN" altLang="en-US" sz="2800" b="1" dirty="0" smtClean="0">
                <a:solidFill>
                  <a:srgbClr val="0000FF"/>
                </a:solidFill>
                <a:latin typeface="楷体" pitchFamily="49" charset="-122"/>
                <a:ea typeface="楷体" pitchFamily="49" charset="-122"/>
              </a:rPr>
              <a:t>搜索策略</a:t>
            </a:r>
            <a:endParaRPr lang="zh-CN" altLang="en-US" sz="2800" b="1" dirty="0">
              <a:solidFill>
                <a:srgbClr val="0000FF"/>
              </a:solidFill>
              <a:latin typeface="楷体" pitchFamily="49" charset="-122"/>
              <a:ea typeface="楷体" pitchFamily="49" charset="-122"/>
            </a:endParaRPr>
          </a:p>
          <a:p>
            <a:pPr algn="just">
              <a:lnSpc>
                <a:spcPct val="140000"/>
              </a:lnSpc>
              <a:spcBef>
                <a:spcPct val="50000"/>
              </a:spcBef>
            </a:pPr>
            <a:r>
              <a:rPr lang="zh-CN" altLang="en-US" dirty="0">
                <a:latin typeface="宋体" charset="-122"/>
              </a:rPr>
              <a:t>　　</a:t>
            </a:r>
            <a:r>
              <a:rPr lang="zh-CN" altLang="en-US" dirty="0">
                <a:latin typeface="仿宋_GB2312" pitchFamily="49" charset="-122"/>
                <a:ea typeface="仿宋_GB2312" pitchFamily="49" charset="-122"/>
              </a:rPr>
              <a:t>与或图搜索也分为盲目搜索和启发式搜索两大类。前者又分为穷举搜索和盲目碰撞搜索。穷举搜索又分为深度优先和广度优先两种基本策略。</a:t>
            </a:r>
            <a:r>
              <a:rPr lang="zh-CN" altLang="en-US" dirty="0"/>
              <a:t> </a:t>
            </a:r>
          </a:p>
        </p:txBody>
      </p:sp>
    </p:spTree>
  </p:cSld>
  <p:clrMapOvr>
    <a:masterClrMapping/>
  </p:clrMapOvr>
  <p:transition>
    <p:checke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4500" name="Text Box 4"/>
          <p:cNvSpPr txBox="1">
            <a:spLocks noChangeArrowheads="1"/>
          </p:cNvSpPr>
          <p:nvPr/>
        </p:nvSpPr>
        <p:spPr bwMode="auto">
          <a:xfrm>
            <a:off x="179512" y="116632"/>
            <a:ext cx="8964488" cy="6011902"/>
          </a:xfrm>
          <a:prstGeom prst="rect">
            <a:avLst/>
          </a:prstGeom>
          <a:noFill/>
          <a:ln w="9525">
            <a:noFill/>
            <a:miter lim="800000"/>
            <a:headEnd/>
            <a:tailEnd/>
          </a:ln>
          <a:effectLst/>
        </p:spPr>
        <p:txBody>
          <a:bodyPr wrap="square">
            <a:spAutoFit/>
          </a:bodyPr>
          <a:lstStyle/>
          <a:p>
            <a:pPr algn="just">
              <a:spcBef>
                <a:spcPct val="50000"/>
              </a:spcBef>
            </a:pPr>
            <a:r>
              <a:rPr lang="zh-CN" altLang="en-US" b="1" dirty="0">
                <a:latin typeface="宋体" charset="-122"/>
              </a:rPr>
              <a:t>　　</a:t>
            </a:r>
            <a:r>
              <a:rPr lang="en-US" altLang="zh-CN" sz="2800" dirty="0">
                <a:solidFill>
                  <a:srgbClr val="0000FF"/>
                </a:solidFill>
                <a:latin typeface="楷体" pitchFamily="49" charset="-122"/>
                <a:ea typeface="楷体" pitchFamily="49" charset="-122"/>
              </a:rPr>
              <a:t>4. </a:t>
            </a:r>
            <a:r>
              <a:rPr lang="zh-CN" altLang="en-US" sz="2800" dirty="0" smtClean="0">
                <a:solidFill>
                  <a:srgbClr val="0000FF"/>
                </a:solidFill>
                <a:latin typeface="楷体" pitchFamily="49" charset="-122"/>
                <a:ea typeface="楷体" pitchFamily="49" charset="-122"/>
              </a:rPr>
              <a:t>一般与或图</a:t>
            </a:r>
            <a:r>
              <a:rPr lang="zh-CN" altLang="en-US" sz="2800" b="1" dirty="0" smtClean="0">
                <a:solidFill>
                  <a:srgbClr val="0000FF"/>
                </a:solidFill>
                <a:latin typeface="楷体" pitchFamily="49" charset="-122"/>
                <a:ea typeface="楷体" pitchFamily="49" charset="-122"/>
              </a:rPr>
              <a:t>搜索</a:t>
            </a:r>
            <a:r>
              <a:rPr lang="zh-CN" altLang="en-US" sz="2800" b="1" dirty="0" smtClean="0">
                <a:solidFill>
                  <a:srgbClr val="0000FF"/>
                </a:solidFill>
                <a:latin typeface="楷体" pitchFamily="49" charset="-122"/>
                <a:ea typeface="楷体" pitchFamily="49" charset="-122"/>
              </a:rPr>
              <a:t>算法</a:t>
            </a:r>
            <a:endParaRPr lang="zh-CN" altLang="en-US" sz="2800" b="1" dirty="0">
              <a:solidFill>
                <a:srgbClr val="0000FF"/>
              </a:solidFill>
              <a:latin typeface="楷体" pitchFamily="49" charset="-122"/>
              <a:ea typeface="楷体" pitchFamily="49" charset="-122"/>
            </a:endParaRPr>
          </a:p>
          <a:p>
            <a:pPr algn="just">
              <a:lnSpc>
                <a:spcPts val="2600"/>
              </a:lnSpc>
              <a:spcBef>
                <a:spcPts val="0"/>
              </a:spcBef>
            </a:pPr>
            <a:r>
              <a:rPr lang="en-US" altLang="zh-CN" dirty="0" smtClean="0">
                <a:solidFill>
                  <a:srgbClr val="0070C0"/>
                </a:solidFill>
                <a:cs typeface="Times New Roman" pitchFamily="18" charset="0"/>
              </a:rPr>
              <a:t>—————————————————————————</a:t>
            </a:r>
            <a:endParaRPr lang="zh-CN" altLang="en-US" dirty="0">
              <a:solidFill>
                <a:srgbClr val="0070C0"/>
              </a:solidFill>
              <a:ea typeface="仿宋_GB2312" pitchFamily="49" charset="-122"/>
              <a:cs typeface="Times New Roman" pitchFamily="18" charset="0"/>
            </a:endParaRPr>
          </a:p>
          <a:p>
            <a:pPr algn="just">
              <a:lnSpc>
                <a:spcPts val="2600"/>
              </a:lnSpc>
              <a:spcBef>
                <a:spcPts val="0"/>
              </a:spcBef>
            </a:pPr>
            <a:r>
              <a:rPr lang="en-US" altLang="zh-CN" sz="2000" spc="-150" dirty="0" smtClean="0">
                <a:ea typeface="仿宋_GB2312" pitchFamily="49" charset="-122"/>
              </a:rPr>
              <a:t>         </a:t>
            </a:r>
            <a:r>
              <a:rPr lang="en-US" altLang="zh-CN" sz="2000" spc="-150" dirty="0" smtClean="0">
                <a:latin typeface="方正姚体" pitchFamily="2" charset="-122"/>
                <a:ea typeface="方正姚体" pitchFamily="2" charset="-122"/>
                <a:cs typeface="Times New Roman" pitchFamily="18" charset="0"/>
              </a:rPr>
              <a:t>(1) </a:t>
            </a:r>
            <a:r>
              <a:rPr lang="zh-CN" altLang="en-US" sz="2000" spc="-150" dirty="0">
                <a:latin typeface="方正姚体" pitchFamily="2" charset="-122"/>
                <a:ea typeface="方正姚体" pitchFamily="2" charset="-122"/>
                <a:cs typeface="Times New Roman" pitchFamily="18" charset="0"/>
              </a:rPr>
              <a:t>把初始节点</a:t>
            </a:r>
            <a:r>
              <a:rPr lang="en-US" altLang="zh-CN" sz="2000" i="1" spc="-150" dirty="0" err="1">
                <a:latin typeface="方正姚体" pitchFamily="2" charset="-122"/>
                <a:ea typeface="方正姚体" pitchFamily="2" charset="-122"/>
                <a:cs typeface="Times New Roman" pitchFamily="18" charset="0"/>
              </a:rPr>
              <a:t>Q</a:t>
            </a:r>
            <a:r>
              <a:rPr lang="en-US" altLang="zh-CN" sz="2000" spc="-150" baseline="-25000" dirty="0" err="1">
                <a:latin typeface="方正姚体" pitchFamily="2" charset="-122"/>
                <a:ea typeface="方正姚体" pitchFamily="2" charset="-122"/>
                <a:cs typeface="Times New Roman" pitchFamily="18" charset="0"/>
              </a:rPr>
              <a:t>o</a:t>
            </a:r>
            <a:r>
              <a:rPr lang="zh-CN" altLang="en-US" sz="2000" spc="-150" dirty="0">
                <a:latin typeface="方正姚体" pitchFamily="2" charset="-122"/>
                <a:ea typeface="方正姚体" pitchFamily="2" charset="-122"/>
                <a:cs typeface="Times New Roman" pitchFamily="18" charset="0"/>
              </a:rPr>
              <a:t>放入</a:t>
            </a:r>
            <a:r>
              <a:rPr lang="en-US" altLang="zh-CN" sz="2000" spc="-150" dirty="0">
                <a:latin typeface="方正姚体" pitchFamily="2" charset="-122"/>
                <a:ea typeface="方正姚体" pitchFamily="2" charset="-122"/>
                <a:cs typeface="Times New Roman" pitchFamily="18" charset="0"/>
              </a:rPr>
              <a:t>OPEN</a:t>
            </a:r>
            <a:r>
              <a:rPr lang="zh-CN" altLang="en-US" sz="2000" spc="-150" dirty="0">
                <a:latin typeface="方正姚体" pitchFamily="2" charset="-122"/>
                <a:ea typeface="方正姚体" pitchFamily="2" charset="-122"/>
                <a:cs typeface="Times New Roman" pitchFamily="18" charset="0"/>
              </a:rPr>
              <a:t>表</a:t>
            </a:r>
            <a:r>
              <a:rPr lang="zh-CN" altLang="en-US" sz="2000" spc="-150" dirty="0" smtClean="0">
                <a:latin typeface="方正姚体" pitchFamily="2" charset="-122"/>
                <a:ea typeface="方正姚体" pitchFamily="2" charset="-122"/>
                <a:cs typeface="Times New Roman" pitchFamily="18" charset="0"/>
              </a:rPr>
              <a:t>。</a:t>
            </a:r>
            <a:endParaRPr lang="zh-CN" altLang="en-US" sz="2000" spc="-150" dirty="0">
              <a:latin typeface="方正姚体" pitchFamily="2" charset="-122"/>
              <a:ea typeface="方正姚体" pitchFamily="2" charset="-122"/>
              <a:cs typeface="Times New Roman" pitchFamily="18" charset="0"/>
            </a:endParaRPr>
          </a:p>
          <a:p>
            <a:pPr algn="just">
              <a:lnSpc>
                <a:spcPts val="2600"/>
              </a:lnSpc>
              <a:spcBef>
                <a:spcPts val="600"/>
              </a:spcBef>
            </a:pPr>
            <a:r>
              <a:rPr lang="en-US" altLang="zh-CN" sz="2000" spc="-150" dirty="0" smtClean="0">
                <a:latin typeface="方正姚体" pitchFamily="2" charset="-122"/>
                <a:ea typeface="方正姚体" pitchFamily="2" charset="-122"/>
                <a:cs typeface="Times New Roman" pitchFamily="18" charset="0"/>
              </a:rPr>
              <a:t>         (2) </a:t>
            </a:r>
            <a:r>
              <a:rPr lang="zh-CN" altLang="en-US" sz="2000" spc="-150" dirty="0" smtClean="0">
                <a:latin typeface="方正姚体" pitchFamily="2" charset="-122"/>
                <a:ea typeface="方正姚体" pitchFamily="2" charset="-122"/>
                <a:cs typeface="Times New Roman" pitchFamily="18" charset="0"/>
              </a:rPr>
              <a:t>移出</a:t>
            </a:r>
            <a:r>
              <a:rPr lang="en-US" altLang="zh-CN" sz="2000" spc="-150" dirty="0">
                <a:latin typeface="方正姚体" pitchFamily="2" charset="-122"/>
                <a:ea typeface="方正姚体" pitchFamily="2" charset="-122"/>
                <a:cs typeface="Times New Roman" pitchFamily="18" charset="0"/>
              </a:rPr>
              <a:t>OPEN</a:t>
            </a:r>
            <a:r>
              <a:rPr lang="zh-CN" altLang="en-US" sz="2000" spc="-150" dirty="0">
                <a:latin typeface="方正姚体" pitchFamily="2" charset="-122"/>
                <a:ea typeface="方正姚体" pitchFamily="2" charset="-122"/>
                <a:cs typeface="Times New Roman" pitchFamily="18" charset="0"/>
              </a:rPr>
              <a:t>表的第一个节点</a:t>
            </a:r>
            <a:r>
              <a:rPr lang="en-US" altLang="zh-CN" sz="2000" i="1" spc="-150" dirty="0">
                <a:latin typeface="方正姚体" pitchFamily="2" charset="-122"/>
                <a:ea typeface="方正姚体" pitchFamily="2" charset="-122"/>
                <a:cs typeface="Times New Roman" pitchFamily="18" charset="0"/>
              </a:rPr>
              <a:t>N</a:t>
            </a:r>
            <a:r>
              <a:rPr lang="zh-CN" altLang="en-US" sz="2000" spc="-150" dirty="0">
                <a:latin typeface="方正姚体" pitchFamily="2" charset="-122"/>
                <a:ea typeface="方正姚体" pitchFamily="2" charset="-122"/>
                <a:cs typeface="Times New Roman" pitchFamily="18" charset="0"/>
              </a:rPr>
              <a:t>放入</a:t>
            </a:r>
            <a:r>
              <a:rPr lang="en-US" altLang="zh-CN" sz="2000" spc="-150" dirty="0">
                <a:latin typeface="方正姚体" pitchFamily="2" charset="-122"/>
                <a:ea typeface="方正姚体" pitchFamily="2" charset="-122"/>
                <a:cs typeface="Times New Roman" pitchFamily="18" charset="0"/>
              </a:rPr>
              <a:t>CLOSED</a:t>
            </a:r>
            <a:r>
              <a:rPr lang="zh-CN" altLang="en-US" sz="2000" spc="-150" dirty="0">
                <a:latin typeface="方正姚体" pitchFamily="2" charset="-122"/>
                <a:ea typeface="方正姚体" pitchFamily="2" charset="-122"/>
                <a:cs typeface="Times New Roman" pitchFamily="18" charset="0"/>
              </a:rPr>
              <a:t>表</a:t>
            </a:r>
            <a:r>
              <a:rPr lang="en-US" altLang="zh-CN" sz="2000" spc="-150" dirty="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并冠以序号</a:t>
            </a:r>
            <a:r>
              <a:rPr lang="en-US" altLang="zh-CN" sz="2000" i="1" spc="-150" dirty="0">
                <a:latin typeface="方正姚体" pitchFamily="2" charset="-122"/>
                <a:ea typeface="方正姚体" pitchFamily="2" charset="-122"/>
                <a:cs typeface="Times New Roman" pitchFamily="18" charset="0"/>
              </a:rPr>
              <a:t>n</a:t>
            </a:r>
            <a:r>
              <a:rPr lang="zh-CN" altLang="en-US" sz="2000" spc="-150" dirty="0">
                <a:latin typeface="方正姚体" pitchFamily="2" charset="-122"/>
                <a:ea typeface="方正姚体" pitchFamily="2" charset="-122"/>
                <a:cs typeface="Times New Roman" pitchFamily="18" charset="0"/>
              </a:rPr>
              <a:t>。 </a:t>
            </a:r>
          </a:p>
          <a:p>
            <a:pPr>
              <a:lnSpc>
                <a:spcPts val="2600"/>
              </a:lnSpc>
              <a:spcBef>
                <a:spcPts val="600"/>
              </a:spcBef>
            </a:pPr>
            <a:r>
              <a:rPr lang="zh-CN" altLang="en-US" sz="2000" spc="-150" dirty="0">
                <a:latin typeface="方正姚体" pitchFamily="2" charset="-122"/>
                <a:ea typeface="方正姚体" pitchFamily="2" charset="-122"/>
                <a:cs typeface="Times New Roman" pitchFamily="18" charset="0"/>
              </a:rPr>
              <a:t> </a:t>
            </a:r>
            <a:r>
              <a:rPr lang="zh-CN" altLang="en-US" sz="2000" spc="-150" dirty="0" smtClean="0">
                <a:latin typeface="方正姚体" pitchFamily="2" charset="-122"/>
                <a:ea typeface="方正姚体" pitchFamily="2" charset="-122"/>
                <a:cs typeface="Times New Roman" pitchFamily="18" charset="0"/>
              </a:rPr>
              <a:t>        </a:t>
            </a:r>
            <a:r>
              <a:rPr lang="en-US" altLang="zh-CN" sz="2000" spc="-150" dirty="0" smtClean="0">
                <a:latin typeface="方正姚体" pitchFamily="2" charset="-122"/>
                <a:ea typeface="方正姚体" pitchFamily="2" charset="-122"/>
                <a:cs typeface="Times New Roman" pitchFamily="18" charset="0"/>
              </a:rPr>
              <a:t>(3) </a:t>
            </a:r>
            <a:r>
              <a:rPr lang="zh-CN" altLang="en-US" sz="2000" spc="-150" dirty="0" smtClean="0">
                <a:latin typeface="方正姚体" pitchFamily="2" charset="-122"/>
                <a:ea typeface="方正姚体" pitchFamily="2" charset="-122"/>
                <a:cs typeface="Times New Roman" pitchFamily="18" charset="0"/>
              </a:rPr>
              <a:t>若</a:t>
            </a:r>
            <a:r>
              <a:rPr lang="zh-CN" altLang="en-US" sz="2000" spc="-150" dirty="0">
                <a:latin typeface="方正姚体" pitchFamily="2" charset="-122"/>
                <a:ea typeface="方正姚体" pitchFamily="2" charset="-122"/>
                <a:cs typeface="Times New Roman" pitchFamily="18" charset="0"/>
              </a:rPr>
              <a:t>节点</a:t>
            </a:r>
            <a:r>
              <a:rPr lang="en-US" altLang="zh-CN" sz="2000" spc="-150" dirty="0">
                <a:ea typeface="方正姚体" pitchFamily="2" charset="-122"/>
                <a:cs typeface="Times New Roman" pitchFamily="18" charset="0"/>
              </a:rPr>
              <a:t>N</a:t>
            </a:r>
            <a:r>
              <a:rPr lang="zh-CN" altLang="en-US" sz="2000" spc="-150" dirty="0">
                <a:ea typeface="方正姚体" pitchFamily="2" charset="-122"/>
                <a:cs typeface="Times New Roman" pitchFamily="18" charset="0"/>
              </a:rPr>
              <a:t>可</a:t>
            </a:r>
            <a:r>
              <a:rPr lang="zh-CN" altLang="en-US" sz="2000" spc="-150" dirty="0" smtClean="0">
                <a:ea typeface="方正姚体" pitchFamily="2" charset="-122"/>
                <a:cs typeface="Times New Roman" pitchFamily="18" charset="0"/>
              </a:rPr>
              <a:t>扩展：</a:t>
            </a:r>
            <a:endParaRPr lang="zh-CN" altLang="en-US" sz="2000" spc="-150" dirty="0">
              <a:ea typeface="方正姚体" pitchFamily="2" charset="-122"/>
              <a:cs typeface="Times New Roman" pitchFamily="18" charset="0"/>
            </a:endParaRPr>
          </a:p>
          <a:p>
            <a:pPr algn="just">
              <a:lnSpc>
                <a:spcPts val="2600"/>
              </a:lnSpc>
              <a:spcBef>
                <a:spcPts val="0"/>
              </a:spcBef>
            </a:pPr>
            <a:r>
              <a:rPr lang="zh-CN" altLang="en-US" sz="2000" spc="-150" dirty="0">
                <a:latin typeface="方正姚体" pitchFamily="2" charset="-122"/>
                <a:ea typeface="方正姚体" pitchFamily="2" charset="-122"/>
                <a:cs typeface="Times New Roman" pitchFamily="18" charset="0"/>
              </a:rPr>
              <a:t>　</a:t>
            </a:r>
            <a:r>
              <a:rPr lang="zh-CN" altLang="en-US" sz="2000" spc="-150" dirty="0" smtClean="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　</a:t>
            </a:r>
            <a:r>
              <a:rPr lang="en-US" altLang="zh-CN" sz="2000" spc="-150" dirty="0" smtClean="0">
                <a:latin typeface="方正姚体" pitchFamily="2" charset="-122"/>
                <a:ea typeface="方正姚体" pitchFamily="2" charset="-122"/>
                <a:cs typeface="Times New Roman" pitchFamily="18" charset="0"/>
              </a:rPr>
              <a:t>① </a:t>
            </a:r>
            <a:r>
              <a:rPr lang="zh-CN" altLang="en-US" sz="2000" spc="-150" dirty="0">
                <a:latin typeface="方正姚体" pitchFamily="2" charset="-122"/>
                <a:ea typeface="方正姚体" pitchFamily="2" charset="-122"/>
                <a:cs typeface="Times New Roman" pitchFamily="18" charset="0"/>
              </a:rPr>
              <a:t>扩展</a:t>
            </a:r>
            <a:r>
              <a:rPr lang="en-US" altLang="zh-CN" sz="2000" spc="-150" dirty="0">
                <a:latin typeface="方正姚体" pitchFamily="2" charset="-122"/>
                <a:ea typeface="方正姚体" pitchFamily="2" charset="-122"/>
                <a:cs typeface="Times New Roman" pitchFamily="18" charset="0"/>
              </a:rPr>
              <a:t>N,  </a:t>
            </a:r>
            <a:r>
              <a:rPr lang="zh-CN" altLang="en-US" sz="2000" spc="-150" dirty="0">
                <a:latin typeface="方正姚体" pitchFamily="2" charset="-122"/>
                <a:ea typeface="方正姚体" pitchFamily="2" charset="-122"/>
                <a:cs typeface="Times New Roman" pitchFamily="18" charset="0"/>
              </a:rPr>
              <a:t>将其子节点配上指向父节点的指针后放入</a:t>
            </a:r>
            <a:r>
              <a:rPr lang="en-US" altLang="zh-CN" sz="2000" spc="-150" dirty="0">
                <a:latin typeface="方正姚体" pitchFamily="2" charset="-122"/>
                <a:ea typeface="方正姚体" pitchFamily="2" charset="-122"/>
                <a:cs typeface="Times New Roman" pitchFamily="18" charset="0"/>
              </a:rPr>
              <a:t>OPEN</a:t>
            </a:r>
            <a:r>
              <a:rPr lang="zh-CN" altLang="en-US" sz="2000" spc="-150" dirty="0">
                <a:latin typeface="方正姚体" pitchFamily="2" charset="-122"/>
                <a:ea typeface="方正姚体" pitchFamily="2" charset="-122"/>
                <a:cs typeface="Times New Roman" pitchFamily="18" charset="0"/>
              </a:rPr>
              <a:t>表</a:t>
            </a:r>
            <a:r>
              <a:rPr lang="zh-CN" altLang="en-US" sz="2000" spc="-150" dirty="0" smtClean="0">
                <a:latin typeface="方正姚体" pitchFamily="2" charset="-122"/>
                <a:ea typeface="方正姚体" pitchFamily="2" charset="-122"/>
                <a:cs typeface="Times New Roman" pitchFamily="18" charset="0"/>
              </a:rPr>
              <a:t>。</a:t>
            </a:r>
            <a:endParaRPr lang="zh-CN" altLang="en-US" sz="2000" spc="-150" dirty="0">
              <a:latin typeface="方正姚体" pitchFamily="2" charset="-122"/>
              <a:ea typeface="方正姚体" pitchFamily="2" charset="-122"/>
              <a:cs typeface="Times New Roman" pitchFamily="18" charset="0"/>
            </a:endParaRPr>
          </a:p>
          <a:p>
            <a:pPr algn="just">
              <a:lnSpc>
                <a:spcPts val="2600"/>
              </a:lnSpc>
              <a:spcBef>
                <a:spcPts val="0"/>
              </a:spcBef>
            </a:pPr>
            <a:r>
              <a:rPr lang="zh-CN" altLang="en-US" sz="2000" spc="-150" dirty="0">
                <a:latin typeface="方正姚体" pitchFamily="2" charset="-122"/>
                <a:ea typeface="方正姚体" pitchFamily="2" charset="-122"/>
                <a:cs typeface="Times New Roman" pitchFamily="18" charset="0"/>
              </a:rPr>
              <a:t>   </a:t>
            </a:r>
            <a:r>
              <a:rPr lang="zh-CN" altLang="en-US" sz="2000" spc="-150" dirty="0" smtClean="0">
                <a:latin typeface="方正姚体" pitchFamily="2" charset="-122"/>
                <a:ea typeface="方正姚体" pitchFamily="2" charset="-122"/>
                <a:cs typeface="Times New Roman" pitchFamily="18" charset="0"/>
              </a:rPr>
              <a:t>        </a:t>
            </a:r>
            <a:r>
              <a:rPr lang="en-US" altLang="zh-CN" sz="2000" spc="-150" dirty="0" smtClean="0">
                <a:latin typeface="方正姚体" pitchFamily="2" charset="-122"/>
                <a:ea typeface="方正姚体" pitchFamily="2" charset="-122"/>
                <a:cs typeface="Times New Roman" pitchFamily="18" charset="0"/>
              </a:rPr>
              <a:t>②</a:t>
            </a:r>
            <a:r>
              <a:rPr lang="zh-CN" altLang="en-US" sz="2000" spc="-150" dirty="0" smtClean="0">
                <a:latin typeface="方正姚体" pitchFamily="2" charset="-122"/>
                <a:ea typeface="方正姚体" pitchFamily="2" charset="-122"/>
                <a:cs typeface="Times New Roman" pitchFamily="18" charset="0"/>
              </a:rPr>
              <a:t>考察</a:t>
            </a:r>
            <a:r>
              <a:rPr lang="zh-CN" altLang="en-US" sz="2000" spc="-150" dirty="0">
                <a:latin typeface="方正姚体" pitchFamily="2" charset="-122"/>
                <a:ea typeface="方正姚体" pitchFamily="2" charset="-122"/>
                <a:cs typeface="Times New Roman" pitchFamily="18" charset="0"/>
              </a:rPr>
              <a:t>这些子节点中是否有终止节点</a:t>
            </a:r>
            <a:r>
              <a:rPr lang="zh-CN" altLang="en-US" sz="2000" spc="-150" dirty="0" smtClean="0">
                <a:latin typeface="方正姚体" pitchFamily="2" charset="-122"/>
                <a:ea typeface="方正姚体" pitchFamily="2" charset="-122"/>
                <a:cs typeface="Times New Roman" pitchFamily="18" charset="0"/>
              </a:rPr>
              <a:t>。若</a:t>
            </a:r>
            <a:r>
              <a:rPr lang="zh-CN" altLang="en-US" sz="2000" spc="-150" dirty="0">
                <a:latin typeface="方正姚体" pitchFamily="2" charset="-122"/>
                <a:ea typeface="方正姚体" pitchFamily="2" charset="-122"/>
                <a:cs typeface="Times New Roman" pitchFamily="18" charset="0"/>
              </a:rPr>
              <a:t>有</a:t>
            </a:r>
            <a:r>
              <a:rPr lang="en-US" altLang="zh-CN" sz="2000" spc="-150" dirty="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则标记它们为可解节点</a:t>
            </a:r>
            <a:r>
              <a:rPr lang="en-US" altLang="zh-CN" sz="2000" spc="-150" dirty="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并将它们也放入</a:t>
            </a:r>
            <a:r>
              <a:rPr lang="en-US" altLang="zh-CN" sz="2000" spc="-150" dirty="0">
                <a:latin typeface="方正姚体" pitchFamily="2" charset="-122"/>
                <a:ea typeface="方正姚体" pitchFamily="2" charset="-122"/>
                <a:cs typeface="Times New Roman" pitchFamily="18" charset="0"/>
              </a:rPr>
              <a:t>CLOSED</a:t>
            </a:r>
            <a:r>
              <a:rPr lang="zh-CN" altLang="en-US" sz="2000" spc="-150" dirty="0">
                <a:latin typeface="方正姚体" pitchFamily="2" charset="-122"/>
                <a:ea typeface="方正姚体" pitchFamily="2" charset="-122"/>
                <a:cs typeface="Times New Roman" pitchFamily="18" charset="0"/>
              </a:rPr>
              <a:t>表</a:t>
            </a:r>
            <a:r>
              <a:rPr lang="en-US" altLang="zh-CN" sz="2000" spc="-150" dirty="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然后由它们的可解反向推断其先辈节点的可解性</a:t>
            </a:r>
            <a:r>
              <a:rPr lang="en-US" altLang="zh-CN" sz="2000" spc="-150" dirty="0">
                <a:latin typeface="方正姚体" pitchFamily="2" charset="-122"/>
                <a:ea typeface="方正姚体" pitchFamily="2" charset="-122"/>
                <a:cs typeface="Times New Roman" pitchFamily="18" charset="0"/>
              </a:rPr>
              <a:t>, </a:t>
            </a:r>
            <a:r>
              <a:rPr lang="zh-CN" altLang="en-US" sz="2000" spc="-150" dirty="0">
                <a:latin typeface="方正姚体" pitchFamily="2" charset="-122"/>
                <a:ea typeface="方正姚体" pitchFamily="2" charset="-122"/>
                <a:cs typeface="Times New Roman" pitchFamily="18" charset="0"/>
              </a:rPr>
              <a:t>并对其中的可解节点进行标记</a:t>
            </a:r>
            <a:r>
              <a:rPr lang="zh-CN" altLang="en-US" sz="2000" spc="-150" dirty="0" smtClean="0">
                <a:latin typeface="方正姚体" pitchFamily="2" charset="-122"/>
                <a:ea typeface="方正姚体" pitchFamily="2" charset="-122"/>
              </a:rPr>
              <a:t>。如果</a:t>
            </a:r>
            <a:r>
              <a:rPr lang="zh-CN" altLang="en-US" sz="2000" spc="-150" dirty="0">
                <a:latin typeface="方正姚体" pitchFamily="2" charset="-122"/>
                <a:ea typeface="方正姚体" pitchFamily="2" charset="-122"/>
              </a:rPr>
              <a:t>初始节点也被标记为可解节点</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则搜索成功</a:t>
            </a:r>
            <a:r>
              <a:rPr lang="en-US" altLang="zh-CN" sz="2000" spc="-150" dirty="0">
                <a:latin typeface="方正姚体" pitchFamily="2" charset="-122"/>
                <a:ea typeface="方正姚体" pitchFamily="2" charset="-122"/>
              </a:rPr>
              <a:t>,</a:t>
            </a:r>
            <a:r>
              <a:rPr lang="zh-CN" altLang="en-US" sz="2000" spc="-150" dirty="0">
                <a:latin typeface="方正姚体" pitchFamily="2" charset="-122"/>
                <a:ea typeface="方正姚体" pitchFamily="2" charset="-122"/>
              </a:rPr>
              <a:t>结束</a:t>
            </a:r>
            <a:r>
              <a:rPr lang="zh-CN" altLang="en-US" sz="2000" spc="-150" dirty="0" smtClean="0">
                <a:latin typeface="方正姚体" pitchFamily="2" charset="-122"/>
                <a:ea typeface="方正姚体" pitchFamily="2" charset="-122"/>
              </a:rPr>
              <a:t>。</a:t>
            </a:r>
            <a:endParaRPr lang="en-US" altLang="zh-CN" sz="2000" spc="-150" dirty="0" smtClean="0">
              <a:latin typeface="方正姚体" pitchFamily="2" charset="-122"/>
              <a:ea typeface="方正姚体" pitchFamily="2" charset="-122"/>
            </a:endParaRPr>
          </a:p>
          <a:p>
            <a:pPr algn="just">
              <a:lnSpc>
                <a:spcPts val="2600"/>
              </a:lnSpc>
              <a:spcBef>
                <a:spcPts val="0"/>
              </a:spcBef>
            </a:pPr>
            <a:r>
              <a:rPr lang="en-US" altLang="zh-CN" sz="2000" spc="-150" dirty="0">
                <a:latin typeface="方正姚体" pitchFamily="2" charset="-122"/>
                <a:ea typeface="方正姚体" pitchFamily="2" charset="-122"/>
              </a:rPr>
              <a:t> </a:t>
            </a:r>
            <a:r>
              <a:rPr lang="en-US" altLang="zh-CN" sz="2000" spc="-150" dirty="0" smtClean="0">
                <a:latin typeface="方正姚体" pitchFamily="2" charset="-122"/>
                <a:ea typeface="方正姚体" pitchFamily="2" charset="-122"/>
              </a:rPr>
              <a:t>         </a:t>
            </a:r>
            <a:r>
              <a:rPr lang="zh-CN" altLang="en-US" sz="2000" spc="-150" dirty="0" smtClean="0">
                <a:latin typeface="方正姚体" pitchFamily="2" charset="-122"/>
                <a:ea typeface="方正姚体" pitchFamily="2" charset="-122"/>
              </a:rPr>
              <a:t>③</a:t>
            </a:r>
            <a:r>
              <a:rPr lang="zh-CN" altLang="en-US" sz="2000" spc="-150" dirty="0">
                <a:latin typeface="方正姚体" pitchFamily="2" charset="-122"/>
                <a:ea typeface="方正姚体" pitchFamily="2" charset="-122"/>
              </a:rPr>
              <a:t>删去</a:t>
            </a:r>
            <a:r>
              <a:rPr lang="en-US" altLang="zh-CN" sz="2000" spc="-150" dirty="0">
                <a:latin typeface="方正姚体" pitchFamily="2" charset="-122"/>
                <a:ea typeface="方正姚体" pitchFamily="2" charset="-122"/>
              </a:rPr>
              <a:t>OPEN</a:t>
            </a:r>
            <a:r>
              <a:rPr lang="zh-CN" altLang="en-US" sz="2000" spc="-150" dirty="0">
                <a:latin typeface="方正姚体" pitchFamily="2" charset="-122"/>
                <a:ea typeface="方正姚体" pitchFamily="2" charset="-122"/>
              </a:rPr>
              <a:t>表中那些具有可解先辈的节点</a:t>
            </a:r>
            <a:r>
              <a:rPr lang="en-US" altLang="zh-CN" sz="2000" spc="-150" dirty="0">
                <a:latin typeface="方正姚体" pitchFamily="2" charset="-122"/>
                <a:ea typeface="方正姚体" pitchFamily="2" charset="-122"/>
              </a:rPr>
              <a:t>(</a:t>
            </a:r>
            <a:r>
              <a:rPr lang="zh-CN" altLang="en-US" sz="2000" spc="-150" dirty="0">
                <a:latin typeface="方正姚体" pitchFamily="2" charset="-122"/>
                <a:ea typeface="方正姚体" pitchFamily="2" charset="-122"/>
              </a:rPr>
              <a:t>因为其先辈节点已经可解</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故已无再考察该节点的必要</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转步</a:t>
            </a:r>
            <a:r>
              <a:rPr lang="en-US" altLang="zh-CN" sz="2000" spc="-150" dirty="0">
                <a:latin typeface="方正姚体" pitchFamily="2" charset="-122"/>
                <a:ea typeface="方正姚体" pitchFamily="2" charset="-122"/>
              </a:rPr>
              <a:t>(2)</a:t>
            </a:r>
            <a:r>
              <a:rPr lang="zh-CN" altLang="en-US" sz="2000" spc="-150" dirty="0">
                <a:latin typeface="方正姚体" pitchFamily="2" charset="-122"/>
                <a:ea typeface="方正姚体" pitchFamily="2" charset="-122"/>
              </a:rPr>
              <a:t>。 </a:t>
            </a:r>
          </a:p>
          <a:p>
            <a:pPr algn="just">
              <a:lnSpc>
                <a:spcPts val="2600"/>
              </a:lnSpc>
              <a:spcBef>
                <a:spcPts val="0"/>
              </a:spcBef>
            </a:pPr>
            <a:r>
              <a:rPr lang="zh-CN" altLang="en-US" sz="2000" spc="-150" dirty="0">
                <a:latin typeface="方正姚体" pitchFamily="2" charset="-122"/>
                <a:ea typeface="方正姚体" pitchFamily="2" charset="-122"/>
              </a:rPr>
              <a:t>      </a:t>
            </a:r>
            <a:r>
              <a:rPr lang="en-US" altLang="zh-CN" sz="2000" spc="-150" dirty="0">
                <a:latin typeface="方正姚体" pitchFamily="2" charset="-122"/>
                <a:ea typeface="方正姚体" pitchFamily="2" charset="-122"/>
              </a:rPr>
              <a:t>(4) </a:t>
            </a:r>
            <a:r>
              <a:rPr lang="zh-CN" altLang="en-US" sz="2000" spc="-150" dirty="0">
                <a:latin typeface="方正姚体" pitchFamily="2" charset="-122"/>
                <a:ea typeface="方正姚体" pitchFamily="2" charset="-122"/>
              </a:rPr>
              <a:t>若</a:t>
            </a:r>
            <a:r>
              <a:rPr lang="en-US" altLang="zh-CN" sz="2000" spc="-150" dirty="0">
                <a:latin typeface="方正姚体" pitchFamily="2" charset="-122"/>
                <a:ea typeface="方正姚体" pitchFamily="2" charset="-122"/>
              </a:rPr>
              <a:t>N</a:t>
            </a:r>
            <a:r>
              <a:rPr lang="zh-CN" altLang="en-US" sz="2000" spc="-150" dirty="0">
                <a:latin typeface="方正姚体" pitchFamily="2" charset="-122"/>
                <a:ea typeface="方正姚体" pitchFamily="2" charset="-122"/>
              </a:rPr>
              <a:t>不可</a:t>
            </a:r>
            <a:r>
              <a:rPr lang="zh-CN" altLang="en-US" sz="2000" spc="-150" dirty="0" smtClean="0">
                <a:latin typeface="方正姚体" pitchFamily="2" charset="-122"/>
                <a:ea typeface="方正姚体" pitchFamily="2" charset="-122"/>
              </a:rPr>
              <a:t>扩展： </a:t>
            </a:r>
            <a:endParaRPr lang="zh-CN" altLang="en-US" sz="2000" spc="-150" dirty="0">
              <a:latin typeface="方正姚体" pitchFamily="2" charset="-122"/>
              <a:ea typeface="方正姚体" pitchFamily="2" charset="-122"/>
            </a:endParaRPr>
          </a:p>
          <a:p>
            <a:pPr algn="just">
              <a:lnSpc>
                <a:spcPts val="2600"/>
              </a:lnSpc>
              <a:spcBef>
                <a:spcPts val="0"/>
              </a:spcBef>
            </a:pPr>
            <a:r>
              <a:rPr lang="zh-CN" altLang="en-US" sz="2000" spc="-150" dirty="0">
                <a:latin typeface="方正姚体" pitchFamily="2" charset="-122"/>
                <a:ea typeface="方正姚体" pitchFamily="2" charset="-122"/>
              </a:rPr>
              <a:t>　　①标记</a:t>
            </a:r>
            <a:r>
              <a:rPr lang="en-US" altLang="zh-CN" sz="2000" spc="-150" dirty="0">
                <a:latin typeface="方正姚体" pitchFamily="2" charset="-122"/>
                <a:ea typeface="方正姚体" pitchFamily="2" charset="-122"/>
              </a:rPr>
              <a:t>N</a:t>
            </a:r>
            <a:r>
              <a:rPr lang="zh-CN" altLang="en-US" sz="2000" spc="-150" dirty="0">
                <a:latin typeface="方正姚体" pitchFamily="2" charset="-122"/>
                <a:ea typeface="方正姚体" pitchFamily="2" charset="-122"/>
              </a:rPr>
              <a:t>为不可解节点</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然后由它的不可解反向推断其先辈节点的可解性</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并对其中的不可解节点进行标记。如果初始节点</a:t>
            </a:r>
            <a:r>
              <a:rPr lang="en-US" altLang="zh-CN" sz="2000" spc="-150" dirty="0">
                <a:latin typeface="方正姚体" pitchFamily="2" charset="-122"/>
                <a:ea typeface="方正姚体" pitchFamily="2" charset="-122"/>
              </a:rPr>
              <a:t>So</a:t>
            </a:r>
            <a:r>
              <a:rPr lang="zh-CN" altLang="en-US" sz="2000" spc="-150" dirty="0">
                <a:latin typeface="方正姚体" pitchFamily="2" charset="-122"/>
                <a:ea typeface="方正姚体" pitchFamily="2" charset="-122"/>
              </a:rPr>
              <a:t>也被标记为不可解节点</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则搜索失败</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退出。</a:t>
            </a:r>
          </a:p>
          <a:p>
            <a:pPr algn="just">
              <a:lnSpc>
                <a:spcPts val="2600"/>
              </a:lnSpc>
              <a:spcBef>
                <a:spcPts val="0"/>
              </a:spcBef>
            </a:pPr>
            <a:r>
              <a:rPr lang="zh-CN" altLang="en-US" sz="2000" spc="-150" dirty="0">
                <a:latin typeface="方正姚体" pitchFamily="2" charset="-122"/>
                <a:ea typeface="方正姚体" pitchFamily="2" charset="-122"/>
              </a:rPr>
              <a:t>　　②删去</a:t>
            </a:r>
            <a:r>
              <a:rPr lang="en-US" altLang="zh-CN" sz="2000" spc="-150" dirty="0">
                <a:latin typeface="方正姚体" pitchFamily="2" charset="-122"/>
                <a:ea typeface="方正姚体" pitchFamily="2" charset="-122"/>
              </a:rPr>
              <a:t>OPEN</a:t>
            </a:r>
            <a:r>
              <a:rPr lang="zh-CN" altLang="en-US" sz="2000" spc="-150" dirty="0">
                <a:latin typeface="方正姚体" pitchFamily="2" charset="-122"/>
                <a:ea typeface="方正姚体" pitchFamily="2" charset="-122"/>
              </a:rPr>
              <a:t>表中那些具有不可解先辈的节点</a:t>
            </a:r>
            <a:r>
              <a:rPr lang="en-US" altLang="zh-CN" sz="2000" spc="-150" dirty="0">
                <a:latin typeface="方正姚体" pitchFamily="2" charset="-122"/>
                <a:ea typeface="方正姚体" pitchFamily="2" charset="-122"/>
              </a:rPr>
              <a:t>(</a:t>
            </a:r>
            <a:r>
              <a:rPr lang="zh-CN" altLang="en-US" sz="2000" spc="-150" dirty="0" smtClean="0">
                <a:latin typeface="方正姚体" pitchFamily="2" charset="-122"/>
                <a:ea typeface="方正姚体" pitchFamily="2" charset="-122"/>
              </a:rPr>
              <a:t>因为其</a:t>
            </a:r>
            <a:r>
              <a:rPr lang="zh-CN" altLang="en-US" sz="2000" spc="-150" dirty="0">
                <a:latin typeface="方正姚体" pitchFamily="2" charset="-122"/>
                <a:ea typeface="方正姚体" pitchFamily="2" charset="-122"/>
              </a:rPr>
              <a:t>先辈节点已不可解</a:t>
            </a:r>
            <a:r>
              <a:rPr lang="en-US" altLang="zh-CN" sz="2000" spc="-150" dirty="0">
                <a:latin typeface="方正姚体" pitchFamily="2" charset="-122"/>
                <a:ea typeface="方正姚体" pitchFamily="2" charset="-122"/>
              </a:rPr>
              <a:t>,</a:t>
            </a:r>
            <a:r>
              <a:rPr lang="zh-CN" altLang="en-US" sz="2000" spc="-150" dirty="0">
                <a:latin typeface="方正姚体" pitchFamily="2" charset="-122"/>
                <a:ea typeface="方正姚体" pitchFamily="2" charset="-122"/>
              </a:rPr>
              <a:t>故已无再考察这些节点的必要</a:t>
            </a:r>
            <a:r>
              <a:rPr lang="en-US" altLang="zh-CN" sz="2000" spc="-150" dirty="0">
                <a:latin typeface="方正姚体" pitchFamily="2" charset="-122"/>
                <a:ea typeface="方正姚体" pitchFamily="2" charset="-122"/>
              </a:rPr>
              <a:t>), </a:t>
            </a:r>
            <a:r>
              <a:rPr lang="zh-CN" altLang="en-US" sz="2000" spc="-150" dirty="0">
                <a:latin typeface="方正姚体" pitchFamily="2" charset="-122"/>
                <a:ea typeface="方正姚体" pitchFamily="2" charset="-122"/>
              </a:rPr>
              <a:t>转步</a:t>
            </a:r>
            <a:r>
              <a:rPr lang="en-US" altLang="zh-CN" sz="2000" spc="-150" dirty="0">
                <a:latin typeface="方正姚体" pitchFamily="2" charset="-122"/>
                <a:ea typeface="方正姚体" pitchFamily="2" charset="-122"/>
              </a:rPr>
              <a:t>(2)</a:t>
            </a:r>
            <a:r>
              <a:rPr lang="zh-CN" altLang="en-US" sz="2000" spc="-150" dirty="0">
                <a:latin typeface="方正姚体" pitchFamily="2" charset="-122"/>
                <a:ea typeface="方正姚体" pitchFamily="2" charset="-122"/>
              </a:rPr>
              <a:t>。</a:t>
            </a:r>
          </a:p>
          <a:p>
            <a:pPr algn="just">
              <a:lnSpc>
                <a:spcPts val="2600"/>
              </a:lnSpc>
              <a:spcBef>
                <a:spcPts val="0"/>
              </a:spcBef>
            </a:pPr>
            <a:r>
              <a:rPr lang="en-US" altLang="zh-CN" spc="-150" dirty="0">
                <a:latin typeface="方正姚体" pitchFamily="2" charset="-122"/>
                <a:ea typeface="方正姚体" pitchFamily="2" charset="-122"/>
              </a:rPr>
              <a:t>——————————————————</a:t>
            </a:r>
            <a:r>
              <a:rPr lang="en-US" altLang="zh-CN" sz="2300" spc="-150" dirty="0">
                <a:latin typeface="方正姚体" pitchFamily="2" charset="-122"/>
                <a:ea typeface="方正姚体" pitchFamily="2" charset="-122"/>
              </a:rPr>
              <a:t>—</a:t>
            </a:r>
            <a:endParaRPr lang="zh-CN" altLang="en-US" sz="2300" spc="-150" dirty="0">
              <a:latin typeface="方正姚体" pitchFamily="2" charset="-122"/>
              <a:ea typeface="方正姚体" pitchFamily="2" charset="-122"/>
            </a:endParaRPr>
          </a:p>
        </p:txBody>
      </p:sp>
      <p:sp>
        <p:nvSpPr>
          <p:cNvPr id="3" name="TextBox 2"/>
          <p:cNvSpPr txBox="1"/>
          <p:nvPr/>
        </p:nvSpPr>
        <p:spPr>
          <a:xfrm>
            <a:off x="323528" y="6093296"/>
            <a:ext cx="7184072" cy="461665"/>
          </a:xfrm>
          <a:prstGeom prst="rect">
            <a:avLst/>
          </a:prstGeom>
          <a:noFill/>
        </p:spPr>
        <p:txBody>
          <a:bodyPr wrap="square" rtlCol="0">
            <a:spAutoFit/>
          </a:bodyPr>
          <a:lstStyle/>
          <a:p>
            <a:r>
              <a:rPr lang="zh-CN" altLang="en-US" b="1" dirty="0">
                <a:solidFill>
                  <a:srgbClr val="C00000"/>
                </a:solidFill>
              </a:rPr>
              <a:t>思考</a:t>
            </a:r>
            <a:r>
              <a:rPr lang="zh-CN" altLang="en-US" b="1" dirty="0" smtClean="0">
                <a:solidFill>
                  <a:srgbClr val="C00000"/>
                </a:solidFill>
              </a:rPr>
              <a:t>：问题的解树怎么得到？</a:t>
            </a:r>
            <a:endParaRPr lang="zh-CN" altLang="en-US" b="1" dirty="0">
              <a:solidFill>
                <a:srgbClr val="C00000"/>
              </a:solidFill>
            </a:endParaRPr>
          </a:p>
        </p:txBody>
      </p:sp>
    </p:spTree>
  </p:cSld>
  <p:clrMapOvr>
    <a:masterClrMapping/>
  </p:clrMapOvr>
  <p:transition>
    <p:check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4" name="Text Box 4"/>
          <p:cNvSpPr txBox="1">
            <a:spLocks noChangeArrowheads="1"/>
          </p:cNvSpPr>
          <p:nvPr/>
        </p:nvSpPr>
        <p:spPr bwMode="auto">
          <a:xfrm>
            <a:off x="4842198" y="6309320"/>
            <a:ext cx="3562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3-2 </a:t>
            </a:r>
            <a:r>
              <a:rPr lang="zh-CN" altLang="en-US" dirty="0">
                <a:solidFill>
                  <a:srgbClr val="0070C0"/>
                </a:solidFill>
                <a:latin typeface="宋体" charset="-122"/>
              </a:rPr>
              <a:t>迷宫的有向图表示</a:t>
            </a:r>
            <a:r>
              <a:rPr lang="zh-CN" altLang="en-US" dirty="0">
                <a:solidFill>
                  <a:srgbClr val="0070C0"/>
                </a:solidFill>
              </a:rPr>
              <a:t> </a:t>
            </a:r>
          </a:p>
        </p:txBody>
      </p:sp>
      <p:pic>
        <p:nvPicPr>
          <p:cNvPr id="1294337" name="Picture 1" descr="E:\人工智能导论\085054-01 人工智能导论(图)\tu\RG3-2.tif"/>
          <p:cNvPicPr>
            <a:picLocks noChangeAspect="1" noChangeArrowheads="1"/>
          </p:cNvPicPr>
          <p:nvPr/>
        </p:nvPicPr>
        <p:blipFill>
          <a:blip r:embed="rId2"/>
          <a:srcRect/>
          <a:stretch>
            <a:fillRect/>
          </a:stretch>
        </p:blipFill>
        <p:spPr bwMode="auto">
          <a:xfrm>
            <a:off x="4842197" y="3902518"/>
            <a:ext cx="4013243" cy="2163710"/>
          </a:xfrm>
          <a:prstGeom prst="rect">
            <a:avLst/>
          </a:prstGeom>
          <a:noFill/>
        </p:spPr>
      </p:pic>
      <p:sp>
        <p:nvSpPr>
          <p:cNvPr id="4" name="TextBox 3"/>
          <p:cNvSpPr txBox="1"/>
          <p:nvPr/>
        </p:nvSpPr>
        <p:spPr>
          <a:xfrm>
            <a:off x="611560" y="4293096"/>
            <a:ext cx="3384376" cy="1938992"/>
          </a:xfrm>
          <a:prstGeom prst="rect">
            <a:avLst/>
          </a:prstGeom>
          <a:solidFill>
            <a:schemeClr val="accent1"/>
          </a:solidFill>
          <a:ln>
            <a:solidFill>
              <a:srgbClr val="0000FF"/>
            </a:solidFill>
          </a:ln>
        </p:spPr>
        <p:txBody>
          <a:bodyPr wrap="square" rtlCol="0">
            <a:spAutoFit/>
          </a:bodyPr>
          <a:lstStyle/>
          <a:p>
            <a:r>
              <a:rPr lang="zh-CN" altLang="en-US" dirty="0" smtClean="0"/>
              <a:t>每个格子，入口，出口为状态（节点），用标识符表示；通道作为边，两个标识符组成的序对（状态转换规则）</a:t>
            </a:r>
            <a:endParaRPr lang="zh-CN" altLang="en-US" dirty="0"/>
          </a:p>
        </p:txBody>
      </p:sp>
      <p:sp>
        <p:nvSpPr>
          <p:cNvPr id="5" name="Text Box 5"/>
          <p:cNvSpPr txBox="1">
            <a:spLocks noChangeArrowheads="1"/>
          </p:cNvSpPr>
          <p:nvPr/>
        </p:nvSpPr>
        <p:spPr bwMode="auto">
          <a:xfrm>
            <a:off x="179512" y="116632"/>
            <a:ext cx="7343775" cy="605359"/>
          </a:xfrm>
          <a:prstGeom prst="rect">
            <a:avLst/>
          </a:prstGeom>
          <a:noFill/>
          <a:ln w="9525">
            <a:noFill/>
            <a:miter lim="800000"/>
            <a:headEnd/>
            <a:tailEnd/>
          </a:ln>
          <a:effectLst/>
        </p:spPr>
        <p:txBody>
          <a:bodyPr>
            <a:spAutoFit/>
          </a:bodyPr>
          <a:lstStyle/>
          <a:p>
            <a:pPr algn="just">
              <a:lnSpc>
                <a:spcPct val="140000"/>
              </a:lnSpc>
            </a:pPr>
            <a:r>
              <a:rPr lang="zh-CN" altLang="en-US" sz="2800" dirty="0" smtClean="0">
                <a:latin typeface="宋体" charset="-122"/>
              </a:rPr>
              <a:t>例</a:t>
            </a:r>
            <a:r>
              <a:rPr lang="en-US" altLang="zh-CN" sz="2800" dirty="0" smtClean="0">
                <a:latin typeface="宋体" charset="-122"/>
              </a:rPr>
              <a:t>2</a:t>
            </a:r>
            <a:r>
              <a:rPr lang="zh-CN" altLang="en-US" sz="2800" dirty="0" smtClean="0">
                <a:latin typeface="宋体" charset="-122"/>
              </a:rPr>
              <a:t>：</a:t>
            </a:r>
            <a:r>
              <a:rPr lang="zh-CN" altLang="en-US" sz="2800" b="1" dirty="0" smtClean="0">
                <a:latin typeface="楷体" pitchFamily="49" charset="-122"/>
                <a:ea typeface="楷体" pitchFamily="49" charset="-122"/>
              </a:rPr>
              <a:t>迷宫问题</a:t>
            </a:r>
            <a:endParaRPr lang="zh-CN" altLang="en-US" sz="2800" b="1" dirty="0">
              <a:latin typeface="楷体" pitchFamily="49" charset="-122"/>
              <a:ea typeface="楷体" pitchFamily="49" charset="-122"/>
            </a:endParaRPr>
          </a:p>
        </p:txBody>
      </p:sp>
      <p:pic>
        <p:nvPicPr>
          <p:cNvPr id="6" name="图片 5" descr="图3-1.png"/>
          <p:cNvPicPr>
            <a:picLocks noChangeAspect="1"/>
          </p:cNvPicPr>
          <p:nvPr/>
        </p:nvPicPr>
        <p:blipFill rotWithShape="1">
          <a:blip r:embed="rId3"/>
          <a:srcRect l="17897" r="26307"/>
          <a:stretch/>
        </p:blipFill>
        <p:spPr>
          <a:xfrm>
            <a:off x="-47740" y="836711"/>
            <a:ext cx="3593136" cy="2520281"/>
          </a:xfrm>
          <a:prstGeom prst="rect">
            <a:avLst/>
          </a:prstGeom>
        </p:spPr>
      </p:pic>
      <p:sp>
        <p:nvSpPr>
          <p:cNvPr id="7" name="Text Box 4"/>
          <p:cNvSpPr txBox="1">
            <a:spLocks noChangeArrowheads="1"/>
          </p:cNvSpPr>
          <p:nvPr/>
        </p:nvSpPr>
        <p:spPr bwMode="auto">
          <a:xfrm>
            <a:off x="611560" y="3431009"/>
            <a:ext cx="2056973" cy="461665"/>
          </a:xfrm>
          <a:prstGeom prst="rect">
            <a:avLst/>
          </a:prstGeom>
          <a:noFill/>
          <a:ln w="9525">
            <a:noFill/>
            <a:miter lim="800000"/>
            <a:headEnd/>
            <a:tailEnd/>
          </a:ln>
        </p:spPr>
        <p:txBody>
          <a:bodyPr wrap="none">
            <a:spAutoFit/>
          </a:bodyPr>
          <a:lstStyle/>
          <a:p>
            <a:r>
              <a:rPr lang="zh-CN" altLang="en-US" sz="2300" dirty="0">
                <a:solidFill>
                  <a:srgbClr val="0070C0"/>
                </a:solidFill>
                <a:latin typeface="宋体" pitchFamily="2" charset="-122"/>
              </a:rPr>
              <a:t>图</a:t>
            </a:r>
            <a:r>
              <a:rPr lang="zh-CN" altLang="en-US" sz="2300" dirty="0">
                <a:solidFill>
                  <a:srgbClr val="0070C0"/>
                </a:solidFill>
              </a:rPr>
              <a:t> </a:t>
            </a:r>
            <a:r>
              <a:rPr lang="en-US" altLang="zh-CN" sz="2300" dirty="0" smtClean="0">
                <a:solidFill>
                  <a:srgbClr val="0070C0"/>
                </a:solidFill>
              </a:rPr>
              <a:t>3-1 </a:t>
            </a:r>
            <a:r>
              <a:rPr lang="zh-CN" altLang="en-US" sz="2300" dirty="0" smtClean="0">
                <a:solidFill>
                  <a:srgbClr val="0070C0"/>
                </a:solidFill>
                <a:latin typeface="宋体" pitchFamily="2" charset="-122"/>
              </a:rPr>
              <a:t>迷宫图</a:t>
            </a:r>
            <a:r>
              <a:rPr lang="zh-CN" altLang="en-US" sz="2300" dirty="0" smtClean="0">
                <a:solidFill>
                  <a:srgbClr val="0070C0"/>
                </a:solidFill>
              </a:rPr>
              <a:t> </a:t>
            </a:r>
            <a:endParaRPr lang="zh-CN" altLang="en-US" sz="2300" dirty="0">
              <a:solidFill>
                <a:srgbClr val="0070C0"/>
              </a:solidFill>
            </a:endParaRPr>
          </a:p>
        </p:txBody>
      </p:sp>
      <p:sp>
        <p:nvSpPr>
          <p:cNvPr id="9" name="Text Box 7"/>
          <p:cNvSpPr txBox="1">
            <a:spLocks noChangeArrowheads="1"/>
          </p:cNvSpPr>
          <p:nvPr/>
        </p:nvSpPr>
        <p:spPr bwMode="auto">
          <a:xfrm>
            <a:off x="3563889" y="534929"/>
            <a:ext cx="5580112" cy="2914644"/>
          </a:xfrm>
          <a:prstGeom prst="rect">
            <a:avLst/>
          </a:prstGeom>
          <a:solidFill>
            <a:schemeClr val="accent1"/>
          </a:solidFill>
          <a:ln w="9525">
            <a:noFill/>
            <a:miter lim="800000"/>
            <a:headEnd/>
            <a:tailEnd/>
          </a:ln>
          <a:effectLst/>
        </p:spPr>
        <p:txBody>
          <a:bodyPr wrap="square">
            <a:spAutoFit/>
          </a:bodyPr>
          <a:lstStyle/>
          <a:p>
            <a:pPr algn="just">
              <a:lnSpc>
                <a:spcPct val="130000"/>
              </a:lnSpc>
              <a:spcBef>
                <a:spcPct val="50000"/>
              </a:spcBef>
            </a:pPr>
            <a:r>
              <a:rPr lang="en-US" altLang="zh-CN" i="1" dirty="0"/>
              <a:t>S</a:t>
            </a:r>
            <a:r>
              <a:rPr lang="zh-CN" altLang="en-US" sz="1800" dirty="0"/>
              <a:t>：</a:t>
            </a:r>
            <a:r>
              <a:rPr lang="en-US" altLang="zh-CN" sz="1800" i="1" dirty="0" smtClean="0"/>
              <a:t>S</a:t>
            </a:r>
            <a:r>
              <a:rPr lang="en-US" altLang="zh-CN" sz="1800" baseline="-25000" dirty="0" smtClean="0"/>
              <a:t>o</a:t>
            </a:r>
            <a:endParaRPr lang="en-US" altLang="zh-CN" sz="1800" dirty="0"/>
          </a:p>
          <a:p>
            <a:pPr algn="just">
              <a:spcBef>
                <a:spcPct val="50000"/>
              </a:spcBef>
            </a:pPr>
            <a:r>
              <a:rPr lang="en-US" altLang="zh-CN" sz="1800" i="1" dirty="0"/>
              <a:t>F</a:t>
            </a:r>
            <a:r>
              <a:rPr lang="zh-CN" altLang="en-US" sz="1800" dirty="0" smtClean="0"/>
              <a:t>：</a:t>
            </a:r>
            <a:endParaRPr lang="en-US" altLang="zh-CN" sz="1800" dirty="0" smtClean="0"/>
          </a:p>
          <a:p>
            <a:pPr algn="just">
              <a:lnSpc>
                <a:spcPct val="130000"/>
              </a:lnSpc>
              <a:spcBef>
                <a:spcPts val="0"/>
              </a:spcBef>
            </a:pPr>
            <a:r>
              <a:rPr lang="zh-CN" altLang="en-US" sz="1800" dirty="0" smtClean="0"/>
              <a:t>｛</a:t>
            </a:r>
            <a:r>
              <a:rPr lang="en-US" altLang="zh-CN" sz="1800" dirty="0"/>
              <a:t>(</a:t>
            </a:r>
            <a:r>
              <a:rPr lang="en-US" altLang="zh-CN" sz="1800" i="1" dirty="0"/>
              <a:t>S</a:t>
            </a:r>
            <a:r>
              <a:rPr lang="en-US" altLang="zh-CN" sz="1800" baseline="-25000" dirty="0"/>
              <a:t>o</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o</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1</a:t>
            </a:r>
            <a:r>
              <a:rPr lang="en-US" altLang="zh-CN" sz="1800" dirty="0"/>
              <a:t>), (</a:t>
            </a:r>
            <a:r>
              <a:rPr lang="en-US" altLang="zh-CN" sz="1800" i="1" dirty="0"/>
              <a:t>S</a:t>
            </a:r>
            <a:r>
              <a:rPr lang="en-US" altLang="zh-CN" sz="1800" baseline="-25000" dirty="0"/>
              <a:t>1</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1</a:t>
            </a:r>
            <a:r>
              <a:rPr lang="en-US" altLang="zh-CN" sz="1800" dirty="0"/>
              <a:t>,</a:t>
            </a:r>
            <a:r>
              <a:rPr lang="en-US" altLang="zh-CN" sz="1800" i="1" dirty="0"/>
              <a:t>S</a:t>
            </a:r>
            <a:r>
              <a:rPr lang="en-US" altLang="zh-CN" sz="1800" baseline="-25000" dirty="0"/>
              <a:t>2</a:t>
            </a:r>
            <a:r>
              <a:rPr lang="en-US" altLang="zh-CN" sz="1800" dirty="0"/>
              <a:t>), (</a:t>
            </a:r>
            <a:r>
              <a:rPr lang="en-US" altLang="zh-CN" sz="1800" i="1" dirty="0"/>
              <a:t>S</a:t>
            </a:r>
            <a:r>
              <a:rPr lang="en-US" altLang="zh-CN" sz="1800" baseline="-25000" dirty="0"/>
              <a:t>2</a:t>
            </a:r>
            <a:r>
              <a:rPr lang="en-US" altLang="zh-CN" sz="1800" dirty="0"/>
              <a:t>, </a:t>
            </a:r>
            <a:r>
              <a:rPr lang="en-US" altLang="zh-CN" sz="1800" i="1" dirty="0"/>
              <a:t>S</a:t>
            </a:r>
            <a:r>
              <a:rPr lang="en-US" altLang="zh-CN" sz="1800" baseline="-25000" dirty="0"/>
              <a:t>1</a:t>
            </a:r>
            <a:r>
              <a:rPr lang="en-US" altLang="zh-CN" sz="1800" dirty="0"/>
              <a:t>), </a:t>
            </a:r>
            <a:r>
              <a:rPr lang="en-US" altLang="zh-CN" sz="1800" dirty="0" smtClean="0"/>
              <a:t>   </a:t>
            </a:r>
          </a:p>
          <a:p>
            <a:pPr algn="just">
              <a:lnSpc>
                <a:spcPct val="130000"/>
              </a:lnSpc>
              <a:spcBef>
                <a:spcPct val="50000"/>
              </a:spcBef>
            </a:pPr>
            <a:r>
              <a:rPr lang="en-US" altLang="zh-CN" sz="1800" dirty="0"/>
              <a:t> </a:t>
            </a:r>
            <a:r>
              <a:rPr lang="en-US" altLang="zh-CN" sz="1800" dirty="0" smtClean="0"/>
              <a:t>   (</a:t>
            </a:r>
            <a:r>
              <a:rPr lang="en-US" altLang="zh-CN" sz="1800" i="1" dirty="0"/>
              <a:t>S</a:t>
            </a:r>
            <a:r>
              <a:rPr lang="en-US" altLang="zh-CN" sz="1800" baseline="-25000" dirty="0"/>
              <a:t>2</a:t>
            </a:r>
            <a:r>
              <a:rPr lang="en-US" altLang="zh-CN" sz="1800" dirty="0"/>
              <a:t>, </a:t>
            </a:r>
            <a:r>
              <a:rPr lang="en-US" altLang="zh-CN" sz="1800" i="1" dirty="0"/>
              <a:t>S</a:t>
            </a:r>
            <a:r>
              <a:rPr lang="en-US" altLang="zh-CN" sz="1800" baseline="-25000" dirty="0"/>
              <a:t>3</a:t>
            </a:r>
            <a:r>
              <a:rPr lang="en-US" altLang="zh-CN" sz="1800" dirty="0"/>
              <a:t>), (</a:t>
            </a:r>
            <a:r>
              <a:rPr lang="en-US" altLang="zh-CN" sz="1800" i="1" dirty="0"/>
              <a:t>S</a:t>
            </a:r>
            <a:r>
              <a:rPr lang="en-US" altLang="zh-CN" sz="1800" baseline="-25000" dirty="0"/>
              <a:t>3</a:t>
            </a:r>
            <a:r>
              <a:rPr lang="en-US" altLang="zh-CN" sz="1800" dirty="0"/>
              <a:t>, </a:t>
            </a:r>
            <a:r>
              <a:rPr lang="en-US" altLang="zh-CN" sz="1800" i="1" dirty="0"/>
              <a:t>S</a:t>
            </a:r>
            <a:r>
              <a:rPr lang="en-US" altLang="zh-CN" sz="1800" baseline="-25000" dirty="0"/>
              <a:t>2</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7</a:t>
            </a:r>
            <a:r>
              <a:rPr lang="en-US" altLang="zh-CN" sz="1800" dirty="0"/>
              <a:t>), (</a:t>
            </a:r>
            <a:r>
              <a:rPr lang="en-US" altLang="zh-CN" sz="1800" i="1" dirty="0"/>
              <a:t>S</a:t>
            </a:r>
            <a:r>
              <a:rPr lang="en-US" altLang="zh-CN" sz="1800" baseline="-25000" dirty="0"/>
              <a:t>7</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4</a:t>
            </a:r>
            <a:r>
              <a:rPr lang="en-US" altLang="zh-CN" sz="1800" dirty="0"/>
              <a:t>, </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4</a:t>
            </a:r>
            <a:r>
              <a:rPr lang="en-US" altLang="zh-CN" sz="1800" dirty="0"/>
              <a:t>), </a:t>
            </a:r>
            <a:endParaRPr lang="en-US" altLang="zh-CN" sz="1800" dirty="0" smtClean="0"/>
          </a:p>
          <a:p>
            <a:pPr algn="just">
              <a:lnSpc>
                <a:spcPct val="130000"/>
              </a:lnSpc>
              <a:spcBef>
                <a:spcPct val="50000"/>
              </a:spcBef>
            </a:pPr>
            <a:r>
              <a:rPr lang="en-US" altLang="zh-CN" sz="1800" dirty="0" smtClean="0"/>
              <a:t>(</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6</a:t>
            </a:r>
            <a:r>
              <a:rPr lang="en-US" altLang="zh-CN" sz="1800" dirty="0"/>
              <a:t>), (</a:t>
            </a:r>
            <a:r>
              <a:rPr lang="en-US" altLang="zh-CN" sz="1800" i="1" dirty="0"/>
              <a:t>S</a:t>
            </a:r>
            <a:r>
              <a:rPr lang="en-US" altLang="zh-CN" sz="1800" baseline="-25000" dirty="0"/>
              <a:t>6</a:t>
            </a:r>
            <a:r>
              <a:rPr lang="en-US" altLang="zh-CN" sz="1800" dirty="0"/>
              <a:t>, </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8</a:t>
            </a:r>
            <a:r>
              <a:rPr lang="en-US" altLang="zh-CN" sz="1800" dirty="0"/>
              <a:t>),  (</a:t>
            </a:r>
            <a:r>
              <a:rPr lang="en-US" altLang="zh-CN" sz="1800" i="1" dirty="0"/>
              <a:t>S</a:t>
            </a:r>
            <a:r>
              <a:rPr lang="en-US" altLang="zh-CN" sz="1800" baseline="-25000" dirty="0"/>
              <a:t>8</a:t>
            </a:r>
            <a:r>
              <a:rPr lang="en-US" altLang="zh-CN" sz="1800" dirty="0"/>
              <a:t>, </a:t>
            </a:r>
            <a:r>
              <a:rPr lang="en-US" altLang="zh-CN" sz="1800" i="1" dirty="0"/>
              <a:t>S</a:t>
            </a:r>
            <a:r>
              <a:rPr lang="en-US" altLang="zh-CN" sz="1800" baseline="-25000" dirty="0"/>
              <a:t>5</a:t>
            </a:r>
            <a:r>
              <a:rPr lang="en-US" altLang="zh-CN" sz="1800" dirty="0"/>
              <a:t>), (</a:t>
            </a:r>
            <a:r>
              <a:rPr lang="en-US" altLang="zh-CN" sz="1800" i="1" dirty="0"/>
              <a:t>S</a:t>
            </a:r>
            <a:r>
              <a:rPr lang="en-US" altLang="zh-CN" sz="1800" baseline="-25000" dirty="0"/>
              <a:t>8</a:t>
            </a:r>
            <a:r>
              <a:rPr lang="en-US" altLang="zh-CN" sz="1800" dirty="0"/>
              <a:t>, </a:t>
            </a:r>
            <a:r>
              <a:rPr lang="en-US" altLang="zh-CN" sz="1800" i="1" dirty="0"/>
              <a:t>S</a:t>
            </a:r>
            <a:r>
              <a:rPr lang="en-US" altLang="zh-CN" sz="1800" baseline="-25000" dirty="0"/>
              <a:t>9</a:t>
            </a:r>
            <a:r>
              <a:rPr lang="en-US" altLang="zh-CN" sz="1800" dirty="0"/>
              <a:t>), (</a:t>
            </a:r>
            <a:r>
              <a:rPr lang="en-US" altLang="zh-CN" sz="1800" i="1" dirty="0"/>
              <a:t>S</a:t>
            </a:r>
            <a:r>
              <a:rPr lang="en-US" altLang="zh-CN" sz="1800" baseline="-25000" dirty="0"/>
              <a:t>9</a:t>
            </a:r>
            <a:r>
              <a:rPr lang="en-US" altLang="zh-CN" sz="1800" dirty="0"/>
              <a:t>, </a:t>
            </a:r>
            <a:r>
              <a:rPr lang="en-US" altLang="zh-CN" sz="1800" i="1" dirty="0"/>
              <a:t>S</a:t>
            </a:r>
            <a:r>
              <a:rPr lang="en-US" altLang="zh-CN" sz="1800" baseline="-25000" dirty="0"/>
              <a:t>8</a:t>
            </a:r>
            <a:r>
              <a:rPr lang="en-US" altLang="zh-CN" sz="1800" dirty="0"/>
              <a:t>), (</a:t>
            </a:r>
            <a:r>
              <a:rPr lang="en-US" altLang="zh-CN" sz="1800" i="1" dirty="0"/>
              <a:t>S</a:t>
            </a:r>
            <a:r>
              <a:rPr lang="en-US" altLang="zh-CN" sz="1800" baseline="-25000" dirty="0"/>
              <a:t>9</a:t>
            </a:r>
            <a:r>
              <a:rPr lang="en-US" altLang="zh-CN" sz="1800" dirty="0"/>
              <a:t>, </a:t>
            </a:r>
            <a:r>
              <a:rPr lang="en-US" altLang="zh-CN" sz="1800" i="1" dirty="0" err="1"/>
              <a:t>S</a:t>
            </a:r>
            <a:r>
              <a:rPr lang="en-US" altLang="zh-CN" sz="1800" baseline="-25000" dirty="0" err="1"/>
              <a:t>g</a:t>
            </a:r>
            <a:r>
              <a:rPr lang="en-US" altLang="zh-CN" sz="1800" dirty="0"/>
              <a:t>)</a:t>
            </a:r>
            <a:r>
              <a:rPr lang="zh-CN" altLang="en-US" sz="1800" dirty="0" smtClean="0"/>
              <a:t>｝</a:t>
            </a:r>
            <a:endParaRPr lang="zh-CN" altLang="en-US" sz="1800" dirty="0"/>
          </a:p>
          <a:p>
            <a:pPr>
              <a:lnSpc>
                <a:spcPct val="150000"/>
              </a:lnSpc>
              <a:spcBef>
                <a:spcPts val="1200"/>
              </a:spcBef>
            </a:pPr>
            <a:r>
              <a:rPr lang="en-US" altLang="zh-CN" sz="1800" i="1" dirty="0"/>
              <a:t>G</a:t>
            </a:r>
            <a:r>
              <a:rPr lang="zh-CN" altLang="en-US" sz="1800" dirty="0"/>
              <a:t>：</a:t>
            </a:r>
            <a:r>
              <a:rPr lang="en-US" altLang="zh-CN" sz="1800" i="1" dirty="0"/>
              <a:t>S</a:t>
            </a:r>
            <a:r>
              <a:rPr lang="en-US" altLang="zh-CN" sz="1800" i="1" baseline="-25000" dirty="0"/>
              <a:t>g </a:t>
            </a:r>
          </a:p>
        </p:txBody>
      </p:sp>
      <p:sp>
        <p:nvSpPr>
          <p:cNvPr id="10" name="Text Box 5"/>
          <p:cNvSpPr txBox="1">
            <a:spLocks noChangeArrowheads="1"/>
          </p:cNvSpPr>
          <p:nvPr/>
        </p:nvSpPr>
        <p:spPr bwMode="auto">
          <a:xfrm>
            <a:off x="3970784" y="44543"/>
            <a:ext cx="8534400" cy="572464"/>
          </a:xfrm>
          <a:prstGeom prst="rect">
            <a:avLst/>
          </a:prstGeom>
          <a:noFill/>
          <a:ln w="9525">
            <a:noFill/>
            <a:miter lim="800000"/>
            <a:headEnd/>
            <a:tailEnd/>
          </a:ln>
          <a:effectLst/>
        </p:spPr>
        <p:txBody>
          <a:bodyPr>
            <a:spAutoFit/>
          </a:bodyPr>
          <a:lstStyle/>
          <a:p>
            <a:pPr algn="just">
              <a:lnSpc>
                <a:spcPct val="130000"/>
              </a:lnSpc>
              <a:spcBef>
                <a:spcPct val="50000"/>
              </a:spcBef>
            </a:pPr>
            <a:r>
              <a:rPr lang="zh-CN" altLang="en-US" b="1" dirty="0" smtClean="0">
                <a:latin typeface="宋体" charset="-122"/>
              </a:rPr>
              <a:t> </a:t>
            </a:r>
            <a:r>
              <a:rPr lang="zh-CN" altLang="en-US" dirty="0" smtClean="0">
                <a:solidFill>
                  <a:srgbClr val="0070C0"/>
                </a:solidFill>
                <a:latin typeface="仿宋_GB2312" pitchFamily="49" charset="-122"/>
                <a:ea typeface="仿宋_GB2312" pitchFamily="49" charset="-122"/>
              </a:rPr>
              <a:t>迷宫</a:t>
            </a:r>
            <a:r>
              <a:rPr lang="zh-CN" altLang="en-US" dirty="0">
                <a:solidFill>
                  <a:srgbClr val="0070C0"/>
                </a:solidFill>
                <a:latin typeface="仿宋_GB2312" pitchFamily="49" charset="-122"/>
                <a:ea typeface="仿宋_GB2312" pitchFamily="49" charset="-122"/>
              </a:rPr>
              <a:t>问题的状态图</a:t>
            </a:r>
            <a:r>
              <a:rPr lang="zh-CN" altLang="en-US" dirty="0" smtClean="0">
                <a:solidFill>
                  <a:srgbClr val="0070C0"/>
                </a:solidFill>
                <a:latin typeface="仿宋_GB2312" pitchFamily="49" charset="-122"/>
                <a:ea typeface="仿宋_GB2312" pitchFamily="49" charset="-122"/>
              </a:rPr>
              <a:t>表示。</a:t>
            </a:r>
            <a:r>
              <a:rPr lang="zh-CN" altLang="en-US" dirty="0" smtClean="0">
                <a:solidFill>
                  <a:srgbClr val="0070C0"/>
                </a:solidFill>
                <a:latin typeface="宋体" charset="-122"/>
              </a:rPr>
              <a:t>    </a:t>
            </a:r>
            <a:endParaRPr lang="zh-CN" altLang="en-US" dirty="0">
              <a:solidFill>
                <a:srgbClr val="0070C0"/>
              </a:solidFill>
            </a:endParaRPr>
          </a:p>
        </p:txBody>
      </p:sp>
    </p:spTree>
    <p:extLst>
      <p:ext uri="{BB962C8B-B14F-4D97-AF65-F5344CB8AC3E}">
        <p14:creationId xmlns:p14="http://schemas.microsoft.com/office/powerpoint/2010/main" val="1270630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1428" name="Text Box 4"/>
          <p:cNvSpPr txBox="1">
            <a:spLocks noChangeArrowheads="1"/>
          </p:cNvSpPr>
          <p:nvPr/>
        </p:nvSpPr>
        <p:spPr bwMode="auto">
          <a:xfrm>
            <a:off x="251520" y="260649"/>
            <a:ext cx="8712968" cy="1992853"/>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sz="2300" dirty="0"/>
              <a:t>　</a:t>
            </a:r>
            <a:r>
              <a:rPr lang="zh-CN" altLang="en-US" sz="2300" b="1" dirty="0"/>
              <a:t>　</a:t>
            </a:r>
            <a:r>
              <a:rPr lang="zh-CN" altLang="en-US" dirty="0">
                <a:solidFill>
                  <a:srgbClr val="0000FF"/>
                </a:solidFill>
                <a:latin typeface="黑体" pitchFamily="49" charset="-122"/>
                <a:ea typeface="黑体" pitchFamily="49" charset="-122"/>
              </a:rPr>
              <a:t>例 </a:t>
            </a:r>
            <a:r>
              <a:rPr lang="en-US" altLang="zh-CN" dirty="0" smtClean="0">
                <a:solidFill>
                  <a:srgbClr val="0000FF"/>
                </a:solidFill>
              </a:rPr>
              <a:t>3-12</a:t>
            </a:r>
            <a:r>
              <a:rPr lang="zh-CN" altLang="en-US" b="1" dirty="0">
                <a:solidFill>
                  <a:srgbClr val="0000FF"/>
                </a:solidFill>
              </a:rPr>
              <a:t>　</a:t>
            </a:r>
            <a:r>
              <a:rPr lang="zh-CN" altLang="en-US" dirty="0">
                <a:solidFill>
                  <a:srgbClr val="0000FF"/>
                </a:solidFill>
              </a:rPr>
              <a:t>设有与或树如</a:t>
            </a:r>
            <a:r>
              <a:rPr lang="zh-CN" altLang="en-US" dirty="0" smtClean="0">
                <a:solidFill>
                  <a:srgbClr val="0000FF"/>
                </a:solidFill>
              </a:rPr>
              <a:t>图所</a:t>
            </a:r>
            <a:r>
              <a:rPr lang="zh-CN" altLang="en-US" dirty="0">
                <a:solidFill>
                  <a:srgbClr val="0000FF"/>
                </a:solidFill>
              </a:rPr>
              <a:t>示</a:t>
            </a:r>
            <a:r>
              <a:rPr lang="en-US" altLang="zh-CN" dirty="0">
                <a:solidFill>
                  <a:srgbClr val="0000FF"/>
                </a:solidFill>
              </a:rPr>
              <a:t>, </a:t>
            </a:r>
            <a:r>
              <a:rPr lang="zh-CN" altLang="en-US" dirty="0">
                <a:solidFill>
                  <a:srgbClr val="0000FF"/>
                </a:solidFill>
              </a:rPr>
              <a:t>其中</a:t>
            </a:r>
            <a:r>
              <a:rPr lang="en-US" altLang="zh-CN" dirty="0">
                <a:solidFill>
                  <a:srgbClr val="0000FF"/>
                </a:solidFill>
              </a:rPr>
              <a:t>1</a:t>
            </a:r>
            <a:r>
              <a:rPr lang="zh-CN" altLang="en-US" dirty="0">
                <a:solidFill>
                  <a:srgbClr val="0000FF"/>
                </a:solidFill>
              </a:rPr>
              <a:t>号节点为初始节点</a:t>
            </a:r>
            <a:r>
              <a:rPr lang="en-US" altLang="zh-CN" dirty="0">
                <a:solidFill>
                  <a:srgbClr val="0000FF"/>
                </a:solidFill>
              </a:rPr>
              <a:t>,</a:t>
            </a:r>
            <a:r>
              <a:rPr lang="en-US" altLang="zh-CN" i="1" dirty="0">
                <a:solidFill>
                  <a:srgbClr val="0000FF"/>
                </a:solidFill>
              </a:rPr>
              <a:t>t</a:t>
            </a:r>
            <a:r>
              <a:rPr lang="en-US" altLang="zh-CN" baseline="-25000" dirty="0">
                <a:solidFill>
                  <a:srgbClr val="0000FF"/>
                </a:solidFill>
              </a:rPr>
              <a:t>1</a:t>
            </a:r>
            <a:r>
              <a:rPr lang="zh-CN" altLang="en-US" dirty="0">
                <a:solidFill>
                  <a:srgbClr val="0000FF"/>
                </a:solidFill>
              </a:rPr>
              <a:t>、</a:t>
            </a:r>
            <a:r>
              <a:rPr lang="en-US" altLang="zh-CN" i="1" dirty="0">
                <a:solidFill>
                  <a:srgbClr val="0000FF"/>
                </a:solidFill>
              </a:rPr>
              <a:t>t</a:t>
            </a:r>
            <a:r>
              <a:rPr lang="en-US" altLang="zh-CN" baseline="-25000" dirty="0">
                <a:solidFill>
                  <a:srgbClr val="0000FF"/>
                </a:solidFill>
              </a:rPr>
              <a:t>2</a:t>
            </a:r>
            <a:r>
              <a:rPr lang="zh-CN" altLang="en-US" dirty="0">
                <a:solidFill>
                  <a:srgbClr val="0000FF"/>
                </a:solidFill>
              </a:rPr>
              <a:t>、</a:t>
            </a:r>
            <a:r>
              <a:rPr lang="en-US" altLang="zh-CN" i="1" dirty="0">
                <a:solidFill>
                  <a:srgbClr val="0000FF"/>
                </a:solidFill>
              </a:rPr>
              <a:t>t</a:t>
            </a:r>
            <a:r>
              <a:rPr lang="en-US" altLang="zh-CN" baseline="-25000" dirty="0">
                <a:solidFill>
                  <a:srgbClr val="0000FF"/>
                </a:solidFill>
              </a:rPr>
              <a:t>3</a:t>
            </a:r>
            <a:r>
              <a:rPr lang="zh-CN" altLang="en-US" dirty="0">
                <a:solidFill>
                  <a:srgbClr val="0000FF"/>
                </a:solidFill>
              </a:rPr>
              <a:t>、</a:t>
            </a:r>
            <a:r>
              <a:rPr lang="en-US" altLang="zh-CN" i="1" dirty="0">
                <a:solidFill>
                  <a:srgbClr val="0000FF"/>
                </a:solidFill>
              </a:rPr>
              <a:t>t</a:t>
            </a:r>
            <a:r>
              <a:rPr lang="en-US" altLang="zh-CN" baseline="-25000" dirty="0">
                <a:solidFill>
                  <a:srgbClr val="0000FF"/>
                </a:solidFill>
              </a:rPr>
              <a:t>4</a:t>
            </a:r>
            <a:r>
              <a:rPr lang="zh-CN" altLang="en-US" dirty="0">
                <a:solidFill>
                  <a:srgbClr val="0000FF"/>
                </a:solidFill>
              </a:rPr>
              <a:t>均为终止节点</a:t>
            </a:r>
            <a:r>
              <a:rPr lang="en-US" altLang="zh-CN" dirty="0">
                <a:solidFill>
                  <a:srgbClr val="0000FF"/>
                </a:solidFill>
              </a:rPr>
              <a:t>, A</a:t>
            </a:r>
            <a:r>
              <a:rPr lang="zh-CN" altLang="en-US" dirty="0">
                <a:solidFill>
                  <a:srgbClr val="0000FF"/>
                </a:solidFill>
              </a:rPr>
              <a:t>和</a:t>
            </a:r>
            <a:r>
              <a:rPr lang="en-US" altLang="zh-CN" dirty="0">
                <a:solidFill>
                  <a:srgbClr val="0000FF"/>
                </a:solidFill>
              </a:rPr>
              <a:t>B</a:t>
            </a:r>
            <a:r>
              <a:rPr lang="zh-CN" altLang="en-US" dirty="0">
                <a:solidFill>
                  <a:srgbClr val="0000FF"/>
                </a:solidFill>
              </a:rPr>
              <a:t>是不可解的端节点。 采用广度</a:t>
            </a:r>
            <a:r>
              <a:rPr lang="en-US" altLang="zh-CN" dirty="0">
                <a:solidFill>
                  <a:srgbClr val="0000FF"/>
                </a:solidFill>
              </a:rPr>
              <a:t>(</a:t>
            </a:r>
            <a:r>
              <a:rPr lang="zh-CN" altLang="en-US" dirty="0">
                <a:solidFill>
                  <a:srgbClr val="0000FF"/>
                </a:solidFill>
              </a:rPr>
              <a:t>优先</a:t>
            </a:r>
            <a:r>
              <a:rPr lang="en-US" altLang="zh-CN" dirty="0">
                <a:solidFill>
                  <a:srgbClr val="0000FF"/>
                </a:solidFill>
              </a:rPr>
              <a:t>)</a:t>
            </a:r>
            <a:r>
              <a:rPr lang="zh-CN" altLang="en-US" dirty="0">
                <a:solidFill>
                  <a:srgbClr val="0000FF"/>
                </a:solidFill>
              </a:rPr>
              <a:t>搜索策略</a:t>
            </a:r>
            <a:r>
              <a:rPr lang="en-US" altLang="zh-CN" dirty="0">
                <a:solidFill>
                  <a:srgbClr val="0000FF"/>
                </a:solidFill>
              </a:rPr>
              <a:t>, </a:t>
            </a:r>
            <a:r>
              <a:rPr lang="zh-CN" altLang="en-US" dirty="0">
                <a:solidFill>
                  <a:srgbClr val="0000FF"/>
                </a:solidFill>
              </a:rPr>
              <a:t>搜索过程如下： </a:t>
            </a:r>
          </a:p>
          <a:p>
            <a:pPr algn="just">
              <a:lnSpc>
                <a:spcPct val="130000"/>
              </a:lnSpc>
              <a:spcBef>
                <a:spcPts val="0"/>
              </a:spcBef>
            </a:pPr>
            <a:r>
              <a:rPr lang="zh-CN" altLang="en-US" sz="2300" dirty="0"/>
              <a:t>　　</a:t>
            </a:r>
          </a:p>
        </p:txBody>
      </p:sp>
      <p:sp>
        <p:nvSpPr>
          <p:cNvPr id="2" name="矩形 1"/>
          <p:cNvSpPr/>
          <p:nvPr/>
        </p:nvSpPr>
        <p:spPr>
          <a:xfrm>
            <a:off x="284436" y="1772816"/>
            <a:ext cx="5295676" cy="4093428"/>
          </a:xfrm>
          <a:prstGeom prst="rect">
            <a:avLst/>
          </a:prstGeom>
        </p:spPr>
        <p:txBody>
          <a:bodyPr wrap="square">
            <a:spAutoFit/>
          </a:bodyPr>
          <a:lstStyle/>
          <a:p>
            <a:pPr algn="just">
              <a:lnSpc>
                <a:spcPct val="130000"/>
              </a:lnSpc>
              <a:spcBef>
                <a:spcPts val="0"/>
              </a:spcBef>
            </a:pPr>
            <a:r>
              <a:rPr lang="en-US" altLang="zh-CN" sz="2000" dirty="0" smtClean="0"/>
              <a:t>(1) </a:t>
            </a:r>
            <a:r>
              <a:rPr lang="zh-CN" altLang="en-US" sz="2000" dirty="0" smtClean="0"/>
              <a:t>扩展</a:t>
            </a:r>
            <a:r>
              <a:rPr lang="en-US" altLang="zh-CN" sz="2000" dirty="0"/>
              <a:t>1</a:t>
            </a:r>
            <a:r>
              <a:rPr lang="zh-CN" altLang="en-US" sz="2000" dirty="0"/>
              <a:t>号节点</a:t>
            </a:r>
            <a:r>
              <a:rPr lang="en-US" altLang="zh-CN" sz="2000" dirty="0"/>
              <a:t>, </a:t>
            </a:r>
            <a:r>
              <a:rPr lang="zh-CN" altLang="en-US" sz="2000" dirty="0"/>
              <a:t>得</a:t>
            </a:r>
            <a:r>
              <a:rPr lang="en-US" altLang="zh-CN" sz="2000" dirty="0"/>
              <a:t>2</a:t>
            </a:r>
            <a:r>
              <a:rPr lang="zh-CN" altLang="en-US" sz="2000" dirty="0"/>
              <a:t>号和</a:t>
            </a:r>
            <a:r>
              <a:rPr lang="en-US" altLang="zh-CN" sz="2000" dirty="0"/>
              <a:t>3</a:t>
            </a:r>
            <a:r>
              <a:rPr lang="zh-CN" altLang="en-US" sz="2000" dirty="0"/>
              <a:t>号节点</a:t>
            </a:r>
            <a:r>
              <a:rPr lang="en-US" altLang="zh-CN" sz="2000" dirty="0"/>
              <a:t>, </a:t>
            </a:r>
            <a:r>
              <a:rPr lang="zh-CN" altLang="en-US" sz="2000" dirty="0"/>
              <a:t>依次放入</a:t>
            </a:r>
            <a:r>
              <a:rPr lang="en-US" altLang="zh-CN" sz="2000" dirty="0"/>
              <a:t>OPEN</a:t>
            </a:r>
            <a:r>
              <a:rPr lang="zh-CN" altLang="en-US" sz="2000" dirty="0"/>
              <a:t>表尾部。由于这两个节点都非终止节点</a:t>
            </a:r>
            <a:r>
              <a:rPr lang="en-US" altLang="zh-CN" sz="2000" dirty="0"/>
              <a:t>, </a:t>
            </a:r>
            <a:r>
              <a:rPr lang="zh-CN" altLang="en-US" sz="2000" dirty="0"/>
              <a:t>所以接着扩展</a:t>
            </a:r>
            <a:r>
              <a:rPr lang="en-US" altLang="zh-CN" sz="2000" dirty="0"/>
              <a:t>2</a:t>
            </a:r>
            <a:r>
              <a:rPr lang="zh-CN" altLang="en-US" sz="2000" dirty="0"/>
              <a:t>号节点</a:t>
            </a:r>
            <a:r>
              <a:rPr lang="zh-CN" altLang="en-US" sz="2000" dirty="0" smtClean="0"/>
              <a:t>。</a:t>
            </a:r>
            <a:r>
              <a:rPr lang="en-US" altLang="zh-CN" sz="2000" dirty="0" smtClean="0"/>
              <a:t>OPEN</a:t>
            </a:r>
            <a:r>
              <a:rPr lang="zh-CN" altLang="en-US" sz="2000" dirty="0"/>
              <a:t>表中只有</a:t>
            </a:r>
            <a:r>
              <a:rPr lang="en-US" altLang="zh-CN" sz="2000" dirty="0"/>
              <a:t>3</a:t>
            </a:r>
            <a:r>
              <a:rPr lang="zh-CN" altLang="en-US" sz="2000" dirty="0"/>
              <a:t>号节点</a:t>
            </a:r>
            <a:r>
              <a:rPr lang="zh-CN" altLang="en-US" sz="2000" dirty="0" smtClean="0"/>
              <a:t>。</a:t>
            </a:r>
            <a:endParaRPr lang="en-US" altLang="zh-CN" sz="2000" dirty="0" smtClean="0"/>
          </a:p>
          <a:p>
            <a:pPr algn="just">
              <a:lnSpc>
                <a:spcPct val="130000"/>
              </a:lnSpc>
              <a:spcBef>
                <a:spcPts val="0"/>
              </a:spcBef>
            </a:pPr>
            <a:r>
              <a:rPr lang="zh-CN" altLang="en-US" sz="2000" dirty="0" smtClean="0"/>
              <a:t> </a:t>
            </a:r>
            <a:r>
              <a:rPr lang="en-US" altLang="zh-CN" sz="2000" dirty="0"/>
              <a:t>(2) 2</a:t>
            </a:r>
            <a:r>
              <a:rPr lang="zh-CN" altLang="en-US" sz="2000" dirty="0"/>
              <a:t>号节点扩展后</a:t>
            </a:r>
            <a:r>
              <a:rPr lang="en-US" altLang="zh-CN" sz="2000" dirty="0"/>
              <a:t>,</a:t>
            </a:r>
            <a:r>
              <a:rPr lang="zh-CN" altLang="en-US" sz="2000" dirty="0"/>
              <a:t>得</a:t>
            </a:r>
            <a:r>
              <a:rPr lang="en-US" altLang="zh-CN" sz="2000" dirty="0"/>
              <a:t>4</a:t>
            </a:r>
            <a:r>
              <a:rPr lang="zh-CN" altLang="en-US" sz="2000" dirty="0"/>
              <a:t>号节点和</a:t>
            </a:r>
            <a:r>
              <a:rPr lang="en-US" altLang="zh-CN" sz="2000" i="1" dirty="0"/>
              <a:t>t</a:t>
            </a:r>
            <a:r>
              <a:rPr lang="en-US" altLang="zh-CN" sz="2000" baseline="-25000" dirty="0"/>
              <a:t>1</a:t>
            </a:r>
            <a:r>
              <a:rPr lang="zh-CN" altLang="en-US" sz="2000" dirty="0"/>
              <a:t>节点。此时</a:t>
            </a:r>
            <a:r>
              <a:rPr lang="en-US" altLang="zh-CN" sz="2000" dirty="0"/>
              <a:t>OPEN</a:t>
            </a:r>
            <a:r>
              <a:rPr lang="zh-CN" altLang="en-US" sz="2000" dirty="0"/>
              <a:t>表中依次有</a:t>
            </a:r>
            <a:r>
              <a:rPr lang="en-US" altLang="zh-CN" sz="2000" dirty="0"/>
              <a:t>3</a:t>
            </a:r>
            <a:r>
              <a:rPr lang="zh-CN" altLang="en-US" sz="2000" dirty="0"/>
              <a:t>号、</a:t>
            </a:r>
            <a:r>
              <a:rPr lang="en-US" altLang="zh-CN" sz="2000" dirty="0"/>
              <a:t>4</a:t>
            </a:r>
            <a:r>
              <a:rPr lang="zh-CN" altLang="en-US" sz="2000" dirty="0"/>
              <a:t>号和</a:t>
            </a:r>
            <a:r>
              <a:rPr lang="en-US" altLang="zh-CN" sz="2000" i="1" dirty="0"/>
              <a:t>t</a:t>
            </a:r>
            <a:r>
              <a:rPr lang="en-US" altLang="zh-CN" sz="2000" baseline="-25000" dirty="0"/>
              <a:t>1</a:t>
            </a:r>
            <a:r>
              <a:rPr lang="zh-CN" altLang="en-US" sz="2000" dirty="0"/>
              <a:t>节点。由于</a:t>
            </a:r>
            <a:r>
              <a:rPr lang="en-US" altLang="zh-CN" sz="2000" i="1" dirty="0"/>
              <a:t>t</a:t>
            </a:r>
            <a:r>
              <a:rPr lang="en-US" altLang="zh-CN" sz="2000" baseline="-25000" dirty="0"/>
              <a:t>1</a:t>
            </a:r>
            <a:r>
              <a:rPr lang="zh-CN" altLang="en-US" sz="2000" dirty="0"/>
              <a:t>是终止节点</a:t>
            </a:r>
            <a:r>
              <a:rPr lang="en-US" altLang="zh-CN" sz="2000" dirty="0"/>
              <a:t>,</a:t>
            </a:r>
            <a:r>
              <a:rPr lang="zh-CN" altLang="en-US" sz="2000" dirty="0"/>
              <a:t>故标记它为可解节点</a:t>
            </a:r>
            <a:r>
              <a:rPr lang="en-US" altLang="zh-CN" sz="2000" dirty="0"/>
              <a:t>, </a:t>
            </a:r>
            <a:r>
              <a:rPr lang="zh-CN" altLang="en-US" sz="2000" dirty="0"/>
              <a:t>并将它放入</a:t>
            </a:r>
            <a:r>
              <a:rPr lang="en-US" altLang="zh-CN" sz="2000" dirty="0"/>
              <a:t>CLOSED</a:t>
            </a:r>
            <a:r>
              <a:rPr lang="zh-CN" altLang="en-US" sz="2000" dirty="0"/>
              <a:t>表</a:t>
            </a:r>
            <a:r>
              <a:rPr lang="en-US" altLang="zh-CN" sz="2000" dirty="0"/>
              <a:t>, </a:t>
            </a:r>
            <a:r>
              <a:rPr lang="zh-CN" altLang="en-US" sz="2000" dirty="0"/>
              <a:t>再判断其先辈节点的可解性</a:t>
            </a:r>
            <a:r>
              <a:rPr lang="en-US" altLang="zh-CN" sz="2000" dirty="0"/>
              <a:t>,</a:t>
            </a:r>
            <a:r>
              <a:rPr lang="zh-CN" altLang="en-US" sz="2000" dirty="0"/>
              <a:t>但</a:t>
            </a:r>
            <a:r>
              <a:rPr lang="en-US" altLang="zh-CN" sz="2000" i="1" dirty="0"/>
              <a:t>t</a:t>
            </a:r>
            <a:r>
              <a:rPr lang="en-US" altLang="zh-CN" sz="2000" baseline="-25000" dirty="0"/>
              <a:t>1</a:t>
            </a:r>
            <a:r>
              <a:rPr lang="zh-CN" altLang="en-US" sz="2000" dirty="0"/>
              <a:t>的父节点</a:t>
            </a:r>
            <a:r>
              <a:rPr lang="en-US" altLang="zh-CN" sz="2000" dirty="0"/>
              <a:t>2</a:t>
            </a:r>
            <a:r>
              <a:rPr lang="zh-CN" altLang="en-US" sz="2000" dirty="0"/>
              <a:t>是一个与节点</a:t>
            </a:r>
            <a:r>
              <a:rPr lang="en-US" altLang="zh-CN" sz="2000" dirty="0"/>
              <a:t>, </a:t>
            </a:r>
            <a:r>
              <a:rPr lang="zh-CN" altLang="en-US" sz="2000" dirty="0"/>
              <a:t>故仅</a:t>
            </a:r>
            <a:r>
              <a:rPr lang="zh-CN" altLang="en-US" sz="2000" dirty="0" smtClean="0"/>
              <a:t>由</a:t>
            </a:r>
            <a:r>
              <a:rPr lang="en-US" altLang="zh-CN" sz="2000" i="1" dirty="0">
                <a:solidFill>
                  <a:prstClr val="black"/>
                </a:solidFill>
              </a:rPr>
              <a:t>t</a:t>
            </a:r>
            <a:r>
              <a:rPr lang="en-US" altLang="zh-CN" sz="2000" baseline="-25000" dirty="0">
                <a:solidFill>
                  <a:prstClr val="black"/>
                </a:solidFill>
              </a:rPr>
              <a:t>1</a:t>
            </a:r>
            <a:r>
              <a:rPr lang="zh-CN" altLang="en-US" sz="2000" dirty="0" smtClean="0"/>
              <a:t>的</a:t>
            </a:r>
            <a:r>
              <a:rPr lang="zh-CN" altLang="en-US" sz="2000" dirty="0"/>
              <a:t>可解还不能确定</a:t>
            </a:r>
            <a:r>
              <a:rPr lang="en-US" altLang="zh-CN" sz="2000" dirty="0"/>
              <a:t>2</a:t>
            </a:r>
            <a:r>
              <a:rPr lang="zh-CN" altLang="en-US" sz="2000" dirty="0"/>
              <a:t>号节点可解。所以</a:t>
            </a:r>
            <a:r>
              <a:rPr lang="en-US" altLang="zh-CN" sz="2000" dirty="0"/>
              <a:t>, </a:t>
            </a:r>
            <a:r>
              <a:rPr lang="zh-CN" altLang="en-US" sz="2000" dirty="0"/>
              <a:t>就继续搜索。 </a:t>
            </a:r>
          </a:p>
        </p:txBody>
      </p:sp>
      <p:pic>
        <p:nvPicPr>
          <p:cNvPr id="4" name="Picture 1" descr="E:\人工智能导论\085054-01 人工智能导论(图)\tu\RG3-16.tif"/>
          <p:cNvPicPr>
            <a:picLocks noChangeAspect="1" noChangeArrowheads="1"/>
          </p:cNvPicPr>
          <p:nvPr/>
        </p:nvPicPr>
        <p:blipFill>
          <a:blip r:embed="rId2"/>
          <a:srcRect/>
          <a:stretch>
            <a:fillRect/>
          </a:stretch>
        </p:blipFill>
        <p:spPr bwMode="auto">
          <a:xfrm>
            <a:off x="5667176" y="1772817"/>
            <a:ext cx="3528000" cy="3469395"/>
          </a:xfrm>
          <a:prstGeom prst="rect">
            <a:avLst/>
          </a:prstGeom>
          <a:noFill/>
        </p:spPr>
      </p:pic>
    </p:spTree>
  </p:cSld>
  <p:clrMapOvr>
    <a:masterClrMapping/>
  </p:clrMapOvr>
  <p:transition>
    <p:checke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9380" name="Text Box 4"/>
          <p:cNvSpPr txBox="1">
            <a:spLocks noChangeArrowheads="1"/>
          </p:cNvSpPr>
          <p:nvPr/>
        </p:nvSpPr>
        <p:spPr bwMode="auto">
          <a:xfrm>
            <a:off x="107505" y="260648"/>
            <a:ext cx="5688631" cy="6250942"/>
          </a:xfrm>
          <a:prstGeom prst="rect">
            <a:avLst/>
          </a:prstGeom>
          <a:noFill/>
          <a:ln w="9525">
            <a:noFill/>
            <a:miter lim="800000"/>
            <a:headEnd/>
            <a:tailEnd/>
          </a:ln>
          <a:effectLst/>
        </p:spPr>
        <p:txBody>
          <a:bodyPr wrap="square">
            <a:spAutoFit/>
          </a:bodyPr>
          <a:lstStyle/>
          <a:p>
            <a:pPr algn="just">
              <a:lnSpc>
                <a:spcPct val="130000"/>
              </a:lnSpc>
              <a:spcBef>
                <a:spcPts val="1200"/>
              </a:spcBef>
            </a:pPr>
            <a:r>
              <a:rPr lang="zh-CN" altLang="en-US" sz="2300" dirty="0">
                <a:solidFill>
                  <a:srgbClr val="0070C0"/>
                </a:solidFill>
                <a:cs typeface="Times New Roman" pitchFamily="18" charset="0"/>
              </a:rPr>
              <a:t>　　</a:t>
            </a:r>
            <a:r>
              <a:rPr lang="en-US" altLang="zh-CN" sz="2300" dirty="0">
                <a:cs typeface="Times New Roman" pitchFamily="18" charset="0"/>
              </a:rPr>
              <a:t>(3) </a:t>
            </a:r>
            <a:r>
              <a:rPr lang="zh-CN" altLang="en-US" sz="2300" dirty="0">
                <a:cs typeface="Times New Roman" pitchFamily="18" charset="0"/>
              </a:rPr>
              <a:t>扩展</a:t>
            </a:r>
            <a:r>
              <a:rPr lang="en-US" altLang="zh-CN" sz="2300" dirty="0">
                <a:cs typeface="Times New Roman" pitchFamily="18" charset="0"/>
              </a:rPr>
              <a:t>3</a:t>
            </a:r>
            <a:r>
              <a:rPr lang="zh-CN" altLang="en-US" sz="2300" dirty="0">
                <a:cs typeface="Times New Roman" pitchFamily="18" charset="0"/>
              </a:rPr>
              <a:t>号节点</a:t>
            </a:r>
            <a:r>
              <a:rPr lang="en-US" altLang="zh-CN" sz="2300" dirty="0">
                <a:cs typeface="Times New Roman" pitchFamily="18" charset="0"/>
              </a:rPr>
              <a:t>,</a:t>
            </a:r>
            <a:r>
              <a:rPr lang="zh-CN" altLang="en-US" sz="2300" dirty="0">
                <a:cs typeface="Times New Roman" pitchFamily="18" charset="0"/>
              </a:rPr>
              <a:t>得</a:t>
            </a:r>
            <a:r>
              <a:rPr lang="en-US" altLang="zh-CN" sz="2300" dirty="0">
                <a:cs typeface="Times New Roman" pitchFamily="18" charset="0"/>
              </a:rPr>
              <a:t>5</a:t>
            </a:r>
            <a:r>
              <a:rPr lang="zh-CN" altLang="en-US" sz="2300" dirty="0">
                <a:cs typeface="Times New Roman" pitchFamily="18" charset="0"/>
              </a:rPr>
              <a:t>号节点和</a:t>
            </a:r>
            <a:r>
              <a:rPr lang="en-US" altLang="zh-CN" sz="2300" dirty="0">
                <a:cs typeface="Times New Roman" pitchFamily="18" charset="0"/>
              </a:rPr>
              <a:t>B</a:t>
            </a:r>
            <a:r>
              <a:rPr lang="zh-CN" altLang="en-US" sz="2300" dirty="0">
                <a:cs typeface="Times New Roman" pitchFamily="18" charset="0"/>
              </a:rPr>
              <a:t>节点。两者均非终止节点</a:t>
            </a:r>
            <a:r>
              <a:rPr lang="en-US" altLang="zh-CN" sz="2300" dirty="0">
                <a:cs typeface="Times New Roman" pitchFamily="18" charset="0"/>
              </a:rPr>
              <a:t>, </a:t>
            </a:r>
            <a:r>
              <a:rPr lang="zh-CN" altLang="en-US" sz="2300" dirty="0">
                <a:cs typeface="Times New Roman" pitchFamily="18" charset="0"/>
              </a:rPr>
              <a:t>所以继续扩展</a:t>
            </a:r>
            <a:r>
              <a:rPr lang="en-US" altLang="zh-CN" sz="2300" dirty="0">
                <a:cs typeface="Times New Roman" pitchFamily="18" charset="0"/>
              </a:rPr>
              <a:t>4</a:t>
            </a:r>
            <a:r>
              <a:rPr lang="zh-CN" altLang="en-US" sz="2300" dirty="0">
                <a:cs typeface="Times New Roman" pitchFamily="18" charset="0"/>
              </a:rPr>
              <a:t>号节点</a:t>
            </a:r>
            <a:r>
              <a:rPr lang="zh-CN" altLang="en-US" sz="2300" dirty="0" smtClean="0">
                <a:cs typeface="Times New Roman" pitchFamily="18" charset="0"/>
              </a:rPr>
              <a:t>。</a:t>
            </a:r>
            <a:endParaRPr lang="zh-CN" altLang="en-US" sz="2300" dirty="0">
              <a:cs typeface="Times New Roman" pitchFamily="18" charset="0"/>
            </a:endParaRPr>
          </a:p>
          <a:p>
            <a:pPr algn="just">
              <a:lnSpc>
                <a:spcPct val="130000"/>
              </a:lnSpc>
              <a:spcBef>
                <a:spcPts val="0"/>
              </a:spcBef>
            </a:pPr>
            <a:r>
              <a:rPr lang="zh-CN" altLang="en-US" sz="2300" dirty="0">
                <a:cs typeface="Times New Roman" pitchFamily="18" charset="0"/>
              </a:rPr>
              <a:t>    </a:t>
            </a:r>
            <a:r>
              <a:rPr lang="zh-CN" altLang="en-US" sz="2300" dirty="0" smtClean="0">
                <a:cs typeface="Times New Roman" pitchFamily="18" charset="0"/>
              </a:rPr>
              <a:t>    </a:t>
            </a:r>
            <a:r>
              <a:rPr lang="en-US" altLang="zh-CN" sz="2300" dirty="0" smtClean="0">
                <a:cs typeface="Times New Roman" pitchFamily="18" charset="0"/>
              </a:rPr>
              <a:t>(</a:t>
            </a:r>
            <a:r>
              <a:rPr lang="en-US" altLang="zh-CN" sz="2300" dirty="0">
                <a:cs typeface="Times New Roman" pitchFamily="18" charset="0"/>
              </a:rPr>
              <a:t>4) 4</a:t>
            </a:r>
            <a:r>
              <a:rPr lang="zh-CN" altLang="en-US" sz="2300" dirty="0">
                <a:cs typeface="Times New Roman" pitchFamily="18" charset="0"/>
              </a:rPr>
              <a:t>号节点扩展后得节点</a:t>
            </a:r>
            <a:r>
              <a:rPr lang="en-US" altLang="zh-CN" sz="2300" i="1" dirty="0">
                <a:cs typeface="Times New Roman" pitchFamily="18" charset="0"/>
              </a:rPr>
              <a:t>A</a:t>
            </a:r>
            <a:r>
              <a:rPr lang="zh-CN" altLang="en-US" sz="2300" dirty="0">
                <a:cs typeface="Times New Roman" pitchFamily="18" charset="0"/>
              </a:rPr>
              <a:t>和</a:t>
            </a:r>
            <a:r>
              <a:rPr lang="en-US" altLang="zh-CN" sz="2300" i="1" dirty="0">
                <a:cs typeface="Times New Roman" pitchFamily="18" charset="0"/>
              </a:rPr>
              <a:t>t</a:t>
            </a:r>
            <a:r>
              <a:rPr lang="en-US" altLang="zh-CN" sz="2300" baseline="-25000" dirty="0">
                <a:cs typeface="Times New Roman" pitchFamily="18" charset="0"/>
              </a:rPr>
              <a:t>2</a:t>
            </a:r>
            <a:r>
              <a:rPr lang="zh-CN" altLang="en-US" sz="2300" dirty="0">
                <a:cs typeface="Times New Roman" pitchFamily="18" charset="0"/>
              </a:rPr>
              <a:t>。</a:t>
            </a:r>
            <a:r>
              <a:rPr lang="en-US" altLang="zh-CN" sz="2300" i="1" dirty="0">
                <a:cs typeface="Times New Roman" pitchFamily="18" charset="0"/>
              </a:rPr>
              <a:t>t</a:t>
            </a:r>
            <a:r>
              <a:rPr lang="en-US" altLang="zh-CN" sz="2300" baseline="-25000" dirty="0">
                <a:cs typeface="Times New Roman" pitchFamily="18" charset="0"/>
              </a:rPr>
              <a:t>2</a:t>
            </a:r>
            <a:r>
              <a:rPr lang="zh-CN" altLang="en-US" sz="2300" dirty="0">
                <a:cs typeface="Times New Roman" pitchFamily="18" charset="0"/>
              </a:rPr>
              <a:t>是终止节点</a:t>
            </a:r>
            <a:r>
              <a:rPr lang="en-US" altLang="zh-CN" sz="2300" dirty="0">
                <a:cs typeface="Times New Roman" pitchFamily="18" charset="0"/>
              </a:rPr>
              <a:t>,</a:t>
            </a:r>
            <a:r>
              <a:rPr lang="zh-CN" altLang="en-US" sz="2300" dirty="0">
                <a:cs typeface="Times New Roman" pitchFamily="18" charset="0"/>
              </a:rPr>
              <a:t>标记为可解节点</a:t>
            </a:r>
            <a:r>
              <a:rPr lang="en-US" altLang="zh-CN" sz="2300" dirty="0">
                <a:cs typeface="Times New Roman" pitchFamily="18" charset="0"/>
              </a:rPr>
              <a:t>, </a:t>
            </a:r>
            <a:r>
              <a:rPr lang="zh-CN" altLang="en-US" sz="2300" dirty="0">
                <a:cs typeface="Times New Roman" pitchFamily="18" charset="0"/>
              </a:rPr>
              <a:t>放入</a:t>
            </a:r>
            <a:r>
              <a:rPr lang="en-US" altLang="zh-CN" sz="2300" dirty="0">
                <a:cs typeface="Times New Roman" pitchFamily="18" charset="0"/>
              </a:rPr>
              <a:t>CLOSED</a:t>
            </a:r>
            <a:r>
              <a:rPr lang="zh-CN" altLang="en-US" sz="2300" dirty="0">
                <a:cs typeface="Times New Roman" pitchFamily="18" charset="0"/>
              </a:rPr>
              <a:t>表。这时其先辈节点</a:t>
            </a:r>
            <a:r>
              <a:rPr lang="en-US" altLang="zh-CN" sz="2300" dirty="0">
                <a:cs typeface="Times New Roman" pitchFamily="18" charset="0"/>
              </a:rPr>
              <a:t>4</a:t>
            </a:r>
            <a:r>
              <a:rPr lang="zh-CN" altLang="en-US" sz="2300" dirty="0">
                <a:cs typeface="Times New Roman" pitchFamily="18" charset="0"/>
              </a:rPr>
              <a:t>和</a:t>
            </a:r>
            <a:r>
              <a:rPr lang="en-US" altLang="zh-CN" sz="2300" dirty="0">
                <a:cs typeface="Times New Roman" pitchFamily="18" charset="0"/>
              </a:rPr>
              <a:t>2</a:t>
            </a:r>
            <a:r>
              <a:rPr lang="zh-CN" altLang="en-US" sz="2300" dirty="0">
                <a:cs typeface="Times New Roman" pitchFamily="18" charset="0"/>
              </a:rPr>
              <a:t>也为可解节点</a:t>
            </a:r>
            <a:r>
              <a:rPr lang="en-US" altLang="zh-CN" sz="2300" dirty="0">
                <a:cs typeface="Times New Roman" pitchFamily="18" charset="0"/>
              </a:rPr>
              <a:t>, </a:t>
            </a:r>
            <a:r>
              <a:rPr lang="zh-CN" altLang="en-US" sz="2300" dirty="0">
                <a:cs typeface="Times New Roman" pitchFamily="18" charset="0"/>
              </a:rPr>
              <a:t>但</a:t>
            </a:r>
            <a:r>
              <a:rPr lang="en-US" altLang="zh-CN" sz="2300" dirty="0">
                <a:cs typeface="Times New Roman" pitchFamily="18" charset="0"/>
              </a:rPr>
              <a:t>1</a:t>
            </a:r>
            <a:r>
              <a:rPr lang="zh-CN" altLang="en-US" sz="2300" dirty="0">
                <a:cs typeface="Times New Roman" pitchFamily="18" charset="0"/>
              </a:rPr>
              <a:t>号节点还不能确定。这时从</a:t>
            </a:r>
            <a:r>
              <a:rPr lang="en-US" altLang="zh-CN" sz="2300" dirty="0">
                <a:cs typeface="Times New Roman" pitchFamily="18" charset="0"/>
              </a:rPr>
              <a:t>OPEN</a:t>
            </a:r>
            <a:r>
              <a:rPr lang="zh-CN" altLang="en-US" sz="2300" dirty="0">
                <a:cs typeface="Times New Roman" pitchFamily="18" charset="0"/>
              </a:rPr>
              <a:t>表中删去节点</a:t>
            </a:r>
            <a:r>
              <a:rPr lang="en-US" altLang="zh-CN" sz="2300" i="1" dirty="0">
                <a:cs typeface="Times New Roman" pitchFamily="18" charset="0"/>
              </a:rPr>
              <a:t>A</a:t>
            </a:r>
            <a:r>
              <a:rPr lang="en-US" altLang="zh-CN" sz="2300" dirty="0">
                <a:cs typeface="Times New Roman" pitchFamily="18" charset="0"/>
              </a:rPr>
              <a:t>,</a:t>
            </a:r>
            <a:r>
              <a:rPr lang="zh-CN" altLang="en-US" sz="2300" dirty="0">
                <a:cs typeface="Times New Roman" pitchFamily="18" charset="0"/>
              </a:rPr>
              <a:t>因为其父节点</a:t>
            </a:r>
            <a:r>
              <a:rPr lang="en-US" altLang="zh-CN" sz="2300" dirty="0">
                <a:cs typeface="Times New Roman" pitchFamily="18" charset="0"/>
              </a:rPr>
              <a:t>4</a:t>
            </a:r>
            <a:r>
              <a:rPr lang="zh-CN" altLang="en-US" sz="2300" dirty="0">
                <a:cs typeface="Times New Roman" pitchFamily="18" charset="0"/>
              </a:rPr>
              <a:t>已经可解</a:t>
            </a:r>
            <a:r>
              <a:rPr lang="zh-CN" altLang="en-US" sz="2300" dirty="0" smtClean="0">
                <a:cs typeface="Times New Roman" pitchFamily="18" charset="0"/>
              </a:rPr>
              <a:t>。</a:t>
            </a:r>
            <a:endParaRPr lang="zh-CN" altLang="en-US" sz="2300" dirty="0">
              <a:cs typeface="Times New Roman" pitchFamily="18" charset="0"/>
            </a:endParaRPr>
          </a:p>
          <a:p>
            <a:pPr algn="just">
              <a:lnSpc>
                <a:spcPct val="130000"/>
              </a:lnSpc>
              <a:spcBef>
                <a:spcPts val="0"/>
              </a:spcBef>
            </a:pPr>
            <a:r>
              <a:rPr lang="zh-CN" altLang="en-US" sz="2300" dirty="0">
                <a:cs typeface="Times New Roman" pitchFamily="18" charset="0"/>
              </a:rPr>
              <a:t>  </a:t>
            </a:r>
            <a:r>
              <a:rPr lang="zh-CN" altLang="en-US" sz="2300" dirty="0" smtClean="0">
                <a:cs typeface="Times New Roman" pitchFamily="18" charset="0"/>
              </a:rPr>
              <a:t>      </a:t>
            </a:r>
            <a:r>
              <a:rPr lang="en-US" altLang="zh-CN" sz="2300" dirty="0" smtClean="0">
                <a:cs typeface="Times New Roman" pitchFamily="18" charset="0"/>
              </a:rPr>
              <a:t>(5)</a:t>
            </a:r>
            <a:r>
              <a:rPr lang="zh-CN" altLang="en-US" sz="2300" dirty="0" smtClean="0">
                <a:cs typeface="Times New Roman" pitchFamily="18" charset="0"/>
              </a:rPr>
              <a:t>扩展</a:t>
            </a:r>
            <a:r>
              <a:rPr lang="en-US" altLang="zh-CN" sz="2300" dirty="0">
                <a:cs typeface="Times New Roman" pitchFamily="18" charset="0"/>
              </a:rPr>
              <a:t>5</a:t>
            </a:r>
            <a:r>
              <a:rPr lang="zh-CN" altLang="en-US" sz="2300" dirty="0">
                <a:cs typeface="Times New Roman" pitchFamily="18" charset="0"/>
              </a:rPr>
              <a:t>号节点得</a:t>
            </a:r>
            <a:r>
              <a:rPr lang="en-US" altLang="zh-CN" sz="2300" i="1" dirty="0">
                <a:cs typeface="Times New Roman" pitchFamily="18" charset="0"/>
              </a:rPr>
              <a:t>t</a:t>
            </a:r>
            <a:r>
              <a:rPr lang="en-US" altLang="zh-CN" sz="2300" baseline="-25000" dirty="0">
                <a:cs typeface="Times New Roman" pitchFamily="18" charset="0"/>
              </a:rPr>
              <a:t>3</a:t>
            </a:r>
            <a:r>
              <a:rPr lang="zh-CN" altLang="en-US" sz="2300" dirty="0">
                <a:cs typeface="Times New Roman" pitchFamily="18" charset="0"/>
              </a:rPr>
              <a:t>和</a:t>
            </a:r>
            <a:r>
              <a:rPr lang="en-US" altLang="zh-CN" sz="2300" i="1" dirty="0">
                <a:cs typeface="Times New Roman" pitchFamily="18" charset="0"/>
              </a:rPr>
              <a:t>t</a:t>
            </a:r>
            <a:r>
              <a:rPr lang="en-US" altLang="zh-CN" sz="2300" baseline="-25000" dirty="0">
                <a:cs typeface="Times New Roman" pitchFamily="18" charset="0"/>
              </a:rPr>
              <a:t>4</a:t>
            </a:r>
            <a:r>
              <a:rPr lang="zh-CN" altLang="en-US" sz="2300" dirty="0">
                <a:cs typeface="Times New Roman" pitchFamily="18" charset="0"/>
              </a:rPr>
              <a:t>。由于</a:t>
            </a:r>
            <a:r>
              <a:rPr lang="en-US" altLang="zh-CN" sz="2300" i="1" dirty="0">
                <a:cs typeface="Times New Roman" pitchFamily="18" charset="0"/>
              </a:rPr>
              <a:t>t</a:t>
            </a:r>
            <a:r>
              <a:rPr lang="en-US" altLang="zh-CN" sz="2300" baseline="-25000" dirty="0">
                <a:cs typeface="Times New Roman" pitchFamily="18" charset="0"/>
              </a:rPr>
              <a:t>3</a:t>
            </a:r>
            <a:r>
              <a:rPr lang="zh-CN" altLang="en-US" sz="2300" dirty="0">
                <a:cs typeface="Times New Roman" pitchFamily="18" charset="0"/>
              </a:rPr>
              <a:t>和</a:t>
            </a:r>
            <a:r>
              <a:rPr lang="en-US" altLang="zh-CN" sz="2300" i="1" dirty="0">
                <a:cs typeface="Times New Roman" pitchFamily="18" charset="0"/>
              </a:rPr>
              <a:t>t</a:t>
            </a:r>
            <a:r>
              <a:rPr lang="en-US" altLang="zh-CN" sz="2300" baseline="-25000" dirty="0">
                <a:cs typeface="Times New Roman" pitchFamily="18" charset="0"/>
              </a:rPr>
              <a:t>4</a:t>
            </a:r>
            <a:r>
              <a:rPr lang="zh-CN" altLang="en-US" sz="2300" dirty="0">
                <a:cs typeface="Times New Roman" pitchFamily="18" charset="0"/>
              </a:rPr>
              <a:t>都为终止节点</a:t>
            </a:r>
            <a:r>
              <a:rPr lang="en-US" altLang="zh-CN" sz="2300" dirty="0">
                <a:cs typeface="Times New Roman" pitchFamily="18" charset="0"/>
              </a:rPr>
              <a:t>(</a:t>
            </a:r>
            <a:r>
              <a:rPr lang="zh-CN" altLang="en-US" sz="2300" dirty="0">
                <a:cs typeface="Times New Roman" pitchFamily="18" charset="0"/>
              </a:rPr>
              <a:t>放入</a:t>
            </a:r>
            <a:r>
              <a:rPr lang="en-US" altLang="zh-CN" sz="2300" dirty="0">
                <a:cs typeface="Times New Roman" pitchFamily="18" charset="0"/>
              </a:rPr>
              <a:t>CLOSED</a:t>
            </a:r>
            <a:r>
              <a:rPr lang="zh-CN" altLang="en-US" sz="2300" dirty="0">
                <a:cs typeface="Times New Roman" pitchFamily="18" charset="0"/>
              </a:rPr>
              <a:t>表</a:t>
            </a:r>
            <a:r>
              <a:rPr lang="en-US" altLang="zh-CN" sz="2300" dirty="0">
                <a:cs typeface="Times New Roman" pitchFamily="18" charset="0"/>
              </a:rPr>
              <a:t>), </a:t>
            </a:r>
            <a:r>
              <a:rPr lang="zh-CN" altLang="en-US" sz="2300" dirty="0">
                <a:cs typeface="Times New Roman" pitchFamily="18" charset="0"/>
              </a:rPr>
              <a:t>故可推得节点</a:t>
            </a:r>
            <a:r>
              <a:rPr lang="en-US" altLang="zh-CN" sz="2300" dirty="0">
                <a:cs typeface="Times New Roman" pitchFamily="18" charset="0"/>
              </a:rPr>
              <a:t>5</a:t>
            </a:r>
            <a:r>
              <a:rPr lang="zh-CN" altLang="en-US" sz="2300" dirty="0">
                <a:cs typeface="Times New Roman" pitchFamily="18" charset="0"/>
              </a:rPr>
              <a:t>、</a:t>
            </a:r>
            <a:r>
              <a:rPr lang="en-US" altLang="zh-CN" sz="2300" dirty="0">
                <a:cs typeface="Times New Roman" pitchFamily="18" charset="0"/>
              </a:rPr>
              <a:t>3</a:t>
            </a:r>
            <a:r>
              <a:rPr lang="zh-CN" altLang="en-US" sz="2300" dirty="0">
                <a:cs typeface="Times New Roman" pitchFamily="18" charset="0"/>
              </a:rPr>
              <a:t>、</a:t>
            </a:r>
            <a:r>
              <a:rPr lang="en-US" altLang="zh-CN" sz="2300" dirty="0">
                <a:cs typeface="Times New Roman" pitchFamily="18" charset="0"/>
              </a:rPr>
              <a:t>1</a:t>
            </a:r>
            <a:r>
              <a:rPr lang="zh-CN" altLang="en-US" sz="2300" dirty="0">
                <a:cs typeface="Times New Roman" pitchFamily="18" charset="0"/>
              </a:rPr>
              <a:t>均为可解节点。 搜索成功</a:t>
            </a:r>
            <a:r>
              <a:rPr lang="en-US" altLang="zh-CN" sz="2300" dirty="0">
                <a:cs typeface="Times New Roman" pitchFamily="18" charset="0"/>
              </a:rPr>
              <a:t>, </a:t>
            </a:r>
            <a:r>
              <a:rPr lang="zh-CN" altLang="en-US" sz="2300" dirty="0">
                <a:cs typeface="Times New Roman" pitchFamily="18" charset="0"/>
              </a:rPr>
              <a:t>结束</a:t>
            </a:r>
            <a:r>
              <a:rPr lang="zh-CN" altLang="en-US" sz="2300" dirty="0" smtClean="0">
                <a:cs typeface="Times New Roman" pitchFamily="18" charset="0"/>
              </a:rPr>
              <a:t>。</a:t>
            </a:r>
            <a:endParaRPr lang="zh-CN" altLang="en-US" sz="2300" dirty="0">
              <a:cs typeface="Times New Roman" pitchFamily="18" charset="0"/>
            </a:endParaRPr>
          </a:p>
          <a:p>
            <a:pPr algn="just">
              <a:lnSpc>
                <a:spcPct val="130000"/>
              </a:lnSpc>
              <a:spcBef>
                <a:spcPct val="50000"/>
              </a:spcBef>
            </a:pPr>
            <a:r>
              <a:rPr lang="zh-CN" altLang="en-US" sz="2300" dirty="0">
                <a:cs typeface="Times New Roman" pitchFamily="18" charset="0"/>
              </a:rPr>
              <a:t>    </a:t>
            </a:r>
            <a:r>
              <a:rPr lang="zh-CN" altLang="en-US" sz="2300" dirty="0" smtClean="0">
                <a:cs typeface="Times New Roman" pitchFamily="18" charset="0"/>
              </a:rPr>
              <a:t>由</a:t>
            </a:r>
            <a:r>
              <a:rPr lang="en-US" altLang="zh-CN" sz="2300" dirty="0">
                <a:cs typeface="Times New Roman" pitchFamily="18" charset="0"/>
              </a:rPr>
              <a:t>CLOSED</a:t>
            </a:r>
            <a:r>
              <a:rPr lang="zh-CN" altLang="en-US" sz="2300" dirty="0">
                <a:cs typeface="Times New Roman" pitchFamily="18" charset="0"/>
              </a:rPr>
              <a:t>表便得到由节点</a:t>
            </a:r>
            <a:r>
              <a:rPr lang="en-US" altLang="zh-CN" sz="2300" dirty="0">
                <a:cs typeface="Times New Roman" pitchFamily="18" charset="0"/>
              </a:rPr>
              <a:t>1</a:t>
            </a:r>
            <a:r>
              <a:rPr lang="zh-CN" altLang="en-US" sz="2300" dirty="0">
                <a:cs typeface="Times New Roman" pitchFamily="18" charset="0"/>
              </a:rPr>
              <a:t>、</a:t>
            </a:r>
            <a:r>
              <a:rPr lang="en-US" altLang="zh-CN" sz="2300" dirty="0">
                <a:cs typeface="Times New Roman" pitchFamily="18" charset="0"/>
              </a:rPr>
              <a:t>2</a:t>
            </a:r>
            <a:r>
              <a:rPr lang="zh-CN" altLang="en-US" sz="2300" dirty="0">
                <a:cs typeface="Times New Roman" pitchFamily="18" charset="0"/>
              </a:rPr>
              <a:t>、</a:t>
            </a:r>
            <a:r>
              <a:rPr lang="en-US" altLang="zh-CN" sz="2300" dirty="0">
                <a:cs typeface="Times New Roman" pitchFamily="18" charset="0"/>
              </a:rPr>
              <a:t>3</a:t>
            </a:r>
            <a:r>
              <a:rPr lang="zh-CN" altLang="en-US" sz="2300" dirty="0">
                <a:cs typeface="Times New Roman" pitchFamily="18" charset="0"/>
              </a:rPr>
              <a:t>、</a:t>
            </a:r>
            <a:r>
              <a:rPr lang="en-US" altLang="zh-CN" sz="2300" dirty="0">
                <a:cs typeface="Times New Roman" pitchFamily="18" charset="0"/>
              </a:rPr>
              <a:t>4</a:t>
            </a:r>
            <a:r>
              <a:rPr lang="zh-CN" altLang="en-US" sz="2300" dirty="0">
                <a:cs typeface="Times New Roman" pitchFamily="18" charset="0"/>
              </a:rPr>
              <a:t>、</a:t>
            </a:r>
            <a:r>
              <a:rPr lang="en-US" altLang="zh-CN" sz="2300" dirty="0">
                <a:cs typeface="Times New Roman" pitchFamily="18" charset="0"/>
              </a:rPr>
              <a:t>5</a:t>
            </a:r>
            <a:r>
              <a:rPr lang="zh-CN" altLang="en-US" sz="2300" dirty="0">
                <a:cs typeface="Times New Roman" pitchFamily="18" charset="0"/>
              </a:rPr>
              <a:t>和</a:t>
            </a:r>
            <a:r>
              <a:rPr lang="en-US" altLang="zh-CN" sz="2300" i="1" dirty="0">
                <a:cs typeface="Times New Roman" pitchFamily="18" charset="0"/>
              </a:rPr>
              <a:t>t</a:t>
            </a:r>
            <a:r>
              <a:rPr lang="en-US" altLang="zh-CN" sz="2300" baseline="-25000" dirty="0">
                <a:cs typeface="Times New Roman" pitchFamily="18" charset="0"/>
              </a:rPr>
              <a:t>1</a:t>
            </a:r>
            <a:r>
              <a:rPr lang="zh-CN" altLang="en-US" sz="2300" dirty="0">
                <a:cs typeface="Times New Roman" pitchFamily="18" charset="0"/>
              </a:rPr>
              <a:t>、</a:t>
            </a:r>
            <a:r>
              <a:rPr lang="en-US" altLang="zh-CN" sz="2300" i="1" dirty="0">
                <a:cs typeface="Times New Roman" pitchFamily="18" charset="0"/>
              </a:rPr>
              <a:t>t</a:t>
            </a:r>
            <a:r>
              <a:rPr lang="en-US" altLang="zh-CN" sz="2300" baseline="-25000" dirty="0">
                <a:cs typeface="Times New Roman" pitchFamily="18" charset="0"/>
              </a:rPr>
              <a:t>2</a:t>
            </a:r>
            <a:r>
              <a:rPr lang="zh-CN" altLang="en-US" sz="2300" dirty="0">
                <a:cs typeface="Times New Roman" pitchFamily="18" charset="0"/>
              </a:rPr>
              <a:t>、 </a:t>
            </a:r>
            <a:r>
              <a:rPr lang="en-US" altLang="zh-CN" sz="2300" i="1" dirty="0">
                <a:cs typeface="Times New Roman" pitchFamily="18" charset="0"/>
              </a:rPr>
              <a:t>t</a:t>
            </a:r>
            <a:r>
              <a:rPr lang="en-US" altLang="zh-CN" sz="2300" baseline="-25000" dirty="0">
                <a:cs typeface="Times New Roman" pitchFamily="18" charset="0"/>
              </a:rPr>
              <a:t>3</a:t>
            </a:r>
            <a:r>
              <a:rPr lang="zh-CN" altLang="en-US" sz="2300" dirty="0">
                <a:cs typeface="Times New Roman" pitchFamily="18" charset="0"/>
              </a:rPr>
              <a:t>、</a:t>
            </a:r>
            <a:r>
              <a:rPr lang="en-US" altLang="zh-CN" sz="2300" i="1" dirty="0">
                <a:cs typeface="Times New Roman" pitchFamily="18" charset="0"/>
              </a:rPr>
              <a:t>t</a:t>
            </a:r>
            <a:r>
              <a:rPr lang="en-US" altLang="zh-CN" sz="2300" baseline="-25000" dirty="0">
                <a:cs typeface="Times New Roman" pitchFamily="18" charset="0"/>
              </a:rPr>
              <a:t>4</a:t>
            </a:r>
            <a:r>
              <a:rPr lang="zh-CN" altLang="en-US" sz="2300" dirty="0">
                <a:cs typeface="Times New Roman" pitchFamily="18" charset="0"/>
              </a:rPr>
              <a:t>构成的解树，如图</a:t>
            </a:r>
            <a:r>
              <a:rPr lang="en-US" altLang="zh-CN" sz="2300" dirty="0" smtClean="0">
                <a:cs typeface="Times New Roman" pitchFamily="18" charset="0"/>
              </a:rPr>
              <a:t>3-16 </a:t>
            </a:r>
            <a:r>
              <a:rPr lang="zh-CN" altLang="en-US" sz="2300" dirty="0">
                <a:cs typeface="Times New Roman" pitchFamily="18" charset="0"/>
              </a:rPr>
              <a:t>中的粗线所示。 </a:t>
            </a:r>
          </a:p>
        </p:txBody>
      </p:sp>
      <p:pic>
        <p:nvPicPr>
          <p:cNvPr id="3" name="Picture 1" descr="E:\人工智能导论\085054-01 人工智能导论(图)\tu\RG3-16.tif"/>
          <p:cNvPicPr>
            <a:picLocks noChangeAspect="1" noChangeArrowheads="1"/>
          </p:cNvPicPr>
          <p:nvPr/>
        </p:nvPicPr>
        <p:blipFill>
          <a:blip r:embed="rId2"/>
          <a:srcRect/>
          <a:stretch>
            <a:fillRect/>
          </a:stretch>
        </p:blipFill>
        <p:spPr bwMode="auto">
          <a:xfrm>
            <a:off x="5667176" y="1772817"/>
            <a:ext cx="3528000" cy="3469395"/>
          </a:xfrm>
          <a:prstGeom prst="rect">
            <a:avLst/>
          </a:prstGeom>
          <a:noFill/>
        </p:spPr>
      </p:pic>
    </p:spTree>
  </p:cSld>
  <p:clrMapOvr>
    <a:masterClrMapping/>
  </p:clrMapOvr>
  <p:transition>
    <p:checke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txBox="1">
            <a:spLocks/>
          </p:cNvSpPr>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buFont typeface="Arial" pitchFamily="34" charset="0"/>
              <a:buNone/>
            </a:pPr>
            <a:r>
              <a:rPr kumimoji="0" lang="zh-CN" altLang="en-US" sz="3600" b="1" dirty="0" smtClean="0">
                <a:solidFill>
                  <a:srgbClr val="FFFFFF"/>
                </a:solidFill>
                <a:latin typeface="Arial" pitchFamily="34" charset="0"/>
              </a:rPr>
              <a:t>3.</a:t>
            </a:r>
            <a:r>
              <a:rPr kumimoji="0" lang="en-US" altLang="zh-CN" sz="3600" b="1" dirty="0" smtClean="0">
                <a:solidFill>
                  <a:srgbClr val="FFFFFF"/>
                </a:solidFill>
                <a:latin typeface="Arial" pitchFamily="34" charset="0"/>
              </a:rPr>
              <a:t>4</a:t>
            </a:r>
            <a:r>
              <a:rPr kumimoji="0" lang="zh-CN" altLang="en-US" sz="3600" b="1" dirty="0" smtClean="0">
                <a:solidFill>
                  <a:srgbClr val="FFFFFF"/>
                </a:solidFill>
                <a:latin typeface="Arial" pitchFamily="34" charset="0"/>
              </a:rPr>
              <a:t>.</a:t>
            </a:r>
            <a:r>
              <a:rPr kumimoji="0" lang="en-US" altLang="zh-CN" sz="3600" b="1" dirty="0" smtClean="0">
                <a:solidFill>
                  <a:srgbClr val="FFFFFF"/>
                </a:solidFill>
                <a:latin typeface="Arial" pitchFamily="34" charset="0"/>
              </a:rPr>
              <a:t>2</a:t>
            </a:r>
            <a:r>
              <a:rPr kumimoji="0" lang="zh-CN" altLang="en-US" sz="3600" b="1" dirty="0" smtClean="0">
                <a:solidFill>
                  <a:srgbClr val="FFFFFF"/>
                </a:solidFill>
                <a:latin typeface="Arial" pitchFamily="34" charset="0"/>
              </a:rPr>
              <a:t> 启发式与或树搜索</a:t>
            </a:r>
          </a:p>
        </p:txBody>
      </p:sp>
      <p:sp>
        <p:nvSpPr>
          <p:cNvPr id="4" name="Text Box 4"/>
          <p:cNvSpPr txBox="1">
            <a:spLocks noChangeArrowheads="1"/>
          </p:cNvSpPr>
          <p:nvPr/>
        </p:nvSpPr>
        <p:spPr bwMode="auto">
          <a:xfrm>
            <a:off x="84188" y="978103"/>
            <a:ext cx="8534400" cy="430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auto">
              <a:lnSpc>
                <a:spcPct val="130000"/>
              </a:lnSpc>
              <a:spcBef>
                <a:spcPct val="50000"/>
              </a:spcBef>
              <a:spcAft>
                <a:spcPts val="0"/>
              </a:spcAft>
              <a:defRPr/>
            </a:pPr>
            <a:r>
              <a:rPr kumimoji="0" lang="zh-CN" altLang="en-US" sz="1800" kern="0" dirty="0">
                <a:solidFill>
                  <a:sysClr val="windowText" lastClr="000000"/>
                </a:solidFill>
                <a:latin typeface="宋体" pitchFamily="2" charset="-122"/>
                <a:ea typeface="宋体" pitchFamily="2" charset="-122"/>
              </a:rPr>
              <a:t>　　</a:t>
            </a:r>
            <a:r>
              <a:rPr kumimoji="0" lang="zh-CN" altLang="en-US" kern="0" dirty="0">
                <a:solidFill>
                  <a:sysClr val="windowText" lastClr="000000"/>
                </a:solidFill>
                <a:latin typeface="宋体" pitchFamily="2" charset="-122"/>
                <a:ea typeface="宋体" pitchFamily="2" charset="-122"/>
              </a:rPr>
              <a:t>广度优先搜索及深度优先搜索都是盲目搜索</a:t>
            </a:r>
            <a:r>
              <a:rPr kumimoji="0" lang="en-US" altLang="zh-CN" kern="0" dirty="0">
                <a:solidFill>
                  <a:sysClr val="windowText" lastClr="000000"/>
                </a:solidFill>
                <a:latin typeface="宋体" pitchFamily="2" charset="-122"/>
                <a:ea typeface="宋体" pitchFamily="2" charset="-122"/>
              </a:rPr>
              <a:t>, </a:t>
            </a:r>
            <a:r>
              <a:rPr kumimoji="0" lang="zh-CN" altLang="en-US" kern="0" dirty="0">
                <a:solidFill>
                  <a:sysClr val="windowText" lastClr="000000"/>
                </a:solidFill>
                <a:latin typeface="宋体" pitchFamily="2" charset="-122"/>
                <a:ea typeface="宋体" pitchFamily="2" charset="-122"/>
              </a:rPr>
              <a:t>其</a:t>
            </a:r>
            <a:r>
              <a:rPr kumimoji="0" lang="zh-CN" altLang="en-US" kern="0" dirty="0">
                <a:solidFill>
                  <a:srgbClr val="FF0000"/>
                </a:solidFill>
                <a:latin typeface="宋体" pitchFamily="2" charset="-122"/>
                <a:ea typeface="宋体" pitchFamily="2" charset="-122"/>
              </a:rPr>
              <a:t>共同点</a:t>
            </a:r>
            <a:r>
              <a:rPr kumimoji="0" lang="zh-CN" altLang="en-US" kern="0" dirty="0">
                <a:solidFill>
                  <a:sysClr val="windowText" lastClr="000000"/>
                </a:solidFill>
                <a:latin typeface="宋体" pitchFamily="2" charset="-122"/>
                <a:ea typeface="宋体" pitchFamily="2" charset="-122"/>
              </a:rPr>
              <a:t>是： </a:t>
            </a:r>
          </a:p>
          <a:p>
            <a:pPr algn="just" fontAlgn="auto">
              <a:lnSpc>
                <a:spcPct val="130000"/>
              </a:lnSpc>
              <a:spcBef>
                <a:spcPct val="50000"/>
              </a:spcBef>
              <a:spcAft>
                <a:spcPts val="0"/>
              </a:spcAft>
              <a:defRPr/>
            </a:pPr>
            <a:r>
              <a:rPr kumimoji="0" lang="zh-CN" altLang="en-US" kern="0" dirty="0">
                <a:solidFill>
                  <a:sysClr val="windowText" lastClr="000000"/>
                </a:solidFill>
                <a:latin typeface="宋体" pitchFamily="2" charset="-122"/>
                <a:ea typeface="宋体" pitchFamily="2" charset="-122"/>
              </a:rPr>
              <a:t>    </a:t>
            </a:r>
            <a:r>
              <a:rPr kumimoji="0" lang="en-US" altLang="zh-CN" kern="0" dirty="0">
                <a:solidFill>
                  <a:sysClr val="windowText" lastClr="000000"/>
                </a:solidFill>
                <a:latin typeface="宋体" pitchFamily="2" charset="-122"/>
                <a:ea typeface="宋体" pitchFamily="2" charset="-122"/>
              </a:rPr>
              <a:t>(1) </a:t>
            </a:r>
            <a:r>
              <a:rPr kumimoji="0" lang="zh-CN" altLang="en-US" kern="0" dirty="0">
                <a:solidFill>
                  <a:sysClr val="windowText" lastClr="000000"/>
                </a:solidFill>
                <a:latin typeface="宋体" pitchFamily="2" charset="-122"/>
                <a:ea typeface="宋体" pitchFamily="2" charset="-122"/>
              </a:rPr>
              <a:t>搜索从初始节点开始</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先自上而下地进行搜索</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寻找终止节点及端节点</a:t>
            </a:r>
            <a:r>
              <a:rPr kumimoji="0" lang="en-US" altLang="zh-CN" kern="0" dirty="0">
                <a:solidFill>
                  <a:sysClr val="windowText" lastClr="000000"/>
                </a:solidFill>
                <a:latin typeface="宋体" pitchFamily="2" charset="-122"/>
                <a:ea typeface="宋体" pitchFamily="2" charset="-122"/>
              </a:rPr>
              <a:t>, </a:t>
            </a:r>
            <a:r>
              <a:rPr kumimoji="0" lang="zh-CN" altLang="en-US" kern="0" dirty="0">
                <a:solidFill>
                  <a:sysClr val="windowText" lastClr="000000"/>
                </a:solidFill>
                <a:latin typeface="宋体" pitchFamily="2" charset="-122"/>
                <a:ea typeface="宋体" pitchFamily="2" charset="-122"/>
              </a:rPr>
              <a:t>然后再自下而上地进行可解性标记</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一旦初始节点被标记为可解节点或不可解节点</a:t>
            </a:r>
            <a:r>
              <a:rPr kumimoji="0" lang="en-US" altLang="zh-CN" kern="0" dirty="0">
                <a:solidFill>
                  <a:sysClr val="windowText" lastClr="000000"/>
                </a:solidFill>
                <a:latin typeface="宋体" pitchFamily="2" charset="-122"/>
                <a:ea typeface="宋体" pitchFamily="2" charset="-122"/>
              </a:rPr>
              <a:t>, </a:t>
            </a:r>
            <a:r>
              <a:rPr kumimoji="0" lang="zh-CN" altLang="en-US" kern="0" dirty="0">
                <a:solidFill>
                  <a:sysClr val="windowText" lastClr="000000"/>
                </a:solidFill>
                <a:latin typeface="宋体" pitchFamily="2" charset="-122"/>
                <a:ea typeface="宋体" pitchFamily="2" charset="-122"/>
              </a:rPr>
              <a:t>搜索就不再继续进行。 </a:t>
            </a:r>
          </a:p>
          <a:p>
            <a:pPr algn="just" fontAlgn="auto">
              <a:lnSpc>
                <a:spcPct val="130000"/>
              </a:lnSpc>
              <a:spcBef>
                <a:spcPct val="50000"/>
              </a:spcBef>
              <a:spcAft>
                <a:spcPts val="0"/>
              </a:spcAft>
              <a:defRPr/>
            </a:pPr>
            <a:r>
              <a:rPr kumimoji="0" lang="zh-CN" altLang="en-US" kern="0" dirty="0">
                <a:solidFill>
                  <a:sysClr val="windowText" lastClr="000000"/>
                </a:solidFill>
                <a:latin typeface="宋体" pitchFamily="2" charset="-122"/>
                <a:ea typeface="宋体" pitchFamily="2" charset="-122"/>
              </a:rPr>
              <a:t>    </a:t>
            </a:r>
            <a:r>
              <a:rPr kumimoji="0" lang="en-US" altLang="zh-CN" kern="0" dirty="0">
                <a:solidFill>
                  <a:sysClr val="windowText" lastClr="000000"/>
                </a:solidFill>
                <a:latin typeface="宋体" pitchFamily="2" charset="-122"/>
                <a:ea typeface="宋体" pitchFamily="2" charset="-122"/>
              </a:rPr>
              <a:t>(2) </a:t>
            </a:r>
            <a:r>
              <a:rPr kumimoji="0" lang="zh-CN" altLang="en-US" kern="0" dirty="0">
                <a:solidFill>
                  <a:sysClr val="windowText" lastClr="000000"/>
                </a:solidFill>
                <a:latin typeface="宋体" pitchFamily="2" charset="-122"/>
                <a:ea typeface="宋体" pitchFamily="2" charset="-122"/>
              </a:rPr>
              <a:t>搜索都是按确定路线进行的</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当要选择一个节点进行扩展时</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只是根据节点在与或树中所处的位置</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而没有考虑要付出的代价</a:t>
            </a:r>
            <a:r>
              <a:rPr kumimoji="0" lang="en-US" altLang="zh-CN"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宋体" pitchFamily="2" charset="-122"/>
                <a:ea typeface="宋体" pitchFamily="2" charset="-122"/>
              </a:rPr>
              <a:t>因而求得的解树不一定是代价最小的解树</a:t>
            </a:r>
            <a:r>
              <a:rPr kumimoji="0" lang="en-US" altLang="zh-CN" kern="0" dirty="0">
                <a:solidFill>
                  <a:sysClr val="windowText" lastClr="000000"/>
                </a:solidFill>
                <a:latin typeface="Tahoma" pitchFamily="34" charset="0"/>
                <a:ea typeface="宋体" pitchFamily="2" charset="-122"/>
              </a:rPr>
              <a:t>, </a:t>
            </a:r>
            <a:r>
              <a:rPr kumimoji="0" lang="zh-CN" altLang="en-US" kern="0" dirty="0">
                <a:solidFill>
                  <a:sysClr val="windowText" lastClr="000000"/>
                </a:solidFill>
                <a:latin typeface="宋体" pitchFamily="2" charset="-122"/>
                <a:ea typeface="宋体" pitchFamily="2" charset="-122"/>
              </a:rPr>
              <a:t>即不一定是</a:t>
            </a:r>
            <a:r>
              <a:rPr kumimoji="0" lang="zh-CN" altLang="en-US" kern="0" dirty="0">
                <a:solidFill>
                  <a:srgbClr val="C00000"/>
                </a:solidFill>
                <a:latin typeface="宋体" pitchFamily="2" charset="-122"/>
                <a:ea typeface="宋体" pitchFamily="2" charset="-122"/>
              </a:rPr>
              <a:t>最优解树</a:t>
            </a:r>
            <a:r>
              <a:rPr kumimoji="0" lang="zh-CN" altLang="en-US" kern="0" dirty="0">
                <a:solidFill>
                  <a:sysClr val="windowText" lastClr="000000"/>
                </a:solidFill>
                <a:latin typeface="Tahoma" pitchFamily="34" charset="0"/>
                <a:ea typeface="宋体" pitchFamily="2" charset="-122"/>
              </a:rPr>
              <a:t> </a:t>
            </a:r>
            <a:r>
              <a:rPr kumimoji="0" lang="zh-CN" altLang="en-US" kern="0" dirty="0">
                <a:solidFill>
                  <a:sysClr val="windowText" lastClr="000000"/>
                </a:solidFill>
                <a:latin typeface="宋体" pitchFamily="2" charset="-122"/>
                <a:ea typeface="宋体" pitchFamily="2" charset="-122"/>
              </a:rPr>
              <a:t>。</a:t>
            </a:r>
            <a:r>
              <a:rPr kumimoji="0" lang="zh-CN" altLang="en-US" kern="0" dirty="0">
                <a:solidFill>
                  <a:sysClr val="windowText" lastClr="000000"/>
                </a:solidFill>
                <a:latin typeface="Tahoma" pitchFamily="34" charset="0"/>
                <a:ea typeface="宋体" pitchFamily="2" charset="-122"/>
              </a:rPr>
              <a:t> </a:t>
            </a:r>
          </a:p>
        </p:txBody>
      </p:sp>
      <p:sp>
        <p:nvSpPr>
          <p:cNvPr id="5" name="内容占位符 2"/>
          <p:cNvSpPr txBox="1">
            <a:spLocks/>
          </p:cNvSpPr>
          <p:nvPr/>
        </p:nvSpPr>
        <p:spPr bwMode="auto">
          <a:xfrm>
            <a:off x="213966" y="5157192"/>
            <a:ext cx="8928546"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just" eaLnBrk="1" hangingPunct="1">
              <a:lnSpc>
                <a:spcPct val="130000"/>
              </a:lnSpc>
            </a:pPr>
            <a:r>
              <a:rPr kumimoji="0" lang="zh-CN" altLang="en-US" dirty="0" smtClean="0">
                <a:solidFill>
                  <a:srgbClr val="000000"/>
                </a:solidFill>
                <a:latin typeface="Times New Roman" pitchFamily="18" charset="0"/>
              </a:rPr>
              <a:t>为了求得最优解树，要在每次扩展节点时计算扩展该节点要付出的代价，并选择代价最小的节点进行扩展。</a:t>
            </a:r>
            <a:r>
              <a:rPr kumimoji="0" lang="zh-CN" altLang="en-US" dirty="0" smtClean="0">
                <a:solidFill>
                  <a:srgbClr val="3333FF"/>
                </a:solidFill>
                <a:latin typeface="Times New Roman" pitchFamily="18" charset="0"/>
              </a:rPr>
              <a:t>根据代价决定搜索路线的方法称为与或树的有序搜索，是一种重要的启发式搜索策略</a:t>
            </a:r>
            <a:r>
              <a:rPr kumimoji="0" lang="zh-CN" altLang="en-US" dirty="0" smtClean="0">
                <a:solidFill>
                  <a:srgbClr val="000000"/>
                </a:solidFill>
                <a:latin typeface="Times New Roman" pitchFamily="18" charset="0"/>
              </a:rPr>
              <a:t>。</a:t>
            </a:r>
          </a:p>
        </p:txBody>
      </p:sp>
    </p:spTree>
    <p:extLst>
      <p:ext uri="{BB962C8B-B14F-4D97-AF65-F5344CB8AC3E}">
        <p14:creationId xmlns:p14="http://schemas.microsoft.com/office/powerpoint/2010/main" val="2075695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5252" name="Text Box 4"/>
          <p:cNvSpPr txBox="1">
            <a:spLocks noChangeArrowheads="1"/>
          </p:cNvSpPr>
          <p:nvPr/>
        </p:nvSpPr>
        <p:spPr bwMode="auto">
          <a:xfrm>
            <a:off x="486420" y="1196752"/>
            <a:ext cx="7602564" cy="2160591"/>
          </a:xfrm>
          <a:prstGeom prst="rect">
            <a:avLst/>
          </a:prstGeom>
          <a:noFill/>
          <a:ln w="9525">
            <a:noFill/>
            <a:miter lim="800000"/>
            <a:headEnd/>
            <a:tailEnd/>
          </a:ln>
          <a:effectLst/>
        </p:spPr>
        <p:txBody>
          <a:bodyPr wrap="square">
            <a:spAutoFit/>
          </a:bodyPr>
          <a:lstStyle/>
          <a:p>
            <a:pPr algn="just">
              <a:spcBef>
                <a:spcPct val="20000"/>
              </a:spcBef>
            </a:pPr>
            <a:r>
              <a:rPr lang="zh-CN" altLang="en-US" dirty="0">
                <a:solidFill>
                  <a:srgbClr val="0070C0"/>
                </a:solidFill>
                <a:latin typeface="楷体" pitchFamily="49" charset="-122"/>
                <a:ea typeface="楷体" pitchFamily="49" charset="-122"/>
              </a:rPr>
              <a:t>　</a:t>
            </a:r>
            <a:r>
              <a:rPr lang="en-US" altLang="zh-CN" b="1" dirty="0">
                <a:solidFill>
                  <a:srgbClr val="C00000"/>
                </a:solidFill>
                <a:latin typeface="楷体" pitchFamily="49" charset="-122"/>
                <a:ea typeface="楷体" pitchFamily="49" charset="-122"/>
              </a:rPr>
              <a:t>1. </a:t>
            </a:r>
            <a:r>
              <a:rPr lang="zh-CN" altLang="en-US" b="1" dirty="0">
                <a:solidFill>
                  <a:srgbClr val="C00000"/>
                </a:solidFill>
                <a:latin typeface="楷体" pitchFamily="49" charset="-122"/>
                <a:ea typeface="楷体" pitchFamily="49" charset="-122"/>
              </a:rPr>
              <a:t>解树的</a:t>
            </a:r>
            <a:r>
              <a:rPr lang="zh-CN" altLang="en-US" b="1" dirty="0" smtClean="0">
                <a:solidFill>
                  <a:srgbClr val="C00000"/>
                </a:solidFill>
                <a:latin typeface="楷体" pitchFamily="49" charset="-122"/>
                <a:ea typeface="楷体" pitchFamily="49" charset="-122"/>
              </a:rPr>
              <a:t>代价</a:t>
            </a:r>
            <a:endParaRPr lang="zh-CN" altLang="en-US" dirty="0">
              <a:solidFill>
                <a:srgbClr val="C00000"/>
              </a:solidFill>
              <a:latin typeface="楷体" pitchFamily="49" charset="-122"/>
              <a:ea typeface="楷体" pitchFamily="49" charset="-122"/>
            </a:endParaRPr>
          </a:p>
          <a:p>
            <a:pPr algn="just">
              <a:spcBef>
                <a:spcPct val="20000"/>
              </a:spcBef>
            </a:pPr>
            <a:r>
              <a:rPr lang="zh-CN" altLang="en-US" dirty="0">
                <a:solidFill>
                  <a:srgbClr val="0070C0"/>
                </a:solidFill>
              </a:rPr>
              <a:t>　　</a:t>
            </a:r>
            <a:r>
              <a:rPr lang="zh-CN" altLang="en-US" dirty="0">
                <a:ea typeface="仿宋_GB2312" pitchFamily="49" charset="-122"/>
              </a:rPr>
              <a:t>解树的代价就是树根的代价。计算方法如下：</a:t>
            </a:r>
          </a:p>
          <a:p>
            <a:pPr algn="just">
              <a:spcBef>
                <a:spcPct val="20000"/>
              </a:spcBef>
            </a:pPr>
            <a:r>
              <a:rPr lang="zh-CN" altLang="en-US" dirty="0">
                <a:ea typeface="仿宋_GB2312" pitchFamily="49" charset="-122"/>
              </a:rPr>
              <a:t>　　</a:t>
            </a:r>
            <a:r>
              <a:rPr lang="zh-CN" altLang="en-US" dirty="0">
                <a:ea typeface="仿宋_GB2312" pitchFamily="49" charset="-122"/>
                <a:cs typeface="Courier New" pitchFamily="49" charset="0"/>
              </a:rPr>
              <a:t>设</a:t>
            </a:r>
            <a:r>
              <a:rPr lang="en-US" altLang="zh-CN" i="1" dirty="0">
                <a:ea typeface="仿宋_GB2312" pitchFamily="49" charset="-122"/>
                <a:cs typeface="Courier New" pitchFamily="49" charset="0"/>
              </a:rPr>
              <a:t>g</a:t>
            </a:r>
            <a:r>
              <a:rPr lang="en-US" altLang="zh-CN" dirty="0">
                <a:ea typeface="仿宋_GB2312" pitchFamily="49" charset="-122"/>
                <a:cs typeface="Courier New" pitchFamily="49" charset="0"/>
              </a:rPr>
              <a:t>(</a:t>
            </a:r>
            <a:r>
              <a:rPr lang="en-US" altLang="zh-CN" i="1" dirty="0">
                <a:ea typeface="仿宋_GB2312" pitchFamily="49" charset="-122"/>
                <a:cs typeface="Courier New" pitchFamily="49" charset="0"/>
              </a:rPr>
              <a:t>x</a:t>
            </a:r>
            <a:r>
              <a:rPr lang="en-US" altLang="zh-CN" dirty="0">
                <a:ea typeface="仿宋_GB2312" pitchFamily="49" charset="-122"/>
                <a:cs typeface="Courier New" pitchFamily="49" charset="0"/>
              </a:rPr>
              <a:t>)</a:t>
            </a:r>
            <a:r>
              <a:rPr lang="zh-CN" altLang="en-US" dirty="0">
                <a:ea typeface="仿宋_GB2312" pitchFamily="49" charset="-122"/>
                <a:cs typeface="Courier New" pitchFamily="49" charset="0"/>
              </a:rPr>
              <a:t>表示节点</a:t>
            </a:r>
            <a:r>
              <a:rPr lang="en-US" altLang="zh-CN" i="1" dirty="0">
                <a:ea typeface="仿宋_GB2312" pitchFamily="49" charset="-122"/>
                <a:cs typeface="Courier New" pitchFamily="49" charset="0"/>
              </a:rPr>
              <a:t>x</a:t>
            </a:r>
            <a:r>
              <a:rPr lang="zh-CN" altLang="en-US" dirty="0">
                <a:ea typeface="仿宋_GB2312" pitchFamily="49" charset="-122"/>
                <a:cs typeface="Courier New" pitchFamily="49" charset="0"/>
              </a:rPr>
              <a:t>的代价</a:t>
            </a:r>
            <a:r>
              <a:rPr lang="en-US" altLang="zh-CN" dirty="0">
                <a:ea typeface="仿宋_GB2312" pitchFamily="49" charset="-122"/>
                <a:cs typeface="Courier New" pitchFamily="49" charset="0"/>
              </a:rPr>
              <a:t>,</a:t>
            </a:r>
            <a:r>
              <a:rPr lang="en-US" altLang="zh-CN" i="1" dirty="0">
                <a:ea typeface="仿宋_GB2312" pitchFamily="49" charset="-122"/>
                <a:cs typeface="Courier New" pitchFamily="49" charset="0"/>
              </a:rPr>
              <a:t>c</a:t>
            </a:r>
            <a:r>
              <a:rPr lang="en-US" altLang="zh-CN" dirty="0">
                <a:ea typeface="仿宋_GB2312" pitchFamily="49" charset="-122"/>
                <a:cs typeface="Courier New" pitchFamily="49" charset="0"/>
              </a:rPr>
              <a:t>(</a:t>
            </a:r>
            <a:r>
              <a:rPr lang="en-US" altLang="zh-CN" i="1" dirty="0" err="1">
                <a:ea typeface="仿宋_GB2312" pitchFamily="49" charset="-122"/>
                <a:cs typeface="Courier New" pitchFamily="49" charset="0"/>
              </a:rPr>
              <a:t>x</a:t>
            </a:r>
            <a:r>
              <a:rPr lang="en-US" altLang="zh-CN" dirty="0" err="1">
                <a:ea typeface="仿宋_GB2312" pitchFamily="49" charset="-122"/>
                <a:cs typeface="Courier New" pitchFamily="49" charset="0"/>
              </a:rPr>
              <a:t>,</a:t>
            </a:r>
            <a:r>
              <a:rPr lang="en-US" altLang="zh-CN" i="1" dirty="0" err="1">
                <a:ea typeface="仿宋_GB2312" pitchFamily="49" charset="-122"/>
                <a:cs typeface="Courier New" pitchFamily="49" charset="0"/>
              </a:rPr>
              <a:t>y</a:t>
            </a:r>
            <a:r>
              <a:rPr lang="en-US" altLang="zh-CN" dirty="0">
                <a:ea typeface="仿宋_GB2312" pitchFamily="49" charset="-122"/>
                <a:cs typeface="Courier New" pitchFamily="49" charset="0"/>
              </a:rPr>
              <a:t>)</a:t>
            </a:r>
            <a:r>
              <a:rPr lang="zh-CN" altLang="en-US" dirty="0">
                <a:ea typeface="仿宋_GB2312" pitchFamily="49" charset="-122"/>
                <a:cs typeface="Courier New" pitchFamily="49" charset="0"/>
              </a:rPr>
              <a:t>表示节点</a:t>
            </a:r>
            <a:r>
              <a:rPr lang="en-US" altLang="zh-CN" i="1" dirty="0">
                <a:ea typeface="仿宋_GB2312" pitchFamily="49" charset="-122"/>
                <a:cs typeface="Courier New" pitchFamily="49" charset="0"/>
              </a:rPr>
              <a:t>x</a:t>
            </a:r>
            <a:r>
              <a:rPr lang="zh-CN" altLang="en-US" dirty="0">
                <a:ea typeface="仿宋_GB2312" pitchFamily="49" charset="-122"/>
                <a:cs typeface="Courier New" pitchFamily="49" charset="0"/>
              </a:rPr>
              <a:t>到其子节点</a:t>
            </a:r>
            <a:r>
              <a:rPr lang="en-US" altLang="zh-CN" dirty="0">
                <a:ea typeface="仿宋_GB2312" pitchFamily="49" charset="-122"/>
                <a:cs typeface="Courier New" pitchFamily="49" charset="0"/>
              </a:rPr>
              <a:t>y</a:t>
            </a:r>
            <a:r>
              <a:rPr lang="zh-CN" altLang="en-US" dirty="0">
                <a:ea typeface="仿宋_GB2312" pitchFamily="49" charset="-122"/>
                <a:cs typeface="Courier New" pitchFamily="49" charset="0"/>
              </a:rPr>
              <a:t>的代价</a:t>
            </a:r>
            <a:r>
              <a:rPr lang="en-US" altLang="zh-CN" dirty="0">
                <a:ea typeface="仿宋_GB2312" pitchFamily="49" charset="-122"/>
                <a:cs typeface="Courier New" pitchFamily="49" charset="0"/>
              </a:rPr>
              <a:t>(</a:t>
            </a:r>
            <a:r>
              <a:rPr lang="zh-CN" altLang="en-US" dirty="0">
                <a:ea typeface="仿宋_GB2312" pitchFamily="49" charset="-122"/>
                <a:cs typeface="Courier New" pitchFamily="49" charset="0"/>
              </a:rPr>
              <a:t>即边</a:t>
            </a:r>
            <a:r>
              <a:rPr lang="en-US" altLang="zh-CN" i="1" dirty="0" err="1">
                <a:ea typeface="仿宋_GB2312" pitchFamily="49" charset="-122"/>
                <a:cs typeface="Courier New" pitchFamily="49" charset="0"/>
              </a:rPr>
              <a:t>xy</a:t>
            </a:r>
            <a:r>
              <a:rPr lang="zh-CN" altLang="en-US" dirty="0">
                <a:ea typeface="仿宋_GB2312" pitchFamily="49" charset="-122"/>
                <a:cs typeface="Courier New" pitchFamily="49" charset="0"/>
              </a:rPr>
              <a:t>的代价</a:t>
            </a:r>
            <a:r>
              <a:rPr lang="en-US" altLang="zh-CN" dirty="0">
                <a:ea typeface="仿宋_GB2312" pitchFamily="49" charset="-122"/>
                <a:cs typeface="Courier New" pitchFamily="49" charset="0"/>
              </a:rPr>
              <a:t>), </a:t>
            </a:r>
            <a:r>
              <a:rPr lang="zh-CN" altLang="en-US" dirty="0">
                <a:ea typeface="仿宋_GB2312" pitchFamily="49" charset="-122"/>
              </a:rPr>
              <a:t>则  </a:t>
            </a:r>
          </a:p>
          <a:p>
            <a:pPr algn="just">
              <a:spcBef>
                <a:spcPct val="20000"/>
              </a:spcBef>
            </a:pPr>
            <a:r>
              <a:rPr lang="zh-CN" altLang="en-US" dirty="0">
                <a:ea typeface="仿宋_GB2312" pitchFamily="49" charset="-122"/>
              </a:rPr>
              <a:t>　　</a:t>
            </a:r>
            <a:r>
              <a:rPr lang="en-US" altLang="zh-CN" dirty="0">
                <a:ea typeface="仿宋_GB2312" pitchFamily="49" charset="-122"/>
              </a:rPr>
              <a:t>(1) </a:t>
            </a:r>
            <a:r>
              <a:rPr lang="zh-CN" altLang="en-US" dirty="0">
                <a:ea typeface="仿宋_GB2312" pitchFamily="49" charset="-122"/>
              </a:rPr>
              <a:t>若</a:t>
            </a:r>
            <a:r>
              <a:rPr lang="en-US" altLang="zh-CN" i="1" dirty="0">
                <a:ea typeface="仿宋_GB2312" pitchFamily="49" charset="-122"/>
              </a:rPr>
              <a:t>x</a:t>
            </a:r>
            <a:r>
              <a:rPr lang="zh-CN" altLang="en-US" dirty="0">
                <a:ea typeface="仿宋_GB2312" pitchFamily="49" charset="-122"/>
              </a:rPr>
              <a:t>是</a:t>
            </a:r>
            <a:r>
              <a:rPr lang="zh-CN" altLang="en-US" dirty="0">
                <a:solidFill>
                  <a:srgbClr val="0000FF"/>
                </a:solidFill>
                <a:ea typeface="仿宋_GB2312" pitchFamily="49" charset="-122"/>
              </a:rPr>
              <a:t>终止节点</a:t>
            </a:r>
            <a:r>
              <a:rPr lang="en-US" altLang="zh-CN" dirty="0">
                <a:ea typeface="仿宋_GB2312" pitchFamily="49" charset="-122"/>
              </a:rPr>
              <a:t>, </a:t>
            </a:r>
            <a:r>
              <a:rPr lang="zh-CN" altLang="en-US" dirty="0">
                <a:ea typeface="仿宋_GB2312" pitchFamily="49" charset="-122"/>
              </a:rPr>
              <a:t>则</a:t>
            </a:r>
            <a:r>
              <a:rPr lang="zh-CN" altLang="en-US" i="1" dirty="0">
                <a:ea typeface="仿宋_GB2312" pitchFamily="49" charset="-122"/>
              </a:rPr>
              <a:t> </a:t>
            </a:r>
            <a:r>
              <a:rPr lang="en-US" altLang="zh-CN" i="1" dirty="0">
                <a:ea typeface="仿宋_GB2312" pitchFamily="49" charset="-122"/>
              </a:rPr>
              <a:t>g</a:t>
            </a:r>
            <a:r>
              <a:rPr lang="en-US" altLang="zh-CN" dirty="0">
                <a:ea typeface="仿宋_GB2312" pitchFamily="49" charset="-122"/>
              </a:rPr>
              <a:t>(</a:t>
            </a:r>
            <a:r>
              <a:rPr lang="en-US" altLang="zh-CN" i="1" dirty="0">
                <a:ea typeface="仿宋_GB2312" pitchFamily="49" charset="-122"/>
              </a:rPr>
              <a:t>x</a:t>
            </a:r>
            <a:r>
              <a:rPr lang="en-US" altLang="zh-CN" dirty="0">
                <a:ea typeface="仿宋_GB2312" pitchFamily="49" charset="-122"/>
              </a:rPr>
              <a:t>)</a:t>
            </a:r>
            <a:r>
              <a:rPr lang="zh-CN" altLang="en-US" dirty="0">
                <a:ea typeface="仿宋_GB2312" pitchFamily="49" charset="-122"/>
              </a:rPr>
              <a:t>＝</a:t>
            </a:r>
            <a:r>
              <a:rPr lang="en-US" altLang="zh-CN" dirty="0">
                <a:ea typeface="仿宋_GB2312" pitchFamily="49" charset="-122"/>
              </a:rPr>
              <a:t>0</a:t>
            </a:r>
            <a:r>
              <a:rPr lang="zh-CN" altLang="en-US" dirty="0">
                <a:ea typeface="仿宋_GB2312" pitchFamily="49" charset="-122"/>
              </a:rPr>
              <a:t>。</a:t>
            </a:r>
            <a:r>
              <a:rPr lang="zh-CN" altLang="en-US" dirty="0"/>
              <a:t> </a:t>
            </a:r>
          </a:p>
        </p:txBody>
      </p:sp>
      <p:sp>
        <p:nvSpPr>
          <p:cNvPr id="3" name="Text Box 4"/>
          <p:cNvSpPr txBox="1">
            <a:spLocks noChangeArrowheads="1"/>
          </p:cNvSpPr>
          <p:nvPr/>
        </p:nvSpPr>
        <p:spPr bwMode="auto">
          <a:xfrm>
            <a:off x="0" y="0"/>
            <a:ext cx="9001000" cy="1323439"/>
          </a:xfrm>
          <a:prstGeom prst="rect">
            <a:avLst/>
          </a:prstGeom>
          <a:noFill/>
          <a:ln w="9525">
            <a:noFill/>
            <a:miter lim="800000"/>
            <a:headEnd/>
            <a:tailEnd/>
          </a:ln>
          <a:effectLst/>
        </p:spPr>
        <p:txBody>
          <a:bodyPr wrap="square">
            <a:spAutoFit/>
          </a:bodyPr>
          <a:lstStyle/>
          <a:p>
            <a:r>
              <a:rPr lang="en-US" altLang="zh-CN" sz="2800" dirty="0" smtClean="0">
                <a:solidFill>
                  <a:srgbClr val="0000FF"/>
                </a:solidFill>
                <a:latin typeface="黑体" pitchFamily="2" charset="-122"/>
                <a:ea typeface="黑体" pitchFamily="2" charset="-122"/>
              </a:rPr>
              <a:t>3.4.2 </a:t>
            </a:r>
            <a:r>
              <a:rPr lang="zh-CN" altLang="en-US" sz="2800" dirty="0" smtClean="0">
                <a:solidFill>
                  <a:srgbClr val="0000FF"/>
                </a:solidFill>
                <a:latin typeface="黑体" pitchFamily="2" charset="-122"/>
                <a:ea typeface="黑体" pitchFamily="2" charset="-122"/>
              </a:rPr>
              <a:t>启发式与或图搜索</a:t>
            </a:r>
            <a:endParaRPr lang="en-US" altLang="zh-CN" sz="2800" dirty="0" smtClean="0">
              <a:solidFill>
                <a:srgbClr val="0000FF"/>
              </a:solidFill>
              <a:latin typeface="黑体" pitchFamily="2" charset="-122"/>
              <a:ea typeface="黑体" pitchFamily="2" charset="-122"/>
            </a:endParaRPr>
          </a:p>
          <a:p>
            <a:r>
              <a:rPr lang="zh-CN" altLang="en-US" dirty="0" smtClean="0">
                <a:solidFill>
                  <a:srgbClr val="0000FF"/>
                </a:solidFill>
                <a:latin typeface="黑体" pitchFamily="2" charset="-122"/>
                <a:ea typeface="黑体" pitchFamily="2" charset="-122"/>
              </a:rPr>
              <a:t>搜索</a:t>
            </a:r>
            <a:r>
              <a:rPr lang="zh-CN" altLang="en-US" dirty="0">
                <a:solidFill>
                  <a:srgbClr val="0000FF"/>
                </a:solidFill>
                <a:latin typeface="黑体" pitchFamily="2" charset="-122"/>
                <a:ea typeface="黑体" pitchFamily="2" charset="-122"/>
              </a:rPr>
              <a:t>过程所得到的启发信息寻找最优解树的过程</a:t>
            </a:r>
            <a:r>
              <a:rPr lang="zh-CN" altLang="en-US" dirty="0" smtClean="0">
                <a:solidFill>
                  <a:srgbClr val="0000FF"/>
                </a:solidFill>
                <a:latin typeface="黑体" pitchFamily="2" charset="-122"/>
                <a:ea typeface="黑体" pitchFamily="2" charset="-122"/>
              </a:rPr>
              <a:t>。</a:t>
            </a:r>
            <a:endParaRPr lang="en-US" altLang="zh-CN" dirty="0" smtClean="0">
              <a:solidFill>
                <a:srgbClr val="0000FF"/>
              </a:solidFill>
              <a:latin typeface="黑体" pitchFamily="2" charset="-122"/>
              <a:ea typeface="黑体" pitchFamily="2" charset="-122"/>
            </a:endParaRPr>
          </a:p>
          <a:p>
            <a:r>
              <a:rPr lang="zh-CN" altLang="en-US" dirty="0" smtClean="0">
                <a:solidFill>
                  <a:srgbClr val="0000FF"/>
                </a:solidFill>
                <a:latin typeface="黑体" pitchFamily="2" charset="-122"/>
                <a:ea typeface="黑体" pitchFamily="2" charset="-122"/>
              </a:rPr>
              <a:t>最优解</a:t>
            </a:r>
            <a:r>
              <a:rPr lang="zh-CN" altLang="en-US" dirty="0">
                <a:solidFill>
                  <a:srgbClr val="0000FF"/>
                </a:solidFill>
                <a:latin typeface="黑体" pitchFamily="2" charset="-122"/>
                <a:ea typeface="黑体" pitchFamily="2" charset="-122"/>
              </a:rPr>
              <a:t>树：代价最小的解树</a:t>
            </a:r>
            <a:r>
              <a:rPr lang="zh-CN" altLang="en-US" dirty="0" smtClean="0">
                <a:solidFill>
                  <a:srgbClr val="0000FF"/>
                </a:solidFill>
                <a:latin typeface="黑体" pitchFamily="2" charset="-122"/>
                <a:ea typeface="黑体" pitchFamily="2" charset="-122"/>
              </a:rPr>
              <a:t>。</a:t>
            </a:r>
            <a:r>
              <a:rPr lang="zh-CN" altLang="en-US" sz="2800" dirty="0" smtClean="0">
                <a:solidFill>
                  <a:srgbClr val="0000FF"/>
                </a:solidFill>
                <a:latin typeface="黑体" pitchFamily="2" charset="-122"/>
                <a:ea typeface="黑体" pitchFamily="2" charset="-122"/>
              </a:rPr>
              <a:t> </a:t>
            </a:r>
            <a:r>
              <a:rPr lang="zh-CN" altLang="en-US" sz="2800" b="1" dirty="0" smtClean="0">
                <a:solidFill>
                  <a:srgbClr val="0000FF"/>
                </a:solidFill>
              </a:rPr>
              <a:t> </a:t>
            </a:r>
            <a:endParaRPr lang="zh-CN" altLang="en-US" sz="2800" b="1" dirty="0">
              <a:solidFill>
                <a:srgbClr val="0000FF"/>
              </a:solidFill>
            </a:endParaRPr>
          </a:p>
        </p:txBody>
      </p:sp>
      <p:sp>
        <p:nvSpPr>
          <p:cNvPr id="4" name="Text Box 4"/>
          <p:cNvSpPr txBox="1">
            <a:spLocks noChangeArrowheads="1"/>
          </p:cNvSpPr>
          <p:nvPr/>
        </p:nvSpPr>
        <p:spPr bwMode="auto">
          <a:xfrm>
            <a:off x="457200" y="3480894"/>
            <a:ext cx="8686800" cy="3379387"/>
          </a:xfrm>
          <a:prstGeom prst="rect">
            <a:avLst/>
          </a:prstGeom>
          <a:noFill/>
          <a:ln w="9525">
            <a:noFill/>
            <a:miter lim="800000"/>
            <a:headEnd/>
            <a:tailEnd/>
          </a:ln>
          <a:effectLst/>
        </p:spPr>
        <p:txBody>
          <a:bodyPr wrap="square">
            <a:spAutoFit/>
          </a:bodyPr>
          <a:lstStyle/>
          <a:p>
            <a:pPr>
              <a:spcBef>
                <a:spcPts val="0"/>
              </a:spcBef>
            </a:pPr>
            <a:r>
              <a:rPr lang="zh-CN" altLang="en-US" dirty="0"/>
              <a:t>　　</a:t>
            </a:r>
            <a:r>
              <a:rPr lang="en-US" altLang="zh-CN" dirty="0"/>
              <a:t>(2) </a:t>
            </a:r>
            <a:r>
              <a:rPr lang="zh-CN" altLang="en-US" dirty="0"/>
              <a:t>若</a:t>
            </a:r>
            <a:r>
              <a:rPr lang="en-US" altLang="zh-CN" i="1" dirty="0"/>
              <a:t>x</a:t>
            </a:r>
            <a:r>
              <a:rPr lang="zh-CN" altLang="en-US" dirty="0"/>
              <a:t>是</a:t>
            </a:r>
            <a:r>
              <a:rPr lang="zh-CN" altLang="en-US" dirty="0">
                <a:solidFill>
                  <a:srgbClr val="0000FF"/>
                </a:solidFill>
              </a:rPr>
              <a:t>或节点</a:t>
            </a:r>
            <a:r>
              <a:rPr lang="en-US" altLang="zh-CN" dirty="0"/>
              <a:t>, 				</a:t>
            </a:r>
            <a:r>
              <a:rPr lang="zh-CN" altLang="en-US" dirty="0"/>
              <a:t>。其中</a:t>
            </a:r>
            <a:r>
              <a:rPr lang="en-US" altLang="zh-CN" i="1" dirty="0"/>
              <a:t>y</a:t>
            </a:r>
            <a:r>
              <a:rPr lang="en-US" altLang="zh-CN" baseline="-25000" dirty="0"/>
              <a:t>1</a:t>
            </a:r>
            <a:r>
              <a:rPr lang="en-US" altLang="zh-CN" dirty="0"/>
              <a:t>, </a:t>
            </a:r>
            <a:r>
              <a:rPr lang="en-US" altLang="zh-CN" i="1" dirty="0"/>
              <a:t>y</a:t>
            </a:r>
            <a:r>
              <a:rPr lang="en-US" altLang="zh-CN" baseline="-25000" dirty="0"/>
              <a:t>2</a:t>
            </a:r>
            <a:r>
              <a:rPr lang="en-US" altLang="zh-CN" dirty="0"/>
              <a:t>, …, </a:t>
            </a:r>
            <a:r>
              <a:rPr lang="en-US" altLang="zh-CN" i="1" dirty="0" err="1"/>
              <a:t>y</a:t>
            </a:r>
            <a:r>
              <a:rPr lang="en-US" altLang="zh-CN" baseline="-25000" dirty="0" err="1"/>
              <a:t>n</a:t>
            </a:r>
            <a:r>
              <a:rPr lang="zh-CN" altLang="en-US" dirty="0"/>
              <a:t>是</a:t>
            </a:r>
            <a:r>
              <a:rPr lang="en-US" altLang="zh-CN" i="1" dirty="0"/>
              <a:t>x</a:t>
            </a:r>
            <a:r>
              <a:rPr lang="zh-CN" altLang="en-US" dirty="0"/>
              <a:t>的子节点</a:t>
            </a:r>
            <a:r>
              <a:rPr lang="zh-CN" altLang="en-US" dirty="0" smtClean="0"/>
              <a:t>。</a:t>
            </a:r>
            <a:endParaRPr lang="zh-CN" altLang="en-US" dirty="0"/>
          </a:p>
          <a:p>
            <a:pPr>
              <a:spcBef>
                <a:spcPts val="0"/>
              </a:spcBef>
            </a:pPr>
            <a:r>
              <a:rPr lang="zh-CN" altLang="en-US" dirty="0"/>
              <a:t>　    </a:t>
            </a:r>
            <a:r>
              <a:rPr lang="en-US" altLang="zh-CN" dirty="0"/>
              <a:t>(3) </a:t>
            </a:r>
            <a:r>
              <a:rPr lang="zh-CN" altLang="en-US" dirty="0"/>
              <a:t>若</a:t>
            </a:r>
            <a:r>
              <a:rPr lang="en-US" altLang="zh-CN" i="1" dirty="0"/>
              <a:t>x</a:t>
            </a:r>
            <a:r>
              <a:rPr lang="zh-CN" altLang="en-US" dirty="0"/>
              <a:t>是</a:t>
            </a:r>
            <a:r>
              <a:rPr lang="zh-CN" altLang="en-US" dirty="0">
                <a:solidFill>
                  <a:srgbClr val="0000FF"/>
                </a:solidFill>
              </a:rPr>
              <a:t>与节点</a:t>
            </a:r>
            <a:r>
              <a:rPr lang="en-US" altLang="zh-CN" i="1" dirty="0"/>
              <a:t>x</a:t>
            </a:r>
            <a:r>
              <a:rPr lang="en-US" altLang="zh-CN" dirty="0"/>
              <a:t>, </a:t>
            </a:r>
            <a:r>
              <a:rPr lang="zh-CN" altLang="en-US" dirty="0"/>
              <a:t>则有两种计算公式</a:t>
            </a:r>
            <a:r>
              <a:rPr lang="zh-CN" altLang="en-US" dirty="0" smtClean="0"/>
              <a:t>。</a:t>
            </a:r>
            <a:endParaRPr lang="zh-CN" altLang="en-US" dirty="0"/>
          </a:p>
          <a:p>
            <a:pPr>
              <a:spcBef>
                <a:spcPts val="0"/>
              </a:spcBef>
            </a:pPr>
            <a:r>
              <a:rPr lang="zh-CN" altLang="en-US" dirty="0"/>
              <a:t>       </a:t>
            </a:r>
            <a:r>
              <a:rPr lang="zh-CN" altLang="en-US" dirty="0" smtClean="0"/>
              <a:t>    ①  </a:t>
            </a:r>
            <a:r>
              <a:rPr lang="zh-CN" altLang="en-US" dirty="0"/>
              <a:t>和代价法： 				</a:t>
            </a:r>
          </a:p>
          <a:p>
            <a:pPr>
              <a:spcBef>
                <a:spcPts val="0"/>
              </a:spcBef>
            </a:pPr>
            <a:r>
              <a:rPr lang="zh-CN" altLang="en-US" dirty="0"/>
              <a:t>      </a:t>
            </a:r>
            <a:r>
              <a:rPr lang="zh-CN" altLang="en-US" dirty="0" smtClean="0"/>
              <a:t>     </a:t>
            </a:r>
            <a:endParaRPr lang="en-US" altLang="zh-CN" dirty="0" smtClean="0"/>
          </a:p>
          <a:p>
            <a:pPr>
              <a:spcBef>
                <a:spcPts val="0"/>
              </a:spcBef>
            </a:pPr>
            <a:r>
              <a:rPr lang="en-US" altLang="zh-CN" dirty="0" smtClean="0"/>
              <a:t>          </a:t>
            </a:r>
            <a:r>
              <a:rPr lang="zh-CN" altLang="en-US" dirty="0" smtClean="0"/>
              <a:t>② </a:t>
            </a:r>
            <a:r>
              <a:rPr lang="zh-CN" altLang="en-US" dirty="0"/>
              <a:t>最大代价法： 			　　　　</a:t>
            </a:r>
            <a:r>
              <a:rPr lang="zh-CN" altLang="en-US" dirty="0" smtClean="0"/>
              <a:t>其中</a:t>
            </a:r>
            <a:r>
              <a:rPr lang="en-US" altLang="zh-CN" i="1" dirty="0"/>
              <a:t>y</a:t>
            </a:r>
            <a:r>
              <a:rPr lang="en-US" altLang="zh-CN" baseline="-25000" dirty="0"/>
              <a:t>1</a:t>
            </a:r>
            <a:r>
              <a:rPr lang="en-US" altLang="zh-CN" dirty="0"/>
              <a:t>, </a:t>
            </a:r>
            <a:r>
              <a:rPr lang="en-US" altLang="zh-CN" i="1" dirty="0"/>
              <a:t>y</a:t>
            </a:r>
            <a:r>
              <a:rPr lang="en-US" altLang="zh-CN" baseline="-25000" dirty="0"/>
              <a:t>2</a:t>
            </a:r>
            <a:r>
              <a:rPr lang="en-US" altLang="zh-CN" dirty="0"/>
              <a:t>, …, </a:t>
            </a:r>
            <a:r>
              <a:rPr lang="en-US" altLang="zh-CN" i="1" dirty="0" err="1"/>
              <a:t>y</a:t>
            </a:r>
            <a:r>
              <a:rPr lang="en-US" altLang="zh-CN" i="1" baseline="-25000" dirty="0" err="1"/>
              <a:t>n</a:t>
            </a:r>
            <a:r>
              <a:rPr lang="zh-CN" altLang="en-US" dirty="0"/>
              <a:t>是</a:t>
            </a:r>
            <a:r>
              <a:rPr lang="en-US" altLang="zh-CN" i="1" dirty="0"/>
              <a:t>x</a:t>
            </a:r>
            <a:r>
              <a:rPr lang="zh-CN" altLang="en-US" dirty="0"/>
              <a:t>的子节点。 </a:t>
            </a:r>
          </a:p>
          <a:p>
            <a:pPr>
              <a:lnSpc>
                <a:spcPct val="140000"/>
              </a:lnSpc>
              <a:spcBef>
                <a:spcPct val="50000"/>
              </a:spcBef>
            </a:pPr>
            <a:r>
              <a:rPr lang="zh-CN" altLang="en-US" dirty="0"/>
              <a:t>    　</a:t>
            </a:r>
            <a:r>
              <a:rPr lang="en-US" altLang="zh-CN" dirty="0"/>
              <a:t>(4) </a:t>
            </a:r>
            <a:r>
              <a:rPr lang="zh-CN" altLang="en-US" dirty="0"/>
              <a:t>对非终止的端节点</a:t>
            </a:r>
            <a:r>
              <a:rPr lang="en-US" altLang="zh-CN" i="1" dirty="0"/>
              <a:t>x</a:t>
            </a:r>
            <a:r>
              <a:rPr lang="en-US" altLang="zh-CN" dirty="0"/>
              <a:t>,</a:t>
            </a:r>
            <a:r>
              <a:rPr lang="en-US" altLang="zh-CN" i="1" dirty="0"/>
              <a:t> g</a:t>
            </a:r>
            <a:r>
              <a:rPr lang="en-US" altLang="zh-CN" dirty="0"/>
              <a:t>(</a:t>
            </a:r>
            <a:r>
              <a:rPr lang="en-US" altLang="zh-CN" i="1" dirty="0"/>
              <a:t>x</a:t>
            </a:r>
            <a:r>
              <a:rPr lang="en-US" altLang="zh-CN" dirty="0"/>
              <a:t>)</a:t>
            </a:r>
            <a:r>
              <a:rPr lang="zh-CN" altLang="en-US" dirty="0"/>
              <a:t>＝∞。 </a:t>
            </a:r>
          </a:p>
        </p:txBody>
      </p:sp>
      <p:pic>
        <p:nvPicPr>
          <p:cNvPr id="133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501008"/>
            <a:ext cx="36576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297" y="4293096"/>
            <a:ext cx="36861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248" y="5301208"/>
            <a:ext cx="37147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05252">
                                            <p:txEl>
                                              <p:pRg st="0" end="0"/>
                                            </p:txEl>
                                          </p:spTgt>
                                        </p:tgtEl>
                                        <p:attrNameLst>
                                          <p:attrName>style.visibility</p:attrName>
                                        </p:attrNameLst>
                                      </p:cBhvr>
                                      <p:to>
                                        <p:strVal val="visible"/>
                                      </p:to>
                                    </p:set>
                                    <p:animEffect transition="in" filter="blinds(horizontal)">
                                      <p:cBhvr>
                                        <p:cTn id="7" dur="500"/>
                                        <p:tgtEl>
                                          <p:spTgt spid="1205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5252">
                                            <p:txEl>
                                              <p:pRg st="1" end="1"/>
                                            </p:txEl>
                                          </p:spTgt>
                                        </p:tgtEl>
                                        <p:attrNameLst>
                                          <p:attrName>style.visibility</p:attrName>
                                        </p:attrNameLst>
                                      </p:cBhvr>
                                      <p:to>
                                        <p:strVal val="visible"/>
                                      </p:to>
                                    </p:set>
                                    <p:animEffect transition="in" filter="blinds(horizontal)">
                                      <p:cBhvr>
                                        <p:cTn id="12" dur="500"/>
                                        <p:tgtEl>
                                          <p:spTgt spid="120525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05252">
                                            <p:txEl>
                                              <p:pRg st="2" end="2"/>
                                            </p:txEl>
                                          </p:spTgt>
                                        </p:tgtEl>
                                        <p:attrNameLst>
                                          <p:attrName>style.visibility</p:attrName>
                                        </p:attrNameLst>
                                      </p:cBhvr>
                                      <p:to>
                                        <p:strVal val="visible"/>
                                      </p:to>
                                    </p:set>
                                    <p:animEffect transition="in" filter="blinds(horizontal)">
                                      <p:cBhvr>
                                        <p:cTn id="15" dur="500"/>
                                        <p:tgtEl>
                                          <p:spTgt spid="120525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05252">
                                            <p:txEl>
                                              <p:pRg st="3" end="3"/>
                                            </p:txEl>
                                          </p:spTgt>
                                        </p:tgtEl>
                                        <p:attrNameLst>
                                          <p:attrName>style.visibility</p:attrName>
                                        </p:attrNameLst>
                                      </p:cBhvr>
                                      <p:to>
                                        <p:strVal val="visible"/>
                                      </p:to>
                                    </p:set>
                                    <p:animEffect transition="in" filter="blinds(horizontal)">
                                      <p:cBhvr>
                                        <p:cTn id="18" dur="500"/>
                                        <p:tgtEl>
                                          <p:spTgt spid="120525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04800" y="1052513"/>
            <a:ext cx="8534400" cy="574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auto">
              <a:lnSpc>
                <a:spcPct val="130000"/>
              </a:lnSpc>
              <a:spcBef>
                <a:spcPct val="50000"/>
              </a:spcBef>
              <a:spcAft>
                <a:spcPts val="0"/>
              </a:spcAft>
              <a:defRPr/>
            </a:pPr>
            <a:r>
              <a:rPr kumimoji="0" lang="zh-CN" altLang="en-US" sz="1800" kern="0" dirty="0">
                <a:solidFill>
                  <a:sysClr val="windowText" lastClr="000000"/>
                </a:solidFill>
                <a:ea typeface="宋体" pitchFamily="2" charset="-122"/>
                <a:cs typeface="Times New Roman" pitchFamily="18" charset="0"/>
              </a:rPr>
              <a:t>　　</a:t>
            </a:r>
            <a:r>
              <a:rPr kumimoji="0" lang="zh-CN" altLang="en-US" b="1" kern="0" dirty="0">
                <a:solidFill>
                  <a:sysClr val="windowText" lastClr="000000"/>
                </a:solidFill>
                <a:ea typeface="宋体" pitchFamily="2" charset="-122"/>
                <a:cs typeface="Times New Roman" pitchFamily="18" charset="0"/>
              </a:rPr>
              <a:t>例</a:t>
            </a:r>
            <a:r>
              <a:rPr kumimoji="0" lang="en-US" altLang="zh-CN" b="1" kern="0" dirty="0" smtClean="0">
                <a:solidFill>
                  <a:sysClr val="windowText" lastClr="000000"/>
                </a:solidFill>
                <a:ea typeface="宋体" pitchFamily="2" charset="-122"/>
                <a:cs typeface="Times New Roman" pitchFamily="18" charset="0"/>
              </a:rPr>
              <a:t>3.13</a:t>
            </a:r>
            <a:r>
              <a:rPr kumimoji="0" lang="en-US" altLang="zh-CN" kern="0" dirty="0" smtClean="0">
                <a:solidFill>
                  <a:sysClr val="windowText" lastClr="000000"/>
                </a:solidFill>
                <a:ea typeface="宋体" pitchFamily="2" charset="-122"/>
                <a:cs typeface="Times New Roman" pitchFamily="18" charset="0"/>
              </a:rPr>
              <a:t> </a:t>
            </a:r>
            <a:r>
              <a:rPr kumimoji="0" lang="zh-CN" altLang="en-US" kern="0" dirty="0">
                <a:solidFill>
                  <a:sysClr val="windowText" lastClr="000000"/>
                </a:solidFill>
                <a:ea typeface="宋体" pitchFamily="2" charset="-122"/>
                <a:cs typeface="Times New Roman" pitchFamily="18" charset="0"/>
              </a:rPr>
              <a:t>如</a:t>
            </a:r>
            <a:r>
              <a:rPr kumimoji="0" lang="zh-CN" altLang="en-US" kern="0" dirty="0" smtClean="0">
                <a:solidFill>
                  <a:sysClr val="windowText" lastClr="000000"/>
                </a:solidFill>
                <a:ea typeface="宋体" pitchFamily="2" charset="-122"/>
                <a:cs typeface="Times New Roman" pitchFamily="18" charset="0"/>
              </a:rPr>
              <a:t>图所</a:t>
            </a:r>
            <a:r>
              <a:rPr kumimoji="0" lang="zh-CN" altLang="en-US" kern="0" dirty="0">
                <a:solidFill>
                  <a:sysClr val="windowText" lastClr="000000"/>
                </a:solidFill>
                <a:ea typeface="宋体" pitchFamily="2" charset="-122"/>
                <a:cs typeface="Times New Roman" pitchFamily="18" charset="0"/>
              </a:rPr>
              <a:t>示的与或树</a:t>
            </a:r>
            <a:r>
              <a:rPr kumimoji="0" lang="en-US" altLang="zh-CN" kern="0" dirty="0">
                <a:solidFill>
                  <a:sysClr val="windowText" lastClr="000000"/>
                </a:solidFill>
                <a:ea typeface="宋体" pitchFamily="2" charset="-122"/>
                <a:cs typeface="Times New Roman" pitchFamily="18" charset="0"/>
              </a:rPr>
              <a:t>, </a:t>
            </a:r>
            <a:r>
              <a:rPr kumimoji="0" lang="zh-CN" altLang="en-US" kern="0" dirty="0">
                <a:solidFill>
                  <a:sysClr val="windowText" lastClr="000000"/>
                </a:solidFill>
                <a:ea typeface="宋体" pitchFamily="2" charset="-122"/>
                <a:cs typeface="Times New Roman" pitchFamily="18" charset="0"/>
              </a:rPr>
              <a:t>其中包括两棵解树</a:t>
            </a:r>
            <a:r>
              <a:rPr kumimoji="0" lang="en-US" altLang="zh-CN" kern="0" dirty="0">
                <a:solidFill>
                  <a:sysClr val="windowText" lastClr="000000"/>
                </a:solidFill>
                <a:ea typeface="宋体" pitchFamily="2" charset="-122"/>
                <a:cs typeface="Times New Roman" pitchFamily="18" charset="0"/>
              </a:rPr>
              <a:t>, </a:t>
            </a:r>
            <a:r>
              <a:rPr kumimoji="0" lang="zh-CN" altLang="en-US" kern="0" dirty="0">
                <a:solidFill>
                  <a:sysClr val="windowText" lastClr="000000"/>
                </a:solidFill>
                <a:ea typeface="宋体" pitchFamily="2" charset="-122"/>
                <a:cs typeface="Times New Roman" pitchFamily="18" charset="0"/>
              </a:rPr>
              <a:t>一棵解树由</a:t>
            </a:r>
            <a:r>
              <a:rPr kumimoji="0" lang="en-US" altLang="zh-CN" i="1" kern="0" dirty="0">
                <a:solidFill>
                  <a:sysClr val="windowText" lastClr="000000"/>
                </a:solidFill>
                <a:ea typeface="宋体" pitchFamily="2" charset="-122"/>
                <a:cs typeface="Times New Roman" pitchFamily="18" charset="0"/>
              </a:rPr>
              <a:t>Q</a:t>
            </a:r>
            <a:r>
              <a:rPr kumimoji="0" lang="en-US" altLang="zh-CN" kern="0" baseline="-25000" dirty="0">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A</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1</a:t>
            </a:r>
            <a:r>
              <a:rPr kumimoji="0" lang="zh-CN" altLang="en-US" kern="0" dirty="0">
                <a:solidFill>
                  <a:sysClr val="windowText" lastClr="000000"/>
                </a:solidFill>
                <a:ea typeface="宋体" pitchFamily="2" charset="-122"/>
                <a:cs typeface="Times New Roman" pitchFamily="18" charset="0"/>
              </a:rPr>
              <a:t>和</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2</a:t>
            </a:r>
            <a:r>
              <a:rPr kumimoji="0" lang="zh-CN" altLang="en-US" kern="0" dirty="0">
                <a:solidFill>
                  <a:sysClr val="windowText" lastClr="000000"/>
                </a:solidFill>
                <a:ea typeface="宋体" pitchFamily="2" charset="-122"/>
                <a:cs typeface="Times New Roman" pitchFamily="18" charset="0"/>
              </a:rPr>
              <a:t>组成；另一棵解树由</a:t>
            </a:r>
            <a:r>
              <a:rPr kumimoji="0" lang="en-US" altLang="zh-CN" i="1" kern="0" dirty="0">
                <a:solidFill>
                  <a:sysClr val="windowText" lastClr="000000"/>
                </a:solidFill>
                <a:ea typeface="宋体" pitchFamily="2" charset="-122"/>
                <a:cs typeface="Times New Roman" pitchFamily="18" charset="0"/>
              </a:rPr>
              <a:t>Q</a:t>
            </a:r>
            <a:r>
              <a:rPr kumimoji="0" lang="en-US" altLang="zh-CN" kern="0" baseline="-25000" dirty="0">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B</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D</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4</a:t>
            </a:r>
            <a:r>
              <a:rPr kumimoji="0" lang="zh-CN" altLang="en-US" kern="0" dirty="0">
                <a:solidFill>
                  <a:sysClr val="windowText" lastClr="000000"/>
                </a:solidFill>
                <a:ea typeface="宋体" pitchFamily="2" charset="-122"/>
                <a:cs typeface="Times New Roman" pitchFamily="18" charset="0"/>
              </a:rPr>
              <a:t>和</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5</a:t>
            </a:r>
            <a:r>
              <a:rPr kumimoji="0" lang="zh-CN" altLang="en-US" kern="0" dirty="0">
                <a:solidFill>
                  <a:sysClr val="windowText" lastClr="000000"/>
                </a:solidFill>
                <a:ea typeface="宋体" pitchFamily="2" charset="-122"/>
                <a:cs typeface="Times New Roman" pitchFamily="18" charset="0"/>
              </a:rPr>
              <a:t>组成。 在此与或树中</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1</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2</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3</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4</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t</a:t>
            </a:r>
            <a:r>
              <a:rPr kumimoji="0" lang="en-US" altLang="zh-CN" kern="0" baseline="-25000" dirty="0">
                <a:solidFill>
                  <a:sysClr val="windowText" lastClr="000000"/>
                </a:solidFill>
                <a:ea typeface="宋体" pitchFamily="2" charset="-122"/>
                <a:cs typeface="Times New Roman" pitchFamily="18" charset="0"/>
              </a:rPr>
              <a:t>5</a:t>
            </a:r>
            <a:r>
              <a:rPr kumimoji="0" lang="zh-CN" altLang="en-US" kern="0" dirty="0">
                <a:solidFill>
                  <a:sysClr val="windowText" lastClr="000000"/>
                </a:solidFill>
                <a:ea typeface="宋体" pitchFamily="2" charset="-122"/>
                <a:cs typeface="Times New Roman" pitchFamily="18" charset="0"/>
              </a:rPr>
              <a:t>为终止节点；</a:t>
            </a:r>
            <a:r>
              <a:rPr kumimoji="0" lang="en-US" altLang="zh-CN" i="1" kern="0" dirty="0">
                <a:solidFill>
                  <a:sysClr val="windowText" lastClr="000000"/>
                </a:solidFill>
                <a:ea typeface="宋体" pitchFamily="2" charset="-122"/>
                <a:cs typeface="Times New Roman" pitchFamily="18" charset="0"/>
              </a:rPr>
              <a:t>E</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F</a:t>
            </a:r>
            <a:r>
              <a:rPr kumimoji="0" lang="zh-CN" altLang="en-US" kern="0" dirty="0">
                <a:solidFill>
                  <a:sysClr val="windowText" lastClr="000000"/>
                </a:solidFill>
                <a:ea typeface="宋体" pitchFamily="2" charset="-122"/>
                <a:cs typeface="Times New Roman" pitchFamily="18" charset="0"/>
              </a:rPr>
              <a:t>是非终止的端节点</a:t>
            </a:r>
            <a:r>
              <a:rPr kumimoji="0" lang="en-US" altLang="zh-CN" kern="0" dirty="0">
                <a:solidFill>
                  <a:sysClr val="windowText" lastClr="000000"/>
                </a:solidFill>
                <a:ea typeface="宋体" pitchFamily="2" charset="-122"/>
                <a:cs typeface="Times New Roman" pitchFamily="18" charset="0"/>
              </a:rPr>
              <a:t>, </a:t>
            </a:r>
            <a:r>
              <a:rPr kumimoji="0" lang="zh-CN" altLang="en-US" kern="0" dirty="0">
                <a:solidFill>
                  <a:sysClr val="windowText" lastClr="000000"/>
                </a:solidFill>
                <a:ea typeface="宋体" pitchFamily="2" charset="-122"/>
                <a:cs typeface="Times New Roman" pitchFamily="18" charset="0"/>
              </a:rPr>
              <a:t>其代价均为∞；边上的数字是该边的代价。 </a:t>
            </a:r>
          </a:p>
          <a:p>
            <a:pPr algn="just" fontAlgn="auto">
              <a:spcBef>
                <a:spcPct val="50000"/>
              </a:spcBef>
              <a:spcAft>
                <a:spcPts val="0"/>
              </a:spcAft>
              <a:defRPr/>
            </a:pPr>
            <a:r>
              <a:rPr kumimoji="0" lang="zh-CN" altLang="en-US" kern="0" dirty="0">
                <a:solidFill>
                  <a:sysClr val="windowText" lastClr="000000"/>
                </a:solidFill>
                <a:ea typeface="宋体" pitchFamily="2" charset="-122"/>
                <a:cs typeface="Times New Roman" pitchFamily="18" charset="0"/>
              </a:rPr>
              <a:t> </a:t>
            </a:r>
            <a:r>
              <a:rPr kumimoji="0" lang="zh-CN" altLang="en-US" kern="0" dirty="0" smtClean="0">
                <a:solidFill>
                  <a:sysClr val="windowText" lastClr="000000"/>
                </a:solidFill>
                <a:ea typeface="宋体" pitchFamily="2" charset="-122"/>
                <a:cs typeface="Times New Roman" pitchFamily="18" charset="0"/>
              </a:rPr>
              <a:t>由</a:t>
            </a:r>
            <a:r>
              <a:rPr kumimoji="0" lang="zh-CN" altLang="en-US" kern="0" dirty="0">
                <a:solidFill>
                  <a:sysClr val="windowText" lastClr="000000"/>
                </a:solidFill>
                <a:ea typeface="宋体" pitchFamily="2" charset="-122"/>
                <a:cs typeface="Times New Roman" pitchFamily="18" charset="0"/>
              </a:rPr>
              <a:t>右边的解树可得： </a:t>
            </a:r>
          </a:p>
          <a:p>
            <a:pPr algn="just" fontAlgn="auto">
              <a:spcBef>
                <a:spcPct val="50000"/>
              </a:spcBef>
              <a:spcAft>
                <a:spcPts val="0"/>
              </a:spcAft>
              <a:defRPr/>
            </a:pPr>
            <a:r>
              <a:rPr kumimoji="0" lang="zh-CN" altLang="en-US" kern="0" dirty="0">
                <a:solidFill>
                  <a:sysClr val="windowText" lastClr="000000"/>
                </a:solidFill>
                <a:ea typeface="宋体" pitchFamily="2" charset="-122"/>
                <a:cs typeface="Times New Roman" pitchFamily="18" charset="0"/>
              </a:rPr>
              <a:t>    　按和代价：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A</a:t>
            </a:r>
            <a:r>
              <a:rPr kumimoji="0" lang="en-US" altLang="zh-CN" kern="0" dirty="0">
                <a:solidFill>
                  <a:sysClr val="windowText" lastClr="000000"/>
                </a:solidFill>
                <a:ea typeface="宋体" pitchFamily="2" charset="-122"/>
                <a:cs typeface="Times New Roman" pitchFamily="18" charset="0"/>
              </a:rPr>
              <a:t>)=11,</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err="1">
                <a:solidFill>
                  <a:sysClr val="windowText" lastClr="000000"/>
                </a:solidFill>
                <a:ea typeface="宋体" pitchFamily="2" charset="-122"/>
                <a:cs typeface="Times New Roman" pitchFamily="18" charset="0"/>
              </a:rPr>
              <a:t>Q</a:t>
            </a:r>
            <a:r>
              <a:rPr kumimoji="0" lang="en-US" altLang="zh-CN" kern="0" baseline="-25000" dirty="0" err="1">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)=13</a:t>
            </a:r>
          </a:p>
          <a:p>
            <a:pPr fontAlgn="auto">
              <a:spcBef>
                <a:spcPct val="50000"/>
              </a:spcBef>
              <a:spcAft>
                <a:spcPts val="0"/>
              </a:spcAft>
              <a:defRPr/>
            </a:pPr>
            <a:r>
              <a:rPr kumimoji="0" lang="en-US" altLang="zh-CN" kern="0" dirty="0">
                <a:solidFill>
                  <a:sysClr val="windowText" lastClr="000000"/>
                </a:solidFill>
                <a:ea typeface="宋体" pitchFamily="2" charset="-122"/>
                <a:cs typeface="Times New Roman" pitchFamily="18" charset="0"/>
              </a:rPr>
              <a:t>        </a:t>
            </a:r>
            <a:r>
              <a:rPr kumimoji="0" lang="zh-CN" altLang="en-US" kern="0" dirty="0">
                <a:solidFill>
                  <a:sysClr val="windowText" lastClr="000000"/>
                </a:solidFill>
                <a:ea typeface="宋体" pitchFamily="2" charset="-122"/>
                <a:cs typeface="Times New Roman" pitchFamily="18" charset="0"/>
              </a:rPr>
              <a:t>按最大代价：</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A</a:t>
            </a:r>
            <a:r>
              <a:rPr kumimoji="0" lang="en-US" altLang="zh-CN" kern="0" dirty="0">
                <a:solidFill>
                  <a:sysClr val="windowText" lastClr="000000"/>
                </a:solidFill>
                <a:ea typeface="宋体" pitchFamily="2" charset="-122"/>
                <a:cs typeface="Times New Roman" pitchFamily="18" charset="0"/>
              </a:rPr>
              <a:t>)=6,  g(</a:t>
            </a:r>
            <a:r>
              <a:rPr kumimoji="0" lang="en-US" altLang="zh-CN" i="1" kern="0" dirty="0" err="1">
                <a:solidFill>
                  <a:sysClr val="windowText" lastClr="000000"/>
                </a:solidFill>
                <a:ea typeface="宋体" pitchFamily="2" charset="-122"/>
                <a:cs typeface="Times New Roman" pitchFamily="18" charset="0"/>
              </a:rPr>
              <a:t>Q</a:t>
            </a:r>
            <a:r>
              <a:rPr kumimoji="0" lang="en-US" altLang="zh-CN" kern="0" baseline="-25000" dirty="0" err="1">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)=8</a:t>
            </a:r>
          </a:p>
          <a:p>
            <a:pPr algn="just" fontAlgn="auto">
              <a:spcBef>
                <a:spcPct val="50000"/>
              </a:spcBef>
              <a:spcAft>
                <a:spcPts val="0"/>
              </a:spcAft>
              <a:defRPr/>
            </a:pPr>
            <a:r>
              <a:rPr kumimoji="0" lang="zh-CN" altLang="en-US" kern="0" dirty="0" smtClean="0">
                <a:solidFill>
                  <a:sysClr val="windowText" lastClr="000000"/>
                </a:solidFill>
                <a:ea typeface="宋体" pitchFamily="2" charset="-122"/>
                <a:cs typeface="Times New Roman" pitchFamily="18" charset="0"/>
              </a:rPr>
              <a:t>由</a:t>
            </a:r>
            <a:r>
              <a:rPr kumimoji="0" lang="zh-CN" altLang="en-US" kern="0" dirty="0">
                <a:solidFill>
                  <a:sysClr val="windowText" lastClr="000000"/>
                </a:solidFill>
                <a:ea typeface="宋体" pitchFamily="2" charset="-122"/>
                <a:cs typeface="Times New Roman" pitchFamily="18" charset="0"/>
              </a:rPr>
              <a:t>左边的解树可得：</a:t>
            </a:r>
          </a:p>
          <a:p>
            <a:pPr algn="just" fontAlgn="auto">
              <a:spcBef>
                <a:spcPts val="600"/>
              </a:spcBef>
              <a:spcAft>
                <a:spcPts val="0"/>
              </a:spcAft>
              <a:defRPr/>
            </a:pPr>
            <a:r>
              <a:rPr kumimoji="0" lang="zh-CN" altLang="en-US" kern="0" dirty="0">
                <a:solidFill>
                  <a:sysClr val="windowText" lastClr="000000"/>
                </a:solidFill>
                <a:ea typeface="宋体" pitchFamily="2" charset="-122"/>
                <a:cs typeface="Times New Roman" pitchFamily="18" charset="0"/>
              </a:rPr>
              <a:t>    按和代价：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)=3,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D</a:t>
            </a:r>
            <a:r>
              <a:rPr kumimoji="0" lang="en-US" altLang="zh-CN" kern="0" dirty="0">
                <a:solidFill>
                  <a:sysClr val="windowText" lastClr="000000"/>
                </a:solidFill>
                <a:ea typeface="宋体" pitchFamily="2" charset="-122"/>
                <a:cs typeface="Times New Roman" pitchFamily="18" charset="0"/>
              </a:rPr>
              <a:t>)=4,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B</a:t>
            </a:r>
            <a:r>
              <a:rPr kumimoji="0" lang="en-US" altLang="zh-CN" kern="0" dirty="0">
                <a:solidFill>
                  <a:sysClr val="windowText" lastClr="000000"/>
                </a:solidFill>
                <a:ea typeface="宋体" pitchFamily="2" charset="-122"/>
                <a:cs typeface="Times New Roman" pitchFamily="18" charset="0"/>
              </a:rPr>
              <a:t>)=6,</a:t>
            </a:r>
            <a:r>
              <a:rPr kumimoji="0" lang="en-US" altLang="zh-CN" i="1" kern="0" dirty="0">
                <a:solidFill>
                  <a:sysClr val="windowText" lastClr="000000"/>
                </a:solidFill>
                <a:ea typeface="宋体" pitchFamily="2" charset="-122"/>
                <a:cs typeface="Times New Roman" pitchFamily="18" charset="0"/>
              </a:rPr>
              <a:t> g</a:t>
            </a:r>
            <a:r>
              <a:rPr kumimoji="0" lang="en-US" altLang="zh-CN" kern="0" dirty="0">
                <a:solidFill>
                  <a:sysClr val="windowText" lastClr="000000"/>
                </a:solidFill>
                <a:ea typeface="宋体" pitchFamily="2" charset="-122"/>
                <a:cs typeface="Times New Roman" pitchFamily="18" charset="0"/>
              </a:rPr>
              <a:t>(</a:t>
            </a:r>
            <a:r>
              <a:rPr kumimoji="0" lang="en-US" altLang="zh-CN" i="1" kern="0" dirty="0" err="1">
                <a:solidFill>
                  <a:sysClr val="windowText" lastClr="000000"/>
                </a:solidFill>
                <a:ea typeface="宋体" pitchFamily="2" charset="-122"/>
                <a:cs typeface="Times New Roman" pitchFamily="18" charset="0"/>
              </a:rPr>
              <a:t>Q</a:t>
            </a:r>
            <a:r>
              <a:rPr kumimoji="0" lang="en-US" altLang="zh-CN" kern="0" baseline="-25000" dirty="0" err="1">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)=8</a:t>
            </a:r>
          </a:p>
          <a:p>
            <a:pPr fontAlgn="auto">
              <a:spcBef>
                <a:spcPts val="600"/>
              </a:spcBef>
              <a:spcAft>
                <a:spcPts val="0"/>
              </a:spcAft>
              <a:defRPr/>
            </a:pPr>
            <a:r>
              <a:rPr kumimoji="0" lang="en-US" altLang="zh-CN" kern="0" dirty="0">
                <a:solidFill>
                  <a:sysClr val="windowText" lastClr="000000"/>
                </a:solidFill>
                <a:ea typeface="宋体" pitchFamily="2" charset="-122"/>
                <a:cs typeface="Times New Roman" pitchFamily="18" charset="0"/>
              </a:rPr>
              <a:t>    </a:t>
            </a:r>
            <a:r>
              <a:rPr kumimoji="0" lang="zh-CN" altLang="en-US" kern="0" dirty="0" smtClean="0">
                <a:solidFill>
                  <a:sysClr val="windowText" lastClr="000000"/>
                </a:solidFill>
                <a:ea typeface="宋体" pitchFamily="2" charset="-122"/>
                <a:cs typeface="Times New Roman" pitchFamily="18" charset="0"/>
              </a:rPr>
              <a:t>按</a:t>
            </a:r>
            <a:r>
              <a:rPr kumimoji="0" lang="zh-CN" altLang="en-US" kern="0" dirty="0">
                <a:solidFill>
                  <a:sysClr val="windowText" lastClr="000000"/>
                </a:solidFill>
                <a:ea typeface="宋体" pitchFamily="2" charset="-122"/>
                <a:cs typeface="Times New Roman" pitchFamily="18" charset="0"/>
              </a:rPr>
              <a:t>最大代价：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)=2,</a:t>
            </a:r>
            <a:r>
              <a:rPr kumimoji="0" lang="en-US" altLang="zh-CN" i="1" kern="0" dirty="0">
                <a:solidFill>
                  <a:sysClr val="windowText" lastClr="000000"/>
                </a:solidFill>
                <a:ea typeface="宋体" pitchFamily="2" charset="-122"/>
                <a:cs typeface="Times New Roman" pitchFamily="18" charset="0"/>
              </a:rPr>
              <a:t> 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D</a:t>
            </a:r>
            <a:r>
              <a:rPr kumimoji="0" lang="en-US" altLang="zh-CN" kern="0" dirty="0">
                <a:solidFill>
                  <a:sysClr val="windowText" lastClr="000000"/>
                </a:solidFill>
                <a:ea typeface="宋体" pitchFamily="2" charset="-122"/>
                <a:cs typeface="Times New Roman" pitchFamily="18" charset="0"/>
              </a:rPr>
              <a:t>)=3, </a:t>
            </a:r>
            <a:r>
              <a:rPr kumimoji="0" lang="en-US" altLang="zh-CN" i="1" kern="0" dirty="0">
                <a:solidFill>
                  <a:sysClr val="windowText" lastClr="000000"/>
                </a:solidFill>
                <a:ea typeface="宋体" pitchFamily="2" charset="-122"/>
                <a:cs typeface="Times New Roman" pitchFamily="18" charset="0"/>
              </a:rPr>
              <a:t>g</a:t>
            </a:r>
            <a:r>
              <a:rPr kumimoji="0" lang="en-US" altLang="zh-CN" kern="0" dirty="0">
                <a:solidFill>
                  <a:sysClr val="windowText" lastClr="000000"/>
                </a:solidFill>
                <a:ea typeface="宋体" pitchFamily="2" charset="-122"/>
                <a:cs typeface="Times New Roman" pitchFamily="18" charset="0"/>
              </a:rPr>
              <a:t>(</a:t>
            </a:r>
            <a:r>
              <a:rPr kumimoji="0" lang="en-US" altLang="zh-CN" i="1" kern="0" dirty="0">
                <a:solidFill>
                  <a:sysClr val="windowText" lastClr="000000"/>
                </a:solidFill>
                <a:ea typeface="宋体" pitchFamily="2" charset="-122"/>
                <a:cs typeface="Times New Roman" pitchFamily="18" charset="0"/>
              </a:rPr>
              <a:t>B</a:t>
            </a:r>
            <a:r>
              <a:rPr kumimoji="0" lang="en-US" altLang="zh-CN" kern="0" dirty="0">
                <a:solidFill>
                  <a:sysClr val="windowText" lastClr="000000"/>
                </a:solidFill>
                <a:ea typeface="宋体" pitchFamily="2" charset="-122"/>
                <a:cs typeface="Times New Roman" pitchFamily="18" charset="0"/>
              </a:rPr>
              <a:t>)=5, g(</a:t>
            </a:r>
            <a:r>
              <a:rPr kumimoji="0" lang="en-US" altLang="zh-CN" i="1" kern="0" dirty="0" err="1">
                <a:solidFill>
                  <a:sysClr val="windowText" lastClr="000000"/>
                </a:solidFill>
                <a:ea typeface="宋体" pitchFamily="2" charset="-122"/>
                <a:cs typeface="Times New Roman" pitchFamily="18" charset="0"/>
              </a:rPr>
              <a:t>Q</a:t>
            </a:r>
            <a:r>
              <a:rPr kumimoji="0" lang="en-US" altLang="zh-CN" kern="0" baseline="-25000" dirty="0" err="1">
                <a:solidFill>
                  <a:sysClr val="windowText" lastClr="000000"/>
                </a:solidFill>
                <a:ea typeface="宋体" pitchFamily="2" charset="-122"/>
                <a:cs typeface="Times New Roman" pitchFamily="18" charset="0"/>
              </a:rPr>
              <a:t>o</a:t>
            </a:r>
            <a:r>
              <a:rPr kumimoji="0" lang="en-US" altLang="zh-CN" kern="0" dirty="0">
                <a:solidFill>
                  <a:sysClr val="windowText" lastClr="000000"/>
                </a:solidFill>
                <a:ea typeface="宋体" pitchFamily="2" charset="-122"/>
                <a:cs typeface="Times New Roman" pitchFamily="18" charset="0"/>
              </a:rPr>
              <a:t>)=7 </a:t>
            </a:r>
            <a:endParaRPr kumimoji="0" lang="en-US" altLang="zh-CN" kern="0" dirty="0" smtClean="0">
              <a:solidFill>
                <a:sysClr val="windowText" lastClr="000000"/>
              </a:solidFill>
              <a:ea typeface="宋体" pitchFamily="2" charset="-122"/>
              <a:cs typeface="Times New Roman" pitchFamily="18" charset="0"/>
            </a:endParaRPr>
          </a:p>
          <a:p>
            <a:pPr fontAlgn="auto">
              <a:lnSpc>
                <a:spcPct val="120000"/>
              </a:lnSpc>
              <a:spcBef>
                <a:spcPct val="50000"/>
              </a:spcBef>
              <a:spcAft>
                <a:spcPts val="0"/>
              </a:spcAft>
              <a:defRPr/>
            </a:pPr>
            <a:r>
              <a:rPr kumimoji="0" lang="zh-CN" altLang="en-US" kern="0" dirty="0" smtClean="0">
                <a:solidFill>
                  <a:srgbClr val="FF0000"/>
                </a:solidFill>
                <a:ea typeface="宋体" pitchFamily="2" charset="-122"/>
                <a:cs typeface="Times New Roman" pitchFamily="18" charset="0"/>
              </a:rPr>
              <a:t>最优解树为？</a:t>
            </a:r>
            <a:endParaRPr kumimoji="0" lang="en-US" altLang="zh-CN" kern="0" dirty="0">
              <a:solidFill>
                <a:srgbClr val="FF0000"/>
              </a:solidFill>
              <a:ea typeface="宋体" pitchFamily="2" charset="-122"/>
              <a:cs typeface="Times New Roman" pitchFamily="18" charset="0"/>
            </a:endParaRPr>
          </a:p>
        </p:txBody>
      </p:sp>
      <p:sp>
        <p:nvSpPr>
          <p:cNvPr id="89091" name="标题 1"/>
          <p:cNvSpPr txBox="1">
            <a:spLocks/>
          </p:cNvSpPr>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buFont typeface="Arial" pitchFamily="34" charset="0"/>
              <a:buNone/>
            </a:pPr>
            <a:r>
              <a:rPr kumimoji="0" lang="zh-CN" altLang="en-US" sz="3600" b="1" dirty="0" smtClean="0">
                <a:solidFill>
                  <a:srgbClr val="FFFFFF"/>
                </a:solidFill>
                <a:latin typeface="Arial" pitchFamily="34" charset="0"/>
              </a:rPr>
              <a:t>3.</a:t>
            </a:r>
            <a:r>
              <a:rPr kumimoji="0" lang="en-US" altLang="zh-CN" sz="3600" b="1" dirty="0" smtClean="0">
                <a:solidFill>
                  <a:srgbClr val="FFFFFF"/>
                </a:solidFill>
                <a:latin typeface="Arial" pitchFamily="34" charset="0"/>
              </a:rPr>
              <a:t>4.2</a:t>
            </a:r>
            <a:r>
              <a:rPr kumimoji="0" lang="zh-CN" altLang="en-US" sz="3600" b="1" dirty="0" smtClean="0">
                <a:solidFill>
                  <a:srgbClr val="FFFFFF"/>
                </a:solidFill>
                <a:latin typeface="Arial" pitchFamily="34" charset="0"/>
              </a:rPr>
              <a:t> 启发式与或树搜索</a:t>
            </a:r>
          </a:p>
        </p:txBody>
      </p:sp>
      <p:sp>
        <p:nvSpPr>
          <p:cNvPr id="2" name="Rectangle 6"/>
          <p:cNvSpPr>
            <a:spLocks noChangeArrowheads="1"/>
          </p:cNvSpPr>
          <p:nvPr/>
        </p:nvSpPr>
        <p:spPr bwMode="auto">
          <a:xfrm>
            <a:off x="0" y="0"/>
            <a:ext cx="9144000" cy="0"/>
          </a:xfrm>
          <a:prstGeom prst="rect">
            <a:avLst/>
          </a:prstGeom>
          <a:noFill/>
          <a:ln>
            <a:noFill/>
          </a:ln>
          <a:effectLst>
            <a:outerShdw dist="17961" dir="2700000" algn="ctr" rotWithShape="0">
              <a:schemeClr val="accent1">
                <a:gamma/>
                <a:shade val="60000"/>
                <a:invGamma/>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txBody>
          <a:bodyPr wrap="none" anchor="ctr">
            <a:spAutoFit/>
          </a:bodyPr>
          <a:lstStyle/>
          <a:p>
            <a:pPr>
              <a:buFont typeface="Arial" charset="0"/>
              <a:buNone/>
              <a:defRPr/>
            </a:pPr>
            <a:endParaRPr kumimoji="0" lang="zh-CN" altLang="en-US" sz="1800">
              <a:solidFill>
                <a:srgbClr val="000000"/>
              </a:solidFill>
              <a:latin typeface="Tahoma" pitchFamily="34" charset="0"/>
              <a:ea typeface="宋体"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94701001"/>
              </p:ext>
            </p:extLst>
          </p:nvPr>
        </p:nvGraphicFramePr>
        <p:xfrm>
          <a:off x="5534025" y="2297091"/>
          <a:ext cx="3609975" cy="3290887"/>
        </p:xfrm>
        <a:graphic>
          <a:graphicData uri="http://schemas.openxmlformats.org/presentationml/2006/ole">
            <mc:AlternateContent xmlns:mc="http://schemas.openxmlformats.org/markup-compatibility/2006">
              <mc:Choice xmlns:v="urn:schemas-microsoft-com:vml" Requires="v">
                <p:oleObj spid="_x0000_s1335341" name="Visio" r:id="rId3" imgW="3142997" imgH="2866590" progId="Visio.Drawing.11">
                  <p:embed/>
                </p:oleObj>
              </mc:Choice>
              <mc:Fallback>
                <p:oleObj name="Visio" r:id="rId3" imgW="3142997" imgH="286659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025" y="2297091"/>
                        <a:ext cx="3609975"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49145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9348" name="Text Box 4"/>
          <p:cNvSpPr txBox="1">
            <a:spLocks noChangeArrowheads="1"/>
          </p:cNvSpPr>
          <p:nvPr/>
        </p:nvSpPr>
        <p:spPr bwMode="auto">
          <a:xfrm>
            <a:off x="782588" y="639168"/>
            <a:ext cx="7932816" cy="4835170"/>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dirty="0"/>
              <a:t>　　</a:t>
            </a:r>
            <a:r>
              <a:rPr lang="zh-CN" altLang="en-US" dirty="0">
                <a:solidFill>
                  <a:srgbClr val="C00000"/>
                </a:solidFill>
              </a:rPr>
              <a:t> </a:t>
            </a:r>
            <a:r>
              <a:rPr lang="en-US" altLang="zh-CN" b="1" dirty="0">
                <a:solidFill>
                  <a:srgbClr val="C00000"/>
                </a:solidFill>
                <a:latin typeface="楷体" pitchFamily="49" charset="-122"/>
                <a:ea typeface="楷体" pitchFamily="49" charset="-122"/>
              </a:rPr>
              <a:t>2. </a:t>
            </a:r>
            <a:r>
              <a:rPr lang="zh-CN" altLang="en-US" b="1" dirty="0">
                <a:solidFill>
                  <a:srgbClr val="C00000"/>
                </a:solidFill>
                <a:latin typeface="楷体" pitchFamily="49" charset="-122"/>
                <a:ea typeface="楷体" pitchFamily="49" charset="-122"/>
              </a:rPr>
              <a:t>希望树</a:t>
            </a:r>
          </a:p>
          <a:p>
            <a:pPr algn="just">
              <a:lnSpc>
                <a:spcPct val="150000"/>
              </a:lnSpc>
              <a:spcBef>
                <a:spcPts val="0"/>
              </a:spcBef>
            </a:pPr>
            <a:r>
              <a:rPr lang="zh-CN" altLang="en-US" dirty="0"/>
              <a:t>      </a:t>
            </a:r>
            <a:r>
              <a:rPr lang="zh-CN" altLang="en-US" dirty="0">
                <a:latin typeface="+mn-ea"/>
                <a:ea typeface="+mn-ea"/>
              </a:rPr>
              <a:t>希望树的定义</a:t>
            </a:r>
            <a:r>
              <a:rPr lang="zh-CN" altLang="en-US" dirty="0"/>
              <a:t>： </a:t>
            </a:r>
          </a:p>
          <a:p>
            <a:pPr algn="just">
              <a:lnSpc>
                <a:spcPct val="130000"/>
              </a:lnSpc>
              <a:spcBef>
                <a:spcPts val="600"/>
              </a:spcBef>
            </a:pPr>
            <a:r>
              <a:rPr lang="zh-CN" altLang="en-US" dirty="0"/>
              <a:t>   </a:t>
            </a:r>
            <a:r>
              <a:rPr lang="zh-CN" altLang="en-US" dirty="0" smtClean="0"/>
              <a:t>  </a:t>
            </a:r>
            <a:r>
              <a:rPr lang="zh-CN" altLang="en-US" dirty="0"/>
              <a:t>　</a:t>
            </a:r>
            <a:r>
              <a:rPr lang="en-US" altLang="zh-CN" dirty="0"/>
              <a:t>(1) </a:t>
            </a:r>
            <a:r>
              <a:rPr lang="zh-CN" altLang="en-US" dirty="0"/>
              <a:t>初始节点</a:t>
            </a:r>
            <a:r>
              <a:rPr lang="en-US" altLang="zh-CN" i="1" dirty="0" err="1"/>
              <a:t>Q</a:t>
            </a:r>
            <a:r>
              <a:rPr lang="en-US" altLang="zh-CN" baseline="-25000" dirty="0" err="1"/>
              <a:t>o</a:t>
            </a:r>
            <a:r>
              <a:rPr lang="zh-CN" altLang="en-US" dirty="0"/>
              <a:t>在希望树</a:t>
            </a:r>
            <a:r>
              <a:rPr lang="en-US" altLang="zh-CN" dirty="0"/>
              <a:t>T</a:t>
            </a:r>
            <a:r>
              <a:rPr lang="zh-CN" altLang="en-US" dirty="0"/>
              <a:t>中。 </a:t>
            </a:r>
          </a:p>
          <a:p>
            <a:pPr algn="just">
              <a:lnSpc>
                <a:spcPct val="130000"/>
              </a:lnSpc>
              <a:spcBef>
                <a:spcPts val="1200"/>
              </a:spcBef>
            </a:pPr>
            <a:r>
              <a:rPr lang="zh-CN" altLang="en-US" dirty="0"/>
              <a:t>    </a:t>
            </a:r>
            <a:r>
              <a:rPr lang="zh-CN" altLang="en-US" dirty="0" smtClean="0"/>
              <a:t> </a:t>
            </a:r>
            <a:r>
              <a:rPr lang="zh-CN" altLang="en-US" dirty="0"/>
              <a:t>　</a:t>
            </a:r>
            <a:r>
              <a:rPr lang="en-US" altLang="zh-CN" dirty="0"/>
              <a:t>(2) </a:t>
            </a:r>
            <a:r>
              <a:rPr lang="zh-CN" altLang="en-US" dirty="0"/>
              <a:t>如果节点</a:t>
            </a:r>
            <a:r>
              <a:rPr lang="en-US" altLang="zh-CN" i="1" dirty="0"/>
              <a:t>x</a:t>
            </a:r>
            <a:r>
              <a:rPr lang="zh-CN" altLang="en-US" dirty="0"/>
              <a:t>在希望树</a:t>
            </a:r>
            <a:r>
              <a:rPr lang="en-US" altLang="zh-CN" i="1" dirty="0"/>
              <a:t>T</a:t>
            </a:r>
            <a:r>
              <a:rPr lang="zh-CN" altLang="en-US" dirty="0"/>
              <a:t>中</a:t>
            </a:r>
            <a:r>
              <a:rPr lang="en-US" altLang="zh-CN" dirty="0"/>
              <a:t>, </a:t>
            </a:r>
            <a:r>
              <a:rPr lang="zh-CN" altLang="en-US" dirty="0"/>
              <a:t>则一定有： </a:t>
            </a:r>
          </a:p>
          <a:p>
            <a:pPr algn="just">
              <a:lnSpc>
                <a:spcPct val="130000"/>
              </a:lnSpc>
              <a:spcBef>
                <a:spcPts val="1200"/>
              </a:spcBef>
            </a:pPr>
            <a:r>
              <a:rPr lang="zh-CN" altLang="en-US" dirty="0"/>
              <a:t>   　</a:t>
            </a:r>
            <a:r>
              <a:rPr lang="zh-CN" altLang="en-US" dirty="0" smtClean="0"/>
              <a:t>    </a:t>
            </a:r>
            <a:r>
              <a:rPr lang="zh-CN" altLang="en-US" dirty="0"/>
              <a:t>① 如果</a:t>
            </a:r>
            <a:r>
              <a:rPr lang="en-US" altLang="zh-CN" i="1" dirty="0"/>
              <a:t>x</a:t>
            </a:r>
            <a:r>
              <a:rPr lang="zh-CN" altLang="en-US" dirty="0"/>
              <a:t>是具有子节点</a:t>
            </a:r>
            <a:r>
              <a:rPr lang="en-US" altLang="zh-CN" i="1" dirty="0"/>
              <a:t>y</a:t>
            </a:r>
            <a:r>
              <a:rPr lang="en-US" altLang="zh-CN" baseline="-25000" dirty="0"/>
              <a:t>1</a:t>
            </a:r>
            <a:r>
              <a:rPr lang="en-US" altLang="zh-CN" dirty="0"/>
              <a:t>,</a:t>
            </a:r>
            <a:r>
              <a:rPr lang="en-US" altLang="zh-CN" i="1" dirty="0"/>
              <a:t>y</a:t>
            </a:r>
            <a:r>
              <a:rPr lang="en-US" altLang="zh-CN" baseline="-25000" dirty="0"/>
              <a:t>2</a:t>
            </a:r>
            <a:r>
              <a:rPr lang="en-US" altLang="zh-CN" dirty="0"/>
              <a:t>, …,</a:t>
            </a:r>
            <a:r>
              <a:rPr lang="en-US" altLang="zh-CN" i="1" dirty="0" err="1"/>
              <a:t>y</a:t>
            </a:r>
            <a:r>
              <a:rPr lang="en-US" altLang="zh-CN" i="1" baseline="-25000" dirty="0" err="1"/>
              <a:t>n</a:t>
            </a:r>
            <a:r>
              <a:rPr lang="zh-CN" altLang="en-US" dirty="0" smtClean="0"/>
              <a:t>的或节点</a:t>
            </a:r>
            <a:r>
              <a:rPr lang="en-US" altLang="zh-CN" dirty="0"/>
              <a:t>,</a:t>
            </a:r>
            <a:r>
              <a:rPr lang="zh-CN" altLang="en-US" dirty="0" smtClean="0"/>
              <a:t>则对应</a:t>
            </a:r>
            <a:endParaRPr lang="zh-CN" altLang="en-US" dirty="0"/>
          </a:p>
          <a:p>
            <a:pPr algn="just">
              <a:lnSpc>
                <a:spcPct val="130000"/>
              </a:lnSpc>
              <a:spcBef>
                <a:spcPct val="50000"/>
              </a:spcBef>
            </a:pPr>
            <a:endParaRPr lang="zh-CN" altLang="en-US" dirty="0"/>
          </a:p>
          <a:p>
            <a:pPr algn="just">
              <a:lnSpc>
                <a:spcPct val="130000"/>
              </a:lnSpc>
              <a:spcBef>
                <a:spcPts val="0"/>
              </a:spcBef>
            </a:pPr>
            <a:r>
              <a:rPr lang="zh-CN" altLang="en-US" dirty="0" smtClean="0"/>
              <a:t>的</a:t>
            </a:r>
            <a:r>
              <a:rPr lang="zh-CN" altLang="en-US" dirty="0"/>
              <a:t>那个子节点</a:t>
            </a:r>
            <a:r>
              <a:rPr lang="en-US" altLang="zh-CN" i="1" dirty="0" err="1"/>
              <a:t>y</a:t>
            </a:r>
            <a:r>
              <a:rPr lang="en-US" altLang="zh-CN" i="1" baseline="-25000" dirty="0" err="1"/>
              <a:t>i</a:t>
            </a:r>
            <a:r>
              <a:rPr lang="zh-CN" altLang="en-US" dirty="0"/>
              <a:t>也应在</a:t>
            </a:r>
            <a:r>
              <a:rPr lang="en-US" altLang="zh-CN" i="1" dirty="0"/>
              <a:t>T</a:t>
            </a:r>
            <a:r>
              <a:rPr lang="zh-CN" altLang="en-US" dirty="0"/>
              <a:t>中。 </a:t>
            </a:r>
          </a:p>
          <a:p>
            <a:pPr>
              <a:lnSpc>
                <a:spcPct val="130000"/>
              </a:lnSpc>
              <a:spcBef>
                <a:spcPct val="50000"/>
              </a:spcBef>
            </a:pPr>
            <a:r>
              <a:rPr lang="zh-CN" altLang="en-US" dirty="0"/>
              <a:t>   </a:t>
            </a:r>
            <a:r>
              <a:rPr lang="zh-CN" altLang="en-US" dirty="0" smtClean="0"/>
              <a:t>        </a:t>
            </a:r>
            <a:r>
              <a:rPr lang="zh-CN" altLang="en-US" dirty="0"/>
              <a:t>② 如果</a:t>
            </a:r>
            <a:r>
              <a:rPr lang="en-US" altLang="zh-CN" i="1" dirty="0"/>
              <a:t>x</a:t>
            </a:r>
            <a:r>
              <a:rPr lang="zh-CN" altLang="en-US" dirty="0" smtClean="0"/>
              <a:t>是与节点</a:t>
            </a:r>
            <a:r>
              <a:rPr lang="en-US" altLang="zh-CN" dirty="0"/>
              <a:t>, </a:t>
            </a:r>
            <a:r>
              <a:rPr lang="zh-CN" altLang="en-US" dirty="0"/>
              <a:t>则它的全部子节点都应在</a:t>
            </a:r>
            <a:r>
              <a:rPr lang="en-US" altLang="zh-CN" i="1" dirty="0"/>
              <a:t>T</a:t>
            </a:r>
            <a:r>
              <a:rPr lang="zh-CN" altLang="en-US" dirty="0"/>
              <a:t>中。</a:t>
            </a:r>
            <a:r>
              <a:rPr lang="zh-CN" altLang="en-US" dirty="0">
                <a:solidFill>
                  <a:srgbClr val="0070C0"/>
                </a:solidFill>
              </a:rPr>
              <a:t> </a:t>
            </a:r>
          </a:p>
        </p:txBody>
      </p:sp>
      <p:graphicFrame>
        <p:nvGraphicFramePr>
          <p:cNvPr id="1209350" name="Object 6"/>
          <p:cNvGraphicFramePr>
            <a:graphicFrameLocks noChangeAspect="1"/>
          </p:cNvGraphicFramePr>
          <p:nvPr/>
        </p:nvGraphicFramePr>
        <p:xfrm>
          <a:off x="2857488" y="3648854"/>
          <a:ext cx="3657600" cy="587375"/>
        </p:xfrm>
        <a:graphic>
          <a:graphicData uri="http://schemas.openxmlformats.org/presentationml/2006/ole">
            <mc:AlternateContent xmlns:mc="http://schemas.openxmlformats.org/markup-compatibility/2006">
              <mc:Choice xmlns:v="urn:schemas-microsoft-com:vml" Requires="v">
                <p:oleObj spid="_x0000_s1209411" name="Equation" r:id="rId3" imgW="1739880" imgH="279360" progId="Equation.3">
                  <p:embed/>
                </p:oleObj>
              </mc:Choice>
              <mc:Fallback>
                <p:oleObj name="Equation" r:id="rId3" imgW="1739880" imgH="27936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488" y="3648854"/>
                        <a:ext cx="36576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9588" name="Text Box 4"/>
          <p:cNvSpPr txBox="1">
            <a:spLocks noChangeArrowheads="1"/>
          </p:cNvSpPr>
          <p:nvPr/>
        </p:nvSpPr>
        <p:spPr bwMode="auto">
          <a:xfrm>
            <a:off x="145852" y="1"/>
            <a:ext cx="8530604" cy="1280351"/>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sz="2800" dirty="0">
                <a:latin typeface="宋体" charset="-122"/>
              </a:rPr>
              <a:t>　</a:t>
            </a:r>
            <a:r>
              <a:rPr lang="zh-CN" altLang="en-US" sz="2800" b="1" dirty="0">
                <a:latin typeface="宋体" charset="-122"/>
              </a:rPr>
              <a:t>　</a:t>
            </a:r>
            <a:r>
              <a:rPr lang="en-US" altLang="zh-CN" sz="2800" b="1" dirty="0">
                <a:solidFill>
                  <a:srgbClr val="C00000"/>
                </a:solidFill>
                <a:latin typeface="楷体" pitchFamily="49" charset="-122"/>
                <a:ea typeface="楷体" pitchFamily="49" charset="-122"/>
              </a:rPr>
              <a:t>3. </a:t>
            </a:r>
            <a:r>
              <a:rPr lang="zh-CN" altLang="en-US" sz="2800" b="1" dirty="0">
                <a:solidFill>
                  <a:srgbClr val="C00000"/>
                </a:solidFill>
                <a:latin typeface="楷体" pitchFamily="49" charset="-122"/>
                <a:ea typeface="楷体" pitchFamily="49" charset="-122"/>
              </a:rPr>
              <a:t>与或树的有序搜索</a:t>
            </a:r>
            <a:r>
              <a:rPr lang="zh-CN" altLang="en-US" sz="2800" b="1" dirty="0" smtClean="0">
                <a:solidFill>
                  <a:srgbClr val="C00000"/>
                </a:solidFill>
                <a:latin typeface="楷体" pitchFamily="49" charset="-122"/>
                <a:ea typeface="楷体" pitchFamily="49" charset="-122"/>
              </a:rPr>
              <a:t>过程</a:t>
            </a:r>
            <a:endParaRPr lang="zh-CN" altLang="en-US" sz="2800" b="1" dirty="0">
              <a:solidFill>
                <a:srgbClr val="C00000"/>
              </a:solidFill>
              <a:latin typeface="楷体" pitchFamily="49" charset="-122"/>
              <a:ea typeface="楷体" pitchFamily="49" charset="-122"/>
            </a:endParaRPr>
          </a:p>
          <a:p>
            <a:pPr algn="just">
              <a:lnSpc>
                <a:spcPct val="120000"/>
              </a:lnSpc>
              <a:spcBef>
                <a:spcPct val="50000"/>
              </a:spcBef>
            </a:pPr>
            <a:r>
              <a:rPr lang="zh-CN" altLang="en-US" dirty="0">
                <a:solidFill>
                  <a:srgbClr val="0070C0"/>
                </a:solidFill>
                <a:latin typeface="宋体" charset="-122"/>
              </a:rPr>
              <a:t>　　</a:t>
            </a:r>
            <a:r>
              <a:rPr lang="zh-CN" altLang="en-US" b="1" dirty="0">
                <a:solidFill>
                  <a:srgbClr val="000000"/>
                </a:solidFill>
                <a:ea typeface="Arial Unicode MS" pitchFamily="34" charset="-122"/>
                <a:cs typeface="Arial Unicode MS" pitchFamily="34" charset="-122"/>
              </a:rPr>
              <a:t>不断地选择、修正希望树，寻找最优解树</a:t>
            </a:r>
            <a:r>
              <a:rPr lang="zh-CN" altLang="en-US" b="1" dirty="0" smtClean="0">
                <a:solidFill>
                  <a:srgbClr val="000000"/>
                </a:solidFill>
                <a:ea typeface="Arial Unicode MS" pitchFamily="34" charset="-122"/>
                <a:cs typeface="Arial Unicode MS" pitchFamily="34" charset="-122"/>
              </a:rPr>
              <a:t>。</a:t>
            </a:r>
            <a:endParaRPr lang="zh-CN" altLang="en-US" sz="2300" dirty="0">
              <a:solidFill>
                <a:srgbClr val="0070C0"/>
              </a:solidFill>
              <a:latin typeface="方正姚体" pitchFamily="2" charset="-122"/>
              <a:ea typeface="方正姚体" pitchFamily="2" charset="-122"/>
            </a:endParaRPr>
          </a:p>
        </p:txBody>
      </p:sp>
      <p:sp>
        <p:nvSpPr>
          <p:cNvPr id="3" name="Text Box 5"/>
          <p:cNvSpPr txBox="1">
            <a:spLocks noChangeArrowheads="1"/>
          </p:cNvSpPr>
          <p:nvPr/>
        </p:nvSpPr>
        <p:spPr bwMode="auto">
          <a:xfrm>
            <a:off x="228600" y="1124744"/>
            <a:ext cx="8915400" cy="6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30000"/>
              </a:spcBef>
            </a:pPr>
            <a:r>
              <a:rPr kumimoji="1" lang="zh-CN" altLang="en-US" sz="2000" b="1" dirty="0" smtClean="0">
                <a:solidFill>
                  <a:srgbClr val="000000"/>
                </a:solidFill>
                <a:latin typeface="Times New Roman" pitchFamily="18" charset="0"/>
                <a:ea typeface="Arial Unicode MS" pitchFamily="34" charset="-122"/>
                <a:cs typeface="Arial Unicode MS" pitchFamily="34" charset="-122"/>
              </a:rPr>
              <a:t>①</a:t>
            </a:r>
            <a:r>
              <a:rPr kumimoji="1" lang="en-US" altLang="zh-CN" sz="2000" b="1" dirty="0">
                <a:solidFill>
                  <a:srgbClr val="000000"/>
                </a:solidFill>
                <a:latin typeface="Times New Roman" pitchFamily="18" charset="0"/>
                <a:ea typeface="Arial Unicode MS" pitchFamily="34" charset="-122"/>
                <a:cs typeface="Arial Unicode MS" pitchFamily="34" charset="-122"/>
              </a:rPr>
              <a:t>open </a:t>
            </a:r>
            <a:r>
              <a:rPr kumimoji="1" lang="en-US" altLang="zh-CN" sz="2000" b="1" dirty="0">
                <a:solidFill>
                  <a:srgbClr val="000000"/>
                </a:solidFill>
                <a:latin typeface="宋体" pitchFamily="2" charset="-122"/>
              </a:rPr>
              <a:t>←So,</a:t>
            </a:r>
            <a:r>
              <a:rPr kumimoji="1" lang="zh-CN" altLang="en-US" sz="2000" b="1" dirty="0">
                <a:solidFill>
                  <a:srgbClr val="000000"/>
                </a:solidFill>
                <a:latin typeface="宋体" pitchFamily="2" charset="-122"/>
              </a:rPr>
              <a:t>计算</a:t>
            </a:r>
            <a:r>
              <a:rPr kumimoji="1" lang="en-US" altLang="zh-CN" sz="2000" b="1" dirty="0">
                <a:solidFill>
                  <a:srgbClr val="000000"/>
                </a:solidFill>
                <a:latin typeface="宋体" pitchFamily="2" charset="-122"/>
              </a:rPr>
              <a:t>h(So)</a:t>
            </a:r>
          </a:p>
          <a:p>
            <a:pPr eaLnBrk="1" hangingPunct="1">
              <a:spcBef>
                <a:spcPct val="30000"/>
              </a:spcBef>
            </a:pPr>
            <a:r>
              <a:rPr kumimoji="1" lang="en-US" altLang="zh-CN" sz="2000" b="1" dirty="0">
                <a:solidFill>
                  <a:srgbClr val="000000"/>
                </a:solidFill>
                <a:latin typeface="宋体" pitchFamily="2" charset="-122"/>
              </a:rPr>
              <a:t>②</a:t>
            </a:r>
            <a:r>
              <a:rPr kumimoji="1" lang="zh-CN" altLang="en-US" sz="2000" b="1" dirty="0">
                <a:solidFill>
                  <a:srgbClr val="000000"/>
                </a:solidFill>
                <a:latin typeface="宋体" pitchFamily="2" charset="-122"/>
              </a:rPr>
              <a:t>求出希望树（根据当前搜索树中结点代价</a:t>
            </a:r>
            <a:r>
              <a:rPr kumimoji="1" lang="en-US" altLang="zh-CN" sz="2000" b="1" dirty="0">
                <a:solidFill>
                  <a:srgbClr val="000000"/>
                </a:solidFill>
                <a:latin typeface="宋体" pitchFamily="2" charset="-122"/>
              </a:rPr>
              <a:t>h</a:t>
            </a:r>
            <a:r>
              <a:rPr kumimoji="1" lang="zh-CN" altLang="en-US" sz="2000" b="1" dirty="0">
                <a:solidFill>
                  <a:srgbClr val="000000"/>
                </a:solidFill>
                <a:latin typeface="宋体" pitchFamily="2" charset="-122"/>
              </a:rPr>
              <a:t>求出以</a:t>
            </a:r>
            <a:r>
              <a:rPr kumimoji="1" lang="en-US" altLang="zh-CN" sz="2000" b="1" dirty="0">
                <a:solidFill>
                  <a:srgbClr val="000000"/>
                </a:solidFill>
                <a:latin typeface="宋体" pitchFamily="2" charset="-122"/>
              </a:rPr>
              <a:t>So</a:t>
            </a:r>
            <a:r>
              <a:rPr kumimoji="1" lang="zh-CN" altLang="en-US" sz="2000" b="1" dirty="0">
                <a:solidFill>
                  <a:srgbClr val="000000"/>
                </a:solidFill>
                <a:latin typeface="宋体" pitchFamily="2" charset="-122"/>
              </a:rPr>
              <a:t>为根的希望树）</a:t>
            </a:r>
          </a:p>
          <a:p>
            <a:pPr eaLnBrk="1" hangingPunct="1">
              <a:spcBef>
                <a:spcPct val="30000"/>
              </a:spcBef>
            </a:pPr>
            <a:r>
              <a:rPr kumimoji="1" lang="zh-CN" altLang="en-US" sz="2000" b="1" dirty="0">
                <a:solidFill>
                  <a:srgbClr val="000000"/>
                </a:solidFill>
                <a:latin typeface="宋体" pitchFamily="2" charset="-122"/>
              </a:rPr>
              <a:t>③ </a:t>
            </a:r>
            <a:r>
              <a:rPr kumimoji="1" lang="en-US" altLang="zh-CN" sz="2000" b="1" dirty="0" err="1">
                <a:solidFill>
                  <a:srgbClr val="000000"/>
                </a:solidFill>
                <a:latin typeface="宋体" pitchFamily="2" charset="-122"/>
              </a:rPr>
              <a:t>n←fisrt</a:t>
            </a:r>
            <a:r>
              <a:rPr kumimoji="1" lang="en-US" altLang="zh-CN" sz="2000" b="1" dirty="0">
                <a:solidFill>
                  <a:srgbClr val="000000"/>
                </a:solidFill>
                <a:latin typeface="宋体" pitchFamily="2" charset="-122"/>
              </a:rPr>
              <a:t>(open);remove(</a:t>
            </a:r>
            <a:r>
              <a:rPr kumimoji="1" lang="en-US" altLang="zh-CN" sz="2000" b="1" dirty="0" err="1">
                <a:solidFill>
                  <a:srgbClr val="000000"/>
                </a:solidFill>
                <a:latin typeface="宋体" pitchFamily="2" charset="-122"/>
              </a:rPr>
              <a:t>n,open</a:t>
            </a:r>
            <a:r>
              <a:rPr kumimoji="1" lang="en-US" altLang="zh-CN" sz="2000" b="1" dirty="0">
                <a:solidFill>
                  <a:srgbClr val="000000"/>
                </a:solidFill>
                <a:latin typeface="宋体" pitchFamily="2" charset="-122"/>
              </a:rPr>
              <a:t>);add(</a:t>
            </a:r>
            <a:r>
              <a:rPr kumimoji="1" lang="en-US" altLang="zh-CN" sz="2000" b="1" dirty="0" err="1">
                <a:solidFill>
                  <a:srgbClr val="000000"/>
                </a:solidFill>
                <a:latin typeface="宋体" pitchFamily="2" charset="-122"/>
              </a:rPr>
              <a:t>n,closed</a:t>
            </a:r>
            <a:r>
              <a:rPr kumimoji="1" lang="en-US" altLang="zh-CN" sz="2000" b="1" dirty="0" smtClean="0">
                <a:solidFill>
                  <a:srgbClr val="000000"/>
                </a:solidFill>
                <a:latin typeface="宋体" pitchFamily="2" charset="-122"/>
              </a:rPr>
              <a:t>)</a:t>
            </a:r>
          </a:p>
          <a:p>
            <a:pPr eaLnBrk="1" hangingPunct="1"/>
            <a:r>
              <a:rPr lang="en-US" altLang="zh-CN" sz="2000" b="1" dirty="0">
                <a:solidFill>
                  <a:srgbClr val="000000"/>
                </a:solidFill>
                <a:latin typeface="宋体" pitchFamily="2" charset="-122"/>
              </a:rPr>
              <a:t>④n</a:t>
            </a:r>
            <a:r>
              <a:rPr lang="zh-CN" altLang="en-US" sz="2000" b="1" dirty="0">
                <a:solidFill>
                  <a:srgbClr val="000000"/>
                </a:solidFill>
                <a:latin typeface="宋体" pitchFamily="2" charset="-122"/>
              </a:rPr>
              <a:t>为终止结点，则</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A</a:t>
            </a:r>
            <a:r>
              <a:rPr lang="zh-CN" altLang="en-US" sz="2000" b="1" dirty="0">
                <a:solidFill>
                  <a:srgbClr val="000000"/>
                </a:solidFill>
                <a:latin typeface="宋体" pitchFamily="2" charset="-122"/>
              </a:rPr>
              <a:t>）标记</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为可解结点</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B</a:t>
            </a:r>
            <a:r>
              <a:rPr lang="zh-CN" altLang="en-US" sz="2000" b="1" dirty="0">
                <a:solidFill>
                  <a:srgbClr val="000000"/>
                </a:solidFill>
                <a:latin typeface="宋体" pitchFamily="2" charset="-122"/>
              </a:rPr>
              <a:t>）对</a:t>
            </a:r>
            <a:r>
              <a:rPr lang="en-US" altLang="zh-CN" sz="2000" b="1" dirty="0">
                <a:solidFill>
                  <a:srgbClr val="000000"/>
                </a:solidFill>
                <a:latin typeface="宋体" pitchFamily="2" charset="-122"/>
              </a:rPr>
              <a:t>T</a:t>
            </a:r>
            <a:r>
              <a:rPr lang="zh-CN" altLang="en-US" sz="2000" b="1" dirty="0">
                <a:solidFill>
                  <a:srgbClr val="000000"/>
                </a:solidFill>
                <a:latin typeface="宋体" pitchFamily="2" charset="-122"/>
              </a:rPr>
              <a:t>应用可解标示过程，对</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的先辈结点中的所有可解</a:t>
            </a:r>
            <a:r>
              <a:rPr lang="zh-CN" altLang="en-US" sz="2000" b="1" dirty="0" smtClean="0">
                <a:solidFill>
                  <a:srgbClr val="000000"/>
                </a:solidFill>
                <a:latin typeface="宋体" pitchFamily="2" charset="-122"/>
              </a:rPr>
              <a:t>结点进行</a:t>
            </a:r>
            <a:r>
              <a:rPr lang="zh-CN" altLang="en-US" sz="2000" b="1" dirty="0">
                <a:solidFill>
                  <a:srgbClr val="000000"/>
                </a:solidFill>
                <a:latin typeface="宋体" pitchFamily="2" charset="-122"/>
              </a:rPr>
              <a:t>标记。 </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C</a:t>
            </a:r>
            <a:r>
              <a:rPr lang="zh-CN" altLang="en-US" sz="2000" b="1" dirty="0">
                <a:solidFill>
                  <a:srgbClr val="000000"/>
                </a:solidFill>
                <a:latin typeface="宋体" pitchFamily="2" charset="-122"/>
              </a:rPr>
              <a:t>）若</a:t>
            </a:r>
            <a:r>
              <a:rPr lang="en-US" altLang="zh-CN" sz="2000" b="1" dirty="0">
                <a:solidFill>
                  <a:srgbClr val="000000"/>
                </a:solidFill>
                <a:latin typeface="宋体" pitchFamily="2" charset="-122"/>
              </a:rPr>
              <a:t>So</a:t>
            </a:r>
            <a:r>
              <a:rPr lang="zh-CN" altLang="en-US" sz="2000" b="1" dirty="0">
                <a:solidFill>
                  <a:srgbClr val="000000"/>
                </a:solidFill>
                <a:latin typeface="宋体" pitchFamily="2" charset="-122"/>
              </a:rPr>
              <a:t>能标示为可解结点，则</a:t>
            </a:r>
            <a:r>
              <a:rPr lang="en-US" altLang="zh-CN" sz="2000" b="1" dirty="0">
                <a:solidFill>
                  <a:srgbClr val="000000"/>
                </a:solidFill>
                <a:latin typeface="宋体" pitchFamily="2" charset="-122"/>
              </a:rPr>
              <a:t>T</a:t>
            </a:r>
            <a:r>
              <a:rPr lang="zh-CN" altLang="en-US" sz="2000" b="1" dirty="0">
                <a:solidFill>
                  <a:srgbClr val="000000"/>
                </a:solidFill>
                <a:latin typeface="宋体" pitchFamily="2" charset="-122"/>
              </a:rPr>
              <a:t>就是最优解树，成功退出。</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D</a:t>
            </a:r>
            <a:r>
              <a:rPr lang="zh-CN" altLang="en-US" sz="2000" b="1" dirty="0">
                <a:solidFill>
                  <a:srgbClr val="000000"/>
                </a:solidFill>
                <a:latin typeface="宋体" pitchFamily="2" charset="-122"/>
              </a:rPr>
              <a:t>）否则，从</a:t>
            </a:r>
            <a:r>
              <a:rPr lang="en-US" altLang="zh-CN" sz="2000" b="1" dirty="0">
                <a:solidFill>
                  <a:srgbClr val="000000"/>
                </a:solidFill>
                <a:latin typeface="宋体" pitchFamily="2" charset="-122"/>
              </a:rPr>
              <a:t>open</a:t>
            </a:r>
            <a:r>
              <a:rPr lang="zh-CN" altLang="en-US" sz="2000" b="1" dirty="0">
                <a:solidFill>
                  <a:srgbClr val="000000"/>
                </a:solidFill>
                <a:latin typeface="宋体" pitchFamily="2" charset="-122"/>
              </a:rPr>
              <a:t>中删去具有可解先辈的所有结点。</a:t>
            </a:r>
          </a:p>
          <a:p>
            <a:pPr eaLnBrk="1" hangingPunct="1"/>
            <a:r>
              <a:rPr lang="zh-CN" altLang="en-US" sz="2000" b="1" dirty="0">
                <a:solidFill>
                  <a:srgbClr val="000000"/>
                </a:solidFill>
                <a:latin typeface="宋体" pitchFamily="2" charset="-122"/>
              </a:rPr>
              <a:t>⑤</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为非终止结点，且不可扩展，则</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A</a:t>
            </a:r>
            <a:r>
              <a:rPr lang="zh-CN" altLang="en-US" sz="2000" b="1" dirty="0">
                <a:solidFill>
                  <a:srgbClr val="000000"/>
                </a:solidFill>
                <a:latin typeface="宋体" pitchFamily="2" charset="-122"/>
              </a:rPr>
              <a:t>）标记</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为不可解结点</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B</a:t>
            </a:r>
            <a:r>
              <a:rPr lang="zh-CN" altLang="en-US" sz="2000" b="1" dirty="0">
                <a:solidFill>
                  <a:srgbClr val="000000"/>
                </a:solidFill>
                <a:latin typeface="宋体" pitchFamily="2" charset="-122"/>
              </a:rPr>
              <a:t>）对</a:t>
            </a:r>
            <a:r>
              <a:rPr lang="en-US" altLang="zh-CN" sz="2000" b="1" dirty="0">
                <a:solidFill>
                  <a:srgbClr val="000000"/>
                </a:solidFill>
                <a:latin typeface="宋体" pitchFamily="2" charset="-122"/>
              </a:rPr>
              <a:t>T</a:t>
            </a:r>
            <a:r>
              <a:rPr lang="zh-CN" altLang="en-US" sz="2000" b="1" dirty="0">
                <a:solidFill>
                  <a:srgbClr val="000000"/>
                </a:solidFill>
                <a:latin typeface="宋体" pitchFamily="2" charset="-122"/>
              </a:rPr>
              <a:t>应用不可解标示过程，对</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的先辈结点中的所有不可解结点进行标记。</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C</a:t>
            </a:r>
            <a:r>
              <a:rPr lang="zh-CN" altLang="en-US" sz="2000" b="1" dirty="0">
                <a:solidFill>
                  <a:srgbClr val="000000"/>
                </a:solidFill>
                <a:latin typeface="宋体" pitchFamily="2" charset="-122"/>
              </a:rPr>
              <a:t>）若</a:t>
            </a:r>
            <a:r>
              <a:rPr lang="en-US" altLang="zh-CN" sz="2000" b="1" dirty="0">
                <a:solidFill>
                  <a:srgbClr val="000000"/>
                </a:solidFill>
                <a:latin typeface="宋体" pitchFamily="2" charset="-122"/>
              </a:rPr>
              <a:t>So</a:t>
            </a:r>
            <a:r>
              <a:rPr lang="zh-CN" altLang="en-US" sz="2000" b="1" dirty="0">
                <a:solidFill>
                  <a:srgbClr val="000000"/>
                </a:solidFill>
                <a:latin typeface="宋体" pitchFamily="2" charset="-122"/>
              </a:rPr>
              <a:t>为不可解结点，则问题无解，失败退出。</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D</a:t>
            </a:r>
            <a:r>
              <a:rPr lang="zh-CN" altLang="en-US" sz="2000" b="1" dirty="0">
                <a:solidFill>
                  <a:srgbClr val="000000"/>
                </a:solidFill>
                <a:latin typeface="宋体" pitchFamily="2" charset="-122"/>
              </a:rPr>
              <a:t>）否则，从</a:t>
            </a:r>
            <a:r>
              <a:rPr lang="en-US" altLang="zh-CN" sz="2000" b="1" dirty="0">
                <a:solidFill>
                  <a:srgbClr val="000000"/>
                </a:solidFill>
                <a:latin typeface="宋体" pitchFamily="2" charset="-122"/>
              </a:rPr>
              <a:t>open</a:t>
            </a:r>
            <a:r>
              <a:rPr lang="zh-CN" altLang="en-US" sz="2000" b="1" dirty="0">
                <a:solidFill>
                  <a:srgbClr val="000000"/>
                </a:solidFill>
                <a:latin typeface="宋体" pitchFamily="2" charset="-122"/>
              </a:rPr>
              <a:t>中删去具有不可解先辈的所有结点。</a:t>
            </a:r>
          </a:p>
          <a:p>
            <a:pPr eaLnBrk="1" hangingPunct="1"/>
            <a:r>
              <a:rPr lang="zh-CN" altLang="en-US" sz="2000" b="1" dirty="0">
                <a:solidFill>
                  <a:srgbClr val="000000"/>
                </a:solidFill>
                <a:latin typeface="宋体" pitchFamily="2" charset="-122"/>
              </a:rPr>
              <a:t>⑥</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为非终止结点，但可扩展，则</a:t>
            </a:r>
          </a:p>
          <a:p>
            <a:pPr eaLnBrk="1" hangingPunct="1"/>
            <a:r>
              <a:rPr lang="zh-CN" altLang="en-US" sz="2000" b="1" dirty="0">
                <a:solidFill>
                  <a:srgbClr val="000000"/>
                </a:solidFill>
                <a:latin typeface="宋体" pitchFamily="2" charset="-122"/>
              </a:rPr>
              <a:t>  </a:t>
            </a:r>
            <a:r>
              <a:rPr lang="en-US" altLang="zh-CN" sz="2000" b="1" dirty="0">
                <a:solidFill>
                  <a:srgbClr val="000000"/>
                </a:solidFill>
                <a:latin typeface="宋体" pitchFamily="2" charset="-122"/>
              </a:rPr>
              <a:t>A</a:t>
            </a:r>
            <a:r>
              <a:rPr lang="zh-CN" altLang="en-US" sz="2000" b="1" dirty="0">
                <a:solidFill>
                  <a:srgbClr val="000000"/>
                </a:solidFill>
                <a:latin typeface="宋体" pitchFamily="2" charset="-122"/>
              </a:rPr>
              <a:t>）扩展</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，生成</a:t>
            </a:r>
            <a:r>
              <a:rPr lang="en-US" altLang="zh-CN" sz="2000" b="1" dirty="0">
                <a:solidFill>
                  <a:srgbClr val="000000"/>
                </a:solidFill>
                <a:latin typeface="宋体" pitchFamily="2" charset="-122"/>
              </a:rPr>
              <a:t>n</a:t>
            </a:r>
            <a:r>
              <a:rPr lang="zh-CN" altLang="en-US" sz="2000" b="1" dirty="0">
                <a:solidFill>
                  <a:srgbClr val="000000"/>
                </a:solidFill>
                <a:latin typeface="宋体" pitchFamily="2" charset="-122"/>
              </a:rPr>
              <a:t>的所有子结点</a:t>
            </a:r>
            <a:r>
              <a:rPr lang="en-US" altLang="zh-CN" sz="2000" b="1" dirty="0" err="1">
                <a:solidFill>
                  <a:srgbClr val="000000"/>
                </a:solidFill>
                <a:latin typeface="宋体" pitchFamily="2" charset="-122"/>
              </a:rPr>
              <a:t>Mi</a:t>
            </a:r>
            <a:endParaRPr lang="en-US" altLang="zh-CN" sz="2000" b="1" dirty="0">
              <a:solidFill>
                <a:srgbClr val="000000"/>
              </a:solidFill>
              <a:latin typeface="宋体" pitchFamily="2" charset="-122"/>
            </a:endParaRPr>
          </a:p>
          <a:p>
            <a:pPr eaLnBrk="1" hangingPunct="1"/>
            <a:r>
              <a:rPr lang="en-US" altLang="zh-CN" sz="2000" b="1" dirty="0">
                <a:solidFill>
                  <a:srgbClr val="000000"/>
                </a:solidFill>
                <a:latin typeface="宋体" pitchFamily="2" charset="-122"/>
              </a:rPr>
              <a:t>  B</a:t>
            </a:r>
            <a:r>
              <a:rPr lang="zh-CN" altLang="en-US" sz="2000" b="1" dirty="0">
                <a:solidFill>
                  <a:srgbClr val="000000"/>
                </a:solidFill>
                <a:latin typeface="宋体" pitchFamily="2" charset="-122"/>
              </a:rPr>
              <a:t>）</a:t>
            </a:r>
            <a:r>
              <a:rPr lang="en-US" altLang="zh-CN" sz="2000" b="1" dirty="0">
                <a:solidFill>
                  <a:srgbClr val="000000"/>
                </a:solidFill>
                <a:latin typeface="宋体" pitchFamily="2" charset="-122"/>
              </a:rPr>
              <a:t>add(</a:t>
            </a:r>
            <a:r>
              <a:rPr lang="en-US" altLang="zh-CN" sz="2000" b="1" dirty="0" err="1">
                <a:solidFill>
                  <a:srgbClr val="000000"/>
                </a:solidFill>
                <a:latin typeface="宋体" pitchFamily="2" charset="-122"/>
              </a:rPr>
              <a:t>Mi,open</a:t>
            </a:r>
            <a:r>
              <a:rPr lang="en-US" altLang="zh-CN" sz="2000" b="1" dirty="0">
                <a:solidFill>
                  <a:srgbClr val="000000"/>
                </a:solidFill>
                <a:latin typeface="宋体" pitchFamily="2" charset="-122"/>
              </a:rPr>
              <a:t>),</a:t>
            </a:r>
            <a:r>
              <a:rPr lang="en-US" altLang="zh-CN" sz="2000" b="1" dirty="0" err="1">
                <a:solidFill>
                  <a:srgbClr val="000000"/>
                </a:solidFill>
                <a:latin typeface="宋体" pitchFamily="2" charset="-122"/>
              </a:rPr>
              <a:t>Mi→n</a:t>
            </a:r>
            <a:endParaRPr lang="en-US" altLang="zh-CN" sz="2000" b="1" dirty="0">
              <a:solidFill>
                <a:srgbClr val="000000"/>
              </a:solidFill>
              <a:latin typeface="宋体" pitchFamily="2" charset="-122"/>
            </a:endParaRPr>
          </a:p>
          <a:p>
            <a:pPr eaLnBrk="1" hangingPunct="1"/>
            <a:r>
              <a:rPr lang="en-US" altLang="zh-CN" sz="2000" b="1" dirty="0">
                <a:solidFill>
                  <a:srgbClr val="000000"/>
                </a:solidFill>
                <a:latin typeface="宋体" pitchFamily="2" charset="-122"/>
              </a:rPr>
              <a:t>  C</a:t>
            </a:r>
            <a:r>
              <a:rPr lang="zh-CN" altLang="en-US" sz="2000" b="1" dirty="0">
                <a:solidFill>
                  <a:srgbClr val="000000"/>
                </a:solidFill>
                <a:latin typeface="宋体" pitchFamily="2" charset="-122"/>
              </a:rPr>
              <a:t>）计算</a:t>
            </a:r>
            <a:r>
              <a:rPr lang="en-US" altLang="zh-CN" sz="2000" b="1" dirty="0">
                <a:solidFill>
                  <a:srgbClr val="000000"/>
                </a:solidFill>
                <a:latin typeface="宋体" pitchFamily="2" charset="-122"/>
              </a:rPr>
              <a:t>h(n)</a:t>
            </a:r>
            <a:r>
              <a:rPr lang="zh-CN" altLang="en-US" sz="2000" b="1" dirty="0">
                <a:solidFill>
                  <a:srgbClr val="000000"/>
                </a:solidFill>
                <a:latin typeface="宋体" pitchFamily="2" charset="-122"/>
              </a:rPr>
              <a:t>，</a:t>
            </a:r>
            <a:r>
              <a:rPr lang="en-US" altLang="zh-CN" sz="2000" b="1" dirty="0">
                <a:solidFill>
                  <a:srgbClr val="000000"/>
                </a:solidFill>
                <a:latin typeface="宋体" pitchFamily="2" charset="-122"/>
              </a:rPr>
              <a:t>h(</a:t>
            </a:r>
            <a:r>
              <a:rPr lang="en-US" altLang="zh-CN" sz="2000" b="1" dirty="0" err="1">
                <a:solidFill>
                  <a:srgbClr val="000000"/>
                </a:solidFill>
                <a:latin typeface="宋体" pitchFamily="2" charset="-122"/>
              </a:rPr>
              <a:t>Mi</a:t>
            </a:r>
            <a:r>
              <a:rPr lang="en-US" altLang="zh-CN" sz="2000" b="1" dirty="0">
                <a:solidFill>
                  <a:srgbClr val="000000"/>
                </a:solidFill>
                <a:latin typeface="宋体" pitchFamily="2" charset="-122"/>
              </a:rPr>
              <a:t>)</a:t>
            </a:r>
          </a:p>
          <a:p>
            <a:pPr eaLnBrk="1" hangingPunct="1"/>
            <a:r>
              <a:rPr lang="en-US" altLang="zh-CN" sz="2000" b="1" dirty="0">
                <a:solidFill>
                  <a:srgbClr val="000000"/>
                </a:solidFill>
                <a:latin typeface="宋体" pitchFamily="2" charset="-122"/>
              </a:rPr>
              <a:t>⑦ </a:t>
            </a:r>
            <a:r>
              <a:rPr lang="en-US" altLang="zh-CN" sz="2000" b="1" dirty="0" err="1">
                <a:solidFill>
                  <a:srgbClr val="000000"/>
                </a:solidFill>
                <a:latin typeface="宋体" pitchFamily="2" charset="-122"/>
              </a:rPr>
              <a:t>goto</a:t>
            </a:r>
            <a:r>
              <a:rPr lang="en-US" altLang="zh-CN" sz="2000" b="1" dirty="0">
                <a:solidFill>
                  <a:srgbClr val="000000"/>
                </a:solidFill>
                <a:latin typeface="宋体" pitchFamily="2" charset="-122"/>
              </a:rPr>
              <a:t> ②  </a:t>
            </a:r>
          </a:p>
          <a:p>
            <a:pPr eaLnBrk="1" hangingPunct="1">
              <a:spcBef>
                <a:spcPct val="30000"/>
              </a:spcBef>
            </a:pPr>
            <a:endParaRPr kumimoji="1" lang="en-US" altLang="zh-CN" sz="2400" b="1" dirty="0" smtClean="0">
              <a:solidFill>
                <a:srgbClr val="000000"/>
              </a:solidFill>
              <a:latin typeface="宋体" pitchFamily="2" charset="-122"/>
            </a:endParaRPr>
          </a:p>
          <a:p>
            <a:pPr eaLnBrk="1" hangingPunct="1">
              <a:spcBef>
                <a:spcPct val="30000"/>
              </a:spcBef>
            </a:pPr>
            <a:endParaRPr kumimoji="1" lang="en-US" altLang="zh-CN" sz="2400" b="1" dirty="0">
              <a:solidFill>
                <a:srgbClr val="000000"/>
              </a:solidFill>
              <a:latin typeface="宋体" pitchFamily="2" charset="-122"/>
            </a:endParaRPr>
          </a:p>
        </p:txBody>
      </p:sp>
      <p:sp>
        <p:nvSpPr>
          <p:cNvPr id="4" name="Text Box 2"/>
          <p:cNvSpPr txBox="1">
            <a:spLocks noChangeArrowheads="1"/>
          </p:cNvSpPr>
          <p:nvPr/>
        </p:nvSpPr>
        <p:spPr bwMode="auto">
          <a:xfrm>
            <a:off x="145852" y="2916004"/>
            <a:ext cx="96107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kumimoji="1" lang="en-US" altLang="zh-CN" sz="2400" b="1" dirty="0">
              <a:solidFill>
                <a:srgbClr val="000000"/>
              </a:solidFill>
              <a:latin typeface="宋体" pitchFamily="2"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19588">
                                            <p:txEl>
                                              <p:pRg st="0" end="0"/>
                                            </p:txEl>
                                          </p:spTgt>
                                        </p:tgtEl>
                                        <p:attrNameLst>
                                          <p:attrName>style.visibility</p:attrName>
                                        </p:attrNameLst>
                                      </p:cBhvr>
                                      <p:to>
                                        <p:strVal val="visible"/>
                                      </p:to>
                                    </p:set>
                                    <p:anim calcmode="lin" valueType="num">
                                      <p:cBhvr additive="base">
                                        <p:cTn id="7" dur="500" fill="hold"/>
                                        <p:tgtEl>
                                          <p:spTgt spid="1219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9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19588">
                                            <p:txEl>
                                              <p:pRg st="1" end="1"/>
                                            </p:txEl>
                                          </p:spTgt>
                                        </p:tgtEl>
                                        <p:attrNameLst>
                                          <p:attrName>style.visibility</p:attrName>
                                        </p:attrNameLst>
                                      </p:cBhvr>
                                      <p:to>
                                        <p:strVal val="visible"/>
                                      </p:to>
                                    </p:set>
                                    <p:anim calcmode="lin" valueType="num">
                                      <p:cBhvr additive="base">
                                        <p:cTn id="13" dur="500" fill="hold"/>
                                        <p:tgtEl>
                                          <p:spTgt spid="121958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19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nodePh="1">
                                  <p:stCondLst>
                                    <p:cond delay="0"/>
                                  </p:stCondLst>
                                  <p:endCondLst>
                                    <p:cond evt="begin" delay="0">
                                      <p:tn val="23"/>
                                    </p:cond>
                                  </p:end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0BBA605C-F2CC-437E-9FBE-AC4222ED56F9}" type="slidenum">
              <a:rPr kumimoji="1" lang="en-US" altLang="zh-CN" smtClean="0">
                <a:solidFill>
                  <a:srgbClr val="FF3399"/>
                </a:solidFill>
                <a:latin typeface="Times New Roman" pitchFamily="18" charset="0"/>
              </a:rPr>
              <a:pPr/>
              <a:t>147</a:t>
            </a:fld>
            <a:endParaRPr kumimoji="1" lang="en-US" altLang="zh-CN" smtClean="0">
              <a:solidFill>
                <a:srgbClr val="FF3399"/>
              </a:solidFill>
              <a:latin typeface="Times New Roman" pitchFamily="18" charset="0"/>
            </a:endParaRPr>
          </a:p>
        </p:txBody>
      </p:sp>
      <p:sp>
        <p:nvSpPr>
          <p:cNvPr id="117762" name="Text Box 2"/>
          <p:cNvSpPr txBox="1">
            <a:spLocks noChangeArrowheads="1"/>
          </p:cNvSpPr>
          <p:nvPr/>
        </p:nvSpPr>
        <p:spPr bwMode="auto">
          <a:xfrm>
            <a:off x="228600" y="152400"/>
            <a:ext cx="8915400" cy="688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dirty="0" smtClean="0">
                <a:solidFill>
                  <a:srgbClr val="FF3399"/>
                </a:solidFill>
                <a:latin typeface="Times New Roman" pitchFamily="18" charset="0"/>
              </a:rPr>
              <a:t>例</a:t>
            </a:r>
            <a:r>
              <a:rPr lang="en-US" altLang="zh-CN" b="1" dirty="0" smtClean="0">
                <a:solidFill>
                  <a:srgbClr val="FF3399"/>
                </a:solidFill>
                <a:latin typeface="Times New Roman" pitchFamily="18" charset="0"/>
              </a:rPr>
              <a:t>3-14</a:t>
            </a:r>
            <a:r>
              <a:rPr lang="zh-CN" altLang="en-US" b="1" dirty="0" smtClean="0">
                <a:solidFill>
                  <a:srgbClr val="FF3399"/>
                </a:solidFill>
                <a:latin typeface="Times New Roman" pitchFamily="18" charset="0"/>
              </a:rPr>
              <a:t>：描述搜索过程（假定每次扩展结点同时扩展两层）</a:t>
            </a:r>
            <a:endParaRPr lang="zh-CN" altLang="en-US" b="1" dirty="0" smtClean="0">
              <a:solidFill>
                <a:srgbClr val="000000"/>
              </a:solidFill>
              <a:latin typeface="Times New Roman" pitchFamily="18" charset="0"/>
            </a:endParaRPr>
          </a:p>
          <a:p>
            <a:pPr>
              <a:spcBef>
                <a:spcPct val="50000"/>
              </a:spcBef>
            </a:pPr>
            <a:r>
              <a:rPr lang="zh-CN" altLang="en-US" b="1" dirty="0" smtClean="0">
                <a:solidFill>
                  <a:srgbClr val="000000"/>
                </a:solidFill>
                <a:latin typeface="Times New Roman" pitchFamily="18" charset="0"/>
              </a:rPr>
              <a:t> 解：①对</a:t>
            </a:r>
            <a:r>
              <a:rPr lang="en-US" altLang="zh-CN" b="1" dirty="0" smtClean="0">
                <a:solidFill>
                  <a:srgbClr val="000000"/>
                </a:solidFill>
                <a:latin typeface="Times New Roman" pitchFamily="18" charset="0"/>
              </a:rPr>
              <a:t>So</a:t>
            </a:r>
            <a:r>
              <a:rPr lang="zh-CN" altLang="en-US" b="1" dirty="0" smtClean="0">
                <a:solidFill>
                  <a:srgbClr val="000000"/>
                </a:solidFill>
                <a:latin typeface="Times New Roman" pitchFamily="18" charset="0"/>
              </a:rPr>
              <a:t>扩展两层</a:t>
            </a:r>
          </a:p>
          <a:p>
            <a:pPr>
              <a:spcBef>
                <a:spcPct val="50000"/>
              </a:spcBef>
            </a:pPr>
            <a:r>
              <a:rPr lang="zh-CN" altLang="en-US" b="1" dirty="0" smtClean="0">
                <a:solidFill>
                  <a:srgbClr val="000000"/>
                </a:solidFill>
                <a:latin typeface="Times New Roman" pitchFamily="18" charset="0"/>
              </a:rPr>
              <a:t>由启发函数估算得：</a:t>
            </a:r>
          </a:p>
          <a:p>
            <a:pPr>
              <a:spcBef>
                <a:spcPct val="50000"/>
              </a:spcBef>
            </a:pPr>
            <a:r>
              <a:rPr lang="en-US" altLang="zh-CN" b="1" dirty="0" smtClean="0">
                <a:solidFill>
                  <a:srgbClr val="000000"/>
                </a:solidFill>
                <a:latin typeface="Times New Roman" pitchFamily="18" charset="0"/>
              </a:rPr>
              <a:t>h(B)=3,h(C )=3 ,h(E)=3,h(F)=2;</a:t>
            </a:r>
          </a:p>
          <a:p>
            <a:pPr>
              <a:spcBef>
                <a:spcPct val="50000"/>
              </a:spcBef>
            </a:pPr>
            <a:r>
              <a:rPr lang="zh-CN" altLang="en-US" b="1" dirty="0" smtClean="0">
                <a:solidFill>
                  <a:srgbClr val="000000"/>
                </a:solidFill>
                <a:latin typeface="Times New Roman" pitchFamily="18" charset="0"/>
              </a:rPr>
              <a:t>若按和代价法计算，则得到：</a:t>
            </a:r>
          </a:p>
          <a:p>
            <a:pPr>
              <a:spcBef>
                <a:spcPct val="50000"/>
              </a:spcBef>
            </a:pPr>
            <a:r>
              <a:rPr lang="en-US" altLang="zh-CN" b="1" dirty="0" smtClean="0">
                <a:solidFill>
                  <a:srgbClr val="000000"/>
                </a:solidFill>
                <a:latin typeface="Times New Roman" pitchFamily="18" charset="0"/>
              </a:rPr>
              <a:t>h( A)=8,h(D)=7,h(So)</a:t>
            </a:r>
            <a:r>
              <a:rPr lang="zh-CN" altLang="en-US" b="1" dirty="0" smtClean="0">
                <a:solidFill>
                  <a:srgbClr val="000000"/>
                </a:solidFill>
                <a:latin typeface="Times New Roman" pitchFamily="18" charset="0"/>
              </a:rPr>
              <a:t>右</a:t>
            </a:r>
            <a:r>
              <a:rPr lang="en-US" altLang="zh-CN" b="1" dirty="0" smtClean="0">
                <a:solidFill>
                  <a:srgbClr val="000000"/>
                </a:solidFill>
                <a:latin typeface="Times New Roman" pitchFamily="18" charset="0"/>
              </a:rPr>
              <a:t>=8, h(So)</a:t>
            </a:r>
            <a:r>
              <a:rPr lang="zh-CN" altLang="en-US" b="1" dirty="0" smtClean="0">
                <a:solidFill>
                  <a:srgbClr val="000000"/>
                </a:solidFill>
                <a:latin typeface="Times New Roman" pitchFamily="18" charset="0"/>
              </a:rPr>
              <a:t>左</a:t>
            </a:r>
            <a:r>
              <a:rPr lang="en-US" altLang="zh-CN" b="1" dirty="0" smtClean="0">
                <a:solidFill>
                  <a:srgbClr val="000000"/>
                </a:solidFill>
                <a:latin typeface="Times New Roman" pitchFamily="18" charset="0"/>
              </a:rPr>
              <a:t>=9</a:t>
            </a:r>
            <a:r>
              <a:rPr lang="zh-CN" altLang="en-US" b="1" dirty="0" smtClean="0">
                <a:solidFill>
                  <a:srgbClr val="000000"/>
                </a:solidFill>
                <a:latin typeface="Times New Roman" pitchFamily="18" charset="0"/>
              </a:rPr>
              <a:t>，</a:t>
            </a:r>
          </a:p>
          <a:p>
            <a:pPr>
              <a:spcBef>
                <a:spcPct val="50000"/>
              </a:spcBef>
            </a:pPr>
            <a:r>
              <a:rPr lang="zh-CN" altLang="en-US" b="1" dirty="0" smtClean="0">
                <a:solidFill>
                  <a:srgbClr val="000000"/>
                </a:solidFill>
                <a:latin typeface="Times New Roman" pitchFamily="18" charset="0"/>
              </a:rPr>
              <a:t>此时</a:t>
            </a:r>
            <a:r>
              <a:rPr lang="en-US" altLang="zh-CN" b="1" dirty="0" smtClean="0">
                <a:solidFill>
                  <a:srgbClr val="000000"/>
                </a:solidFill>
                <a:latin typeface="Times New Roman" pitchFamily="18" charset="0"/>
              </a:rPr>
              <a:t>So</a:t>
            </a:r>
            <a:r>
              <a:rPr lang="zh-CN" altLang="en-US" b="1" dirty="0" smtClean="0">
                <a:solidFill>
                  <a:srgbClr val="000000"/>
                </a:solidFill>
                <a:latin typeface="Times New Roman" pitchFamily="18" charset="0"/>
              </a:rPr>
              <a:t>的右子树是希望树</a:t>
            </a:r>
          </a:p>
          <a:p>
            <a:pPr>
              <a:spcBef>
                <a:spcPct val="40000"/>
              </a:spcBef>
            </a:pPr>
            <a:r>
              <a:rPr lang="zh-CN" altLang="en-US" b="1" dirty="0" smtClean="0">
                <a:solidFill>
                  <a:srgbClr val="000000"/>
                </a:solidFill>
                <a:latin typeface="Times New Roman" pitchFamily="18" charset="0"/>
              </a:rPr>
              <a:t>②对结点</a:t>
            </a:r>
            <a:r>
              <a:rPr lang="en-US" altLang="zh-CN" b="1" dirty="0" smtClean="0">
                <a:solidFill>
                  <a:srgbClr val="000000"/>
                </a:solidFill>
                <a:latin typeface="Times New Roman" pitchFamily="18" charset="0"/>
              </a:rPr>
              <a:t>E</a:t>
            </a:r>
            <a:r>
              <a:rPr lang="zh-CN" altLang="en-US" b="1" dirty="0" smtClean="0">
                <a:solidFill>
                  <a:srgbClr val="000000"/>
                </a:solidFill>
                <a:latin typeface="Times New Roman" pitchFamily="18" charset="0"/>
              </a:rPr>
              <a:t>扩展两层</a:t>
            </a:r>
          </a:p>
          <a:p>
            <a:pPr>
              <a:spcBef>
                <a:spcPct val="40000"/>
              </a:spcBef>
            </a:pPr>
            <a:r>
              <a:rPr lang="zh-CN" altLang="en-US" b="1" dirty="0" smtClean="0">
                <a:solidFill>
                  <a:srgbClr val="000000"/>
                </a:solidFill>
                <a:latin typeface="Times New Roman" pitchFamily="18" charset="0"/>
              </a:rPr>
              <a:t>若按和代价法计算，则得到：</a:t>
            </a:r>
          </a:p>
          <a:p>
            <a:pPr>
              <a:spcBef>
                <a:spcPct val="40000"/>
              </a:spcBef>
            </a:pPr>
            <a:r>
              <a:rPr lang="en-US" altLang="zh-CN" b="1" dirty="0" smtClean="0">
                <a:solidFill>
                  <a:srgbClr val="000000"/>
                </a:solidFill>
                <a:latin typeface="Times New Roman" pitchFamily="18" charset="0"/>
              </a:rPr>
              <a:t>h(G)=7,h(H)=6,h(E)=7,</a:t>
            </a:r>
          </a:p>
          <a:p>
            <a:pPr>
              <a:spcBef>
                <a:spcPct val="40000"/>
              </a:spcBef>
            </a:pPr>
            <a:r>
              <a:rPr lang="en-US" altLang="zh-CN" b="1" dirty="0" smtClean="0">
                <a:solidFill>
                  <a:srgbClr val="000000"/>
                </a:solidFill>
                <a:latin typeface="Times New Roman" pitchFamily="18" charset="0"/>
              </a:rPr>
              <a:t>h(D)=11,h(So)=12&gt; h(So)</a:t>
            </a:r>
            <a:r>
              <a:rPr lang="zh-CN" altLang="en-US" b="1" dirty="0" smtClean="0">
                <a:solidFill>
                  <a:srgbClr val="000000"/>
                </a:solidFill>
                <a:latin typeface="Times New Roman" pitchFamily="18" charset="0"/>
              </a:rPr>
              <a:t>左</a:t>
            </a:r>
            <a:r>
              <a:rPr lang="en-US" altLang="zh-CN" b="1" dirty="0" smtClean="0">
                <a:solidFill>
                  <a:srgbClr val="000000"/>
                </a:solidFill>
                <a:latin typeface="Times New Roman" pitchFamily="18" charset="0"/>
              </a:rPr>
              <a:t>=9</a:t>
            </a:r>
          </a:p>
          <a:p>
            <a:pPr>
              <a:spcBef>
                <a:spcPct val="40000"/>
              </a:spcBef>
            </a:pPr>
            <a:r>
              <a:rPr lang="zh-CN" altLang="en-US" b="1" dirty="0" smtClean="0">
                <a:solidFill>
                  <a:srgbClr val="000000"/>
                </a:solidFill>
                <a:latin typeface="Times New Roman" pitchFamily="18" charset="0"/>
              </a:rPr>
              <a:t>此时，改取左子树为希望树</a:t>
            </a:r>
          </a:p>
          <a:p>
            <a:pPr>
              <a:spcBef>
                <a:spcPct val="40000"/>
              </a:spcBef>
            </a:pPr>
            <a:endParaRPr lang="en-US" altLang="zh-CN" b="1" dirty="0" smtClean="0">
              <a:solidFill>
                <a:srgbClr val="000000"/>
              </a:solidFill>
              <a:latin typeface="Times New Roman" pitchFamily="18" charset="0"/>
            </a:endParaRPr>
          </a:p>
        </p:txBody>
      </p:sp>
      <p:graphicFrame>
        <p:nvGraphicFramePr>
          <p:cNvPr id="156676" name="Object 3"/>
          <p:cNvGraphicFramePr>
            <a:graphicFrameLocks noChangeAspect="1"/>
          </p:cNvGraphicFramePr>
          <p:nvPr/>
        </p:nvGraphicFramePr>
        <p:xfrm>
          <a:off x="5257800" y="685800"/>
          <a:ext cx="3224213" cy="1752600"/>
        </p:xfrm>
        <a:graphic>
          <a:graphicData uri="http://schemas.openxmlformats.org/presentationml/2006/ole">
            <mc:AlternateContent xmlns:mc="http://schemas.openxmlformats.org/markup-compatibility/2006">
              <mc:Choice xmlns:v="urn:schemas-microsoft-com:vml" Requires="v">
                <p:oleObj spid="_x0000_s1341498" name="位图图像" r:id="rId3" imgW="2690093" imgH="1249524" progId="Paint.Picture">
                  <p:embed/>
                </p:oleObj>
              </mc:Choice>
              <mc:Fallback>
                <p:oleObj name="位图图像" r:id="rId3" imgW="2690093" imgH="124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685800"/>
                        <a:ext cx="322421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6677" name="Object 4"/>
          <p:cNvGraphicFramePr>
            <a:graphicFrameLocks noChangeAspect="1"/>
          </p:cNvGraphicFramePr>
          <p:nvPr/>
        </p:nvGraphicFramePr>
        <p:xfrm>
          <a:off x="4692650" y="3557588"/>
          <a:ext cx="4198938" cy="3208337"/>
        </p:xfrm>
        <a:graphic>
          <a:graphicData uri="http://schemas.openxmlformats.org/presentationml/2006/ole">
            <mc:AlternateContent xmlns:mc="http://schemas.openxmlformats.org/markup-compatibility/2006">
              <mc:Choice xmlns:v="urn:schemas-microsoft-com:vml" Requires="v">
                <p:oleObj spid="_x0000_s1341499" name="位图图像" r:id="rId5" imgW="4198984" imgH="2293333" progId="Paint.Picture">
                  <p:embed/>
                </p:oleObj>
              </mc:Choice>
              <mc:Fallback>
                <p:oleObj name="位图图像" r:id="rId5" imgW="4198984" imgH="229333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650" y="3557588"/>
                        <a:ext cx="4198938" cy="320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6678" name="Text Box 5"/>
          <p:cNvSpPr txBox="1">
            <a:spLocks noChangeArrowheads="1"/>
          </p:cNvSpPr>
          <p:nvPr/>
        </p:nvSpPr>
        <p:spPr bwMode="auto">
          <a:xfrm>
            <a:off x="6477000" y="2667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imes New Roman" pitchFamily="18" charset="0"/>
              </a:rPr>
              <a:t>  (a)</a:t>
            </a:r>
          </a:p>
        </p:txBody>
      </p:sp>
      <p:sp>
        <p:nvSpPr>
          <p:cNvPr id="156679" name="Text Box 6"/>
          <p:cNvSpPr txBox="1">
            <a:spLocks noChangeArrowheads="1"/>
          </p:cNvSpPr>
          <p:nvPr/>
        </p:nvSpPr>
        <p:spPr bwMode="auto">
          <a:xfrm>
            <a:off x="6477000" y="64008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imes New Roman" pitchFamily="18" charset="0"/>
              </a:rPr>
              <a:t>  (b)</a:t>
            </a:r>
          </a:p>
        </p:txBody>
      </p:sp>
    </p:spTree>
    <p:extLst>
      <p:ext uri="{BB962C8B-B14F-4D97-AF65-F5344CB8AC3E}">
        <p14:creationId xmlns:p14="http://schemas.microsoft.com/office/powerpoint/2010/main" val="1038529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 calcmode="lin" valueType="num">
                                      <p:cBhvr additive="base">
                                        <p:cTn id="7" dur="500" fill="hold"/>
                                        <p:tgtEl>
                                          <p:spTgt spid="117762"/>
                                        </p:tgtEl>
                                        <p:attrNameLst>
                                          <p:attrName>ppt_x</p:attrName>
                                        </p:attrNameLst>
                                      </p:cBhvr>
                                      <p:tavLst>
                                        <p:tav tm="0">
                                          <p:val>
                                            <p:strVal val="0-#ppt_w/2"/>
                                          </p:val>
                                        </p:tav>
                                        <p:tav tm="100000">
                                          <p:val>
                                            <p:strVal val="#ppt_x"/>
                                          </p:val>
                                        </p:tav>
                                      </p:tavLst>
                                    </p:anim>
                                    <p:anim calcmode="lin" valueType="num">
                                      <p:cBhvr additive="base">
                                        <p:cTn id="8" dur="500" fill="hold"/>
                                        <p:tgtEl>
                                          <p:spTgt spid="1177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D6A82CA-8304-4055-89C7-D3307D938E80}" type="slidenum">
              <a:rPr kumimoji="1" lang="en-US" altLang="zh-CN" smtClean="0">
                <a:solidFill>
                  <a:srgbClr val="FF3399"/>
                </a:solidFill>
                <a:latin typeface="Times New Roman" pitchFamily="18" charset="0"/>
              </a:rPr>
              <a:pPr/>
              <a:t>148</a:t>
            </a:fld>
            <a:endParaRPr kumimoji="1" lang="en-US" altLang="zh-CN" smtClean="0">
              <a:solidFill>
                <a:srgbClr val="FF3399"/>
              </a:solidFill>
              <a:latin typeface="Times New Roman" pitchFamily="18" charset="0"/>
            </a:endParaRPr>
          </a:p>
        </p:txBody>
      </p:sp>
      <p:sp>
        <p:nvSpPr>
          <p:cNvPr id="157699" name="Rectangle 3"/>
          <p:cNvSpPr>
            <a:spLocks noChangeArrowheads="1"/>
          </p:cNvSpPr>
          <p:nvPr/>
        </p:nvSpPr>
        <p:spPr bwMode="auto">
          <a:xfrm>
            <a:off x="0" y="304800"/>
            <a:ext cx="442798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40000"/>
              </a:spcBef>
            </a:pPr>
            <a:r>
              <a:rPr kumimoji="0" lang="en-US" altLang="zh-CN" b="1" dirty="0" smtClean="0">
                <a:solidFill>
                  <a:srgbClr val="000000"/>
                </a:solidFill>
                <a:latin typeface="Arial" pitchFamily="34" charset="0"/>
                <a:ea typeface="宋体" pitchFamily="2" charset="-122"/>
              </a:rPr>
              <a:t>③</a:t>
            </a:r>
            <a:r>
              <a:rPr kumimoji="0" lang="zh-CN" altLang="en-US" b="1" dirty="0" smtClean="0">
                <a:solidFill>
                  <a:srgbClr val="000000"/>
                </a:solidFill>
                <a:latin typeface="Arial" pitchFamily="34" charset="0"/>
                <a:ea typeface="宋体" pitchFamily="2" charset="-122"/>
              </a:rPr>
              <a:t>对结点</a:t>
            </a:r>
            <a:r>
              <a:rPr kumimoji="0" lang="en-US" altLang="zh-CN" b="1" dirty="0" smtClean="0">
                <a:solidFill>
                  <a:srgbClr val="000000"/>
                </a:solidFill>
                <a:latin typeface="Arial" pitchFamily="34" charset="0"/>
                <a:ea typeface="宋体" pitchFamily="2" charset="-122"/>
              </a:rPr>
              <a:t>B</a:t>
            </a:r>
            <a:r>
              <a:rPr kumimoji="0" lang="zh-CN" altLang="en-US" b="1" dirty="0" smtClean="0">
                <a:solidFill>
                  <a:srgbClr val="000000"/>
                </a:solidFill>
                <a:latin typeface="Arial" pitchFamily="34" charset="0"/>
                <a:ea typeface="宋体" pitchFamily="2" charset="-122"/>
              </a:rPr>
              <a:t>扩展两层</a:t>
            </a:r>
          </a:p>
          <a:p>
            <a:pPr eaLnBrk="0" hangingPunct="0">
              <a:spcBef>
                <a:spcPct val="40000"/>
              </a:spcBef>
            </a:pPr>
            <a:r>
              <a:rPr kumimoji="0" lang="zh-CN" altLang="en-US" b="1" dirty="0" smtClean="0">
                <a:solidFill>
                  <a:srgbClr val="000000"/>
                </a:solidFill>
                <a:latin typeface="Arial" pitchFamily="34" charset="0"/>
                <a:ea typeface="宋体" pitchFamily="2" charset="-122"/>
              </a:rPr>
              <a:t>若按和代价法计算，则得到：</a:t>
            </a:r>
          </a:p>
          <a:p>
            <a:pPr eaLnBrk="0" hangingPunct="0">
              <a:spcBef>
                <a:spcPct val="40000"/>
              </a:spcBef>
            </a:pPr>
            <a:r>
              <a:rPr kumimoji="0" lang="en-US" altLang="zh-CN" b="1" dirty="0" smtClean="0">
                <a:solidFill>
                  <a:srgbClr val="000000"/>
                </a:solidFill>
                <a:latin typeface="Arial" pitchFamily="34" charset="0"/>
                <a:ea typeface="宋体" pitchFamily="2" charset="-122"/>
              </a:rPr>
              <a:t>h(L)=2,h(M)=6,h(B)=3,</a:t>
            </a:r>
          </a:p>
          <a:p>
            <a:pPr eaLnBrk="0" hangingPunct="0">
              <a:spcBef>
                <a:spcPct val="40000"/>
              </a:spcBef>
            </a:pPr>
            <a:r>
              <a:rPr kumimoji="0" lang="en-US" altLang="zh-CN" b="1" dirty="0" smtClean="0">
                <a:solidFill>
                  <a:srgbClr val="000000"/>
                </a:solidFill>
                <a:latin typeface="Arial" pitchFamily="34" charset="0"/>
                <a:ea typeface="宋体" pitchFamily="2" charset="-122"/>
              </a:rPr>
              <a:t>h(A)=8,h(So)=9 </a:t>
            </a:r>
          </a:p>
          <a:p>
            <a:pPr eaLnBrk="0" hangingPunct="0">
              <a:spcBef>
                <a:spcPct val="40000"/>
              </a:spcBef>
            </a:pPr>
            <a:r>
              <a:rPr kumimoji="0" lang="zh-CN" altLang="en-US" b="1" dirty="0" smtClean="0">
                <a:solidFill>
                  <a:srgbClr val="000000"/>
                </a:solidFill>
                <a:latin typeface="Arial" pitchFamily="34" charset="0"/>
                <a:ea typeface="宋体" pitchFamily="2" charset="-122"/>
              </a:rPr>
              <a:t>还不能标记</a:t>
            </a:r>
            <a:r>
              <a:rPr kumimoji="0" lang="en-US" altLang="zh-CN" b="1" dirty="0" smtClean="0">
                <a:solidFill>
                  <a:srgbClr val="000000"/>
                </a:solidFill>
                <a:latin typeface="Arial" pitchFamily="34" charset="0"/>
                <a:ea typeface="宋体" pitchFamily="2" charset="-122"/>
              </a:rPr>
              <a:t>A</a:t>
            </a:r>
            <a:r>
              <a:rPr kumimoji="0" lang="zh-CN" altLang="en-US" b="1" dirty="0" smtClean="0">
                <a:solidFill>
                  <a:srgbClr val="000000"/>
                </a:solidFill>
                <a:latin typeface="Arial" pitchFamily="34" charset="0"/>
                <a:ea typeface="宋体" pitchFamily="2" charset="-122"/>
              </a:rPr>
              <a:t>为可解，扩展</a:t>
            </a:r>
            <a:r>
              <a:rPr kumimoji="0" lang="en-US" altLang="zh-CN" b="1" dirty="0" smtClean="0">
                <a:solidFill>
                  <a:srgbClr val="000000"/>
                </a:solidFill>
                <a:latin typeface="Arial" pitchFamily="34" charset="0"/>
                <a:ea typeface="宋体" pitchFamily="2" charset="-122"/>
              </a:rPr>
              <a:t>C</a:t>
            </a:r>
          </a:p>
          <a:p>
            <a:pPr eaLnBrk="0" hangingPunct="0">
              <a:spcBef>
                <a:spcPct val="40000"/>
              </a:spcBef>
            </a:pPr>
            <a:r>
              <a:rPr kumimoji="0" lang="en-US" altLang="zh-CN" b="1" dirty="0" smtClean="0">
                <a:solidFill>
                  <a:srgbClr val="000000"/>
                </a:solidFill>
                <a:latin typeface="Arial" pitchFamily="34" charset="0"/>
                <a:ea typeface="宋体" pitchFamily="2" charset="-122"/>
              </a:rPr>
              <a:t>④</a:t>
            </a:r>
            <a:r>
              <a:rPr kumimoji="0" lang="zh-CN" altLang="en-US" b="1" dirty="0" smtClean="0">
                <a:solidFill>
                  <a:srgbClr val="000000"/>
                </a:solidFill>
                <a:latin typeface="Arial" pitchFamily="34" charset="0"/>
                <a:ea typeface="宋体" pitchFamily="2" charset="-122"/>
              </a:rPr>
              <a:t>扩展</a:t>
            </a:r>
            <a:r>
              <a:rPr kumimoji="0" lang="en-US" altLang="zh-CN" b="1" dirty="0" smtClean="0">
                <a:solidFill>
                  <a:srgbClr val="000000"/>
                </a:solidFill>
                <a:latin typeface="Arial" pitchFamily="34" charset="0"/>
                <a:ea typeface="宋体" pitchFamily="2" charset="-122"/>
              </a:rPr>
              <a:t>C</a:t>
            </a:r>
            <a:r>
              <a:rPr kumimoji="0" lang="zh-CN" altLang="en-US" b="1" dirty="0" smtClean="0">
                <a:solidFill>
                  <a:srgbClr val="000000"/>
                </a:solidFill>
                <a:latin typeface="Arial" pitchFamily="34" charset="0"/>
                <a:ea typeface="宋体" pitchFamily="2" charset="-122"/>
              </a:rPr>
              <a:t>两层</a:t>
            </a:r>
          </a:p>
          <a:p>
            <a:pPr eaLnBrk="0" hangingPunct="0">
              <a:spcBef>
                <a:spcPct val="50000"/>
              </a:spcBef>
            </a:pPr>
            <a:r>
              <a:rPr kumimoji="0" lang="zh-CN" altLang="en-US" b="1" dirty="0" smtClean="0">
                <a:solidFill>
                  <a:srgbClr val="000000"/>
                </a:solidFill>
                <a:latin typeface="Arial" pitchFamily="34" charset="0"/>
                <a:ea typeface="宋体" pitchFamily="2" charset="-122"/>
              </a:rPr>
              <a:t>若按和代价法计算，则得到：</a:t>
            </a:r>
          </a:p>
          <a:p>
            <a:pPr eaLnBrk="0" hangingPunct="0">
              <a:spcBef>
                <a:spcPct val="50000"/>
              </a:spcBef>
            </a:pPr>
            <a:r>
              <a:rPr kumimoji="0" lang="en-US" altLang="zh-CN" b="1" dirty="0" smtClean="0">
                <a:solidFill>
                  <a:srgbClr val="000000"/>
                </a:solidFill>
                <a:latin typeface="Arial" pitchFamily="34" charset="0"/>
                <a:ea typeface="宋体" pitchFamily="2" charset="-122"/>
              </a:rPr>
              <a:t>h(N)=2,h(P)=7,h(C)=3,h(A)=8,h(So)=9</a:t>
            </a:r>
          </a:p>
          <a:p>
            <a:pPr eaLnBrk="0" hangingPunct="0">
              <a:spcBef>
                <a:spcPct val="50000"/>
              </a:spcBef>
            </a:pPr>
            <a:r>
              <a:rPr kumimoji="0" lang="en-US" altLang="zh-CN" b="1" dirty="0" smtClean="0">
                <a:solidFill>
                  <a:srgbClr val="000000"/>
                </a:solidFill>
                <a:latin typeface="Arial" pitchFamily="34" charset="0"/>
                <a:ea typeface="宋体" pitchFamily="2" charset="-122"/>
              </a:rPr>
              <a:t>N</a:t>
            </a:r>
            <a:r>
              <a:rPr kumimoji="0" lang="zh-CN" altLang="en-US" b="1" dirty="0" smtClean="0">
                <a:solidFill>
                  <a:srgbClr val="000000"/>
                </a:solidFill>
                <a:latin typeface="Arial" pitchFamily="34" charset="0"/>
                <a:ea typeface="宋体" pitchFamily="2" charset="-122"/>
              </a:rPr>
              <a:t>可解，则</a:t>
            </a:r>
            <a:r>
              <a:rPr kumimoji="0" lang="en-US" altLang="zh-CN" b="1" dirty="0" smtClean="0">
                <a:solidFill>
                  <a:srgbClr val="000000"/>
                </a:solidFill>
                <a:latin typeface="Arial" pitchFamily="34" charset="0"/>
                <a:ea typeface="宋体" pitchFamily="2" charset="-122"/>
              </a:rPr>
              <a:t>C</a:t>
            </a:r>
            <a:r>
              <a:rPr kumimoji="0" lang="zh-CN" altLang="en-US" b="1" dirty="0" smtClean="0">
                <a:solidFill>
                  <a:srgbClr val="000000"/>
                </a:solidFill>
                <a:latin typeface="Arial" pitchFamily="34" charset="0"/>
                <a:ea typeface="宋体" pitchFamily="2" charset="-122"/>
              </a:rPr>
              <a:t>可解。</a:t>
            </a:r>
          </a:p>
          <a:p>
            <a:pPr eaLnBrk="0" hangingPunct="0">
              <a:spcBef>
                <a:spcPct val="50000"/>
              </a:spcBef>
            </a:pPr>
            <a:r>
              <a:rPr kumimoji="0" lang="zh-CN" altLang="en-US" b="1" dirty="0" smtClean="0">
                <a:solidFill>
                  <a:srgbClr val="000000"/>
                </a:solidFill>
                <a:latin typeface="Arial" pitchFamily="34" charset="0"/>
                <a:ea typeface="宋体" pitchFamily="2" charset="-122"/>
              </a:rPr>
              <a:t>⑤由</a:t>
            </a:r>
            <a:r>
              <a:rPr kumimoji="0" lang="en-US" altLang="zh-CN" b="1" dirty="0" smtClean="0">
                <a:solidFill>
                  <a:srgbClr val="000000"/>
                </a:solidFill>
                <a:latin typeface="Arial" pitchFamily="34" charset="0"/>
                <a:ea typeface="宋体" pitchFamily="2" charset="-122"/>
              </a:rPr>
              <a:t>B</a:t>
            </a:r>
            <a:r>
              <a:rPr kumimoji="0" lang="zh-CN" altLang="en-US" b="1" dirty="0" smtClean="0">
                <a:solidFill>
                  <a:srgbClr val="000000"/>
                </a:solidFill>
                <a:latin typeface="Arial" pitchFamily="34" charset="0"/>
                <a:ea typeface="宋体" pitchFamily="2" charset="-122"/>
              </a:rPr>
              <a:t>，</a:t>
            </a:r>
            <a:r>
              <a:rPr kumimoji="0" lang="en-US" altLang="zh-CN" b="1" dirty="0" smtClean="0">
                <a:solidFill>
                  <a:srgbClr val="000000"/>
                </a:solidFill>
                <a:latin typeface="Arial" pitchFamily="34" charset="0"/>
                <a:ea typeface="宋体" pitchFamily="2" charset="-122"/>
              </a:rPr>
              <a:t>C</a:t>
            </a:r>
            <a:r>
              <a:rPr kumimoji="0" lang="zh-CN" altLang="en-US" b="1" dirty="0" smtClean="0">
                <a:solidFill>
                  <a:srgbClr val="000000"/>
                </a:solidFill>
                <a:latin typeface="Arial" pitchFamily="34" charset="0"/>
                <a:ea typeface="宋体" pitchFamily="2" charset="-122"/>
              </a:rPr>
              <a:t>可解，则</a:t>
            </a:r>
            <a:r>
              <a:rPr kumimoji="0" lang="en-US" altLang="zh-CN" b="1" dirty="0" smtClean="0">
                <a:solidFill>
                  <a:srgbClr val="000000"/>
                </a:solidFill>
                <a:latin typeface="Arial" pitchFamily="34" charset="0"/>
                <a:ea typeface="宋体" pitchFamily="2" charset="-122"/>
              </a:rPr>
              <a:t>A</a:t>
            </a:r>
            <a:r>
              <a:rPr kumimoji="0" lang="zh-CN" altLang="en-US" b="1" dirty="0" smtClean="0">
                <a:solidFill>
                  <a:srgbClr val="000000"/>
                </a:solidFill>
                <a:latin typeface="Arial" pitchFamily="34" charset="0"/>
                <a:ea typeface="宋体" pitchFamily="2" charset="-122"/>
              </a:rPr>
              <a:t>可解，则</a:t>
            </a:r>
            <a:r>
              <a:rPr kumimoji="0" lang="en-US" altLang="zh-CN" b="1" dirty="0" smtClean="0">
                <a:solidFill>
                  <a:srgbClr val="000000"/>
                </a:solidFill>
                <a:latin typeface="Arial" pitchFamily="34" charset="0"/>
                <a:ea typeface="宋体" pitchFamily="2" charset="-122"/>
              </a:rPr>
              <a:t>So</a:t>
            </a:r>
            <a:r>
              <a:rPr kumimoji="0" lang="zh-CN" altLang="en-US" b="1" dirty="0" smtClean="0">
                <a:solidFill>
                  <a:srgbClr val="000000"/>
                </a:solidFill>
                <a:latin typeface="Arial" pitchFamily="34" charset="0"/>
                <a:ea typeface="宋体" pitchFamily="2" charset="-122"/>
              </a:rPr>
              <a:t>可解，所以得到最优解树。</a:t>
            </a:r>
          </a:p>
        </p:txBody>
      </p:sp>
      <p:graphicFrame>
        <p:nvGraphicFramePr>
          <p:cNvPr id="157700" name="Object 6"/>
          <p:cNvGraphicFramePr>
            <a:graphicFrameLocks noChangeAspect="1"/>
          </p:cNvGraphicFramePr>
          <p:nvPr>
            <p:extLst>
              <p:ext uri="{D42A27DB-BD31-4B8C-83A1-F6EECF244321}">
                <p14:modId xmlns:p14="http://schemas.microsoft.com/office/powerpoint/2010/main" val="1428198942"/>
              </p:ext>
            </p:extLst>
          </p:nvPr>
        </p:nvGraphicFramePr>
        <p:xfrm>
          <a:off x="4275906" y="304800"/>
          <a:ext cx="4872038" cy="2362200"/>
        </p:xfrm>
        <a:graphic>
          <a:graphicData uri="http://schemas.openxmlformats.org/presentationml/2006/ole">
            <mc:AlternateContent xmlns:mc="http://schemas.openxmlformats.org/markup-compatibility/2006">
              <mc:Choice xmlns:v="urn:schemas-microsoft-com:vml" Requires="v">
                <p:oleObj spid="_x0000_s1342522" name="位图图像" r:id="rId3" imgW="4540952" imgH="2438095" progId="Paint.Picture">
                  <p:embed/>
                </p:oleObj>
              </mc:Choice>
              <mc:Fallback>
                <p:oleObj name="位图图像" r:id="rId3" imgW="4540952" imgH="243809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906" y="304800"/>
                        <a:ext cx="4872038" cy="2362200"/>
                      </a:xfrm>
                      <a:prstGeom prst="rect">
                        <a:avLst/>
                      </a:prstGeom>
                      <a:noFill/>
                      <a:ln>
                        <a:noFill/>
                      </a:ln>
                      <a:effectLst/>
                      <a:extLst/>
                    </p:spPr>
                  </p:pic>
                </p:oleObj>
              </mc:Fallback>
            </mc:AlternateContent>
          </a:graphicData>
        </a:graphic>
      </p:graphicFrame>
      <p:graphicFrame>
        <p:nvGraphicFramePr>
          <p:cNvPr id="157701" name="Object 7"/>
          <p:cNvGraphicFramePr>
            <a:graphicFrameLocks noChangeAspect="1"/>
          </p:cNvGraphicFramePr>
          <p:nvPr>
            <p:extLst>
              <p:ext uri="{D42A27DB-BD31-4B8C-83A1-F6EECF244321}">
                <p14:modId xmlns:p14="http://schemas.microsoft.com/office/powerpoint/2010/main" val="2223292999"/>
              </p:ext>
            </p:extLst>
          </p:nvPr>
        </p:nvGraphicFramePr>
        <p:xfrm>
          <a:off x="4460372" y="3501008"/>
          <a:ext cx="4462966" cy="2747392"/>
        </p:xfrm>
        <a:graphic>
          <a:graphicData uri="http://schemas.openxmlformats.org/presentationml/2006/ole">
            <mc:AlternateContent xmlns:mc="http://schemas.openxmlformats.org/markup-compatibility/2006">
              <mc:Choice xmlns:v="urn:schemas-microsoft-com:vml" Requires="v">
                <p:oleObj spid="_x0000_s1342523" name="位图图像" r:id="rId5" imgW="4580017" imgH="2469094" progId="Paint.Picture">
                  <p:embed/>
                </p:oleObj>
              </mc:Choice>
              <mc:Fallback>
                <p:oleObj name="位图图像" r:id="rId5" imgW="4580017" imgH="2469094"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372" y="3501008"/>
                        <a:ext cx="4462966" cy="2747392"/>
                      </a:xfrm>
                      <a:prstGeom prst="rect">
                        <a:avLst/>
                      </a:prstGeom>
                      <a:noFill/>
                      <a:ln>
                        <a:noFill/>
                      </a:ln>
                      <a:effectLst/>
                      <a:extLst/>
                    </p:spPr>
                  </p:pic>
                </p:oleObj>
              </mc:Fallback>
            </mc:AlternateContent>
          </a:graphicData>
        </a:graphic>
      </p:graphicFrame>
      <p:sp>
        <p:nvSpPr>
          <p:cNvPr id="157702" name="Text Box 8"/>
          <p:cNvSpPr txBox="1">
            <a:spLocks noChangeArrowheads="1"/>
          </p:cNvSpPr>
          <p:nvPr/>
        </p:nvSpPr>
        <p:spPr bwMode="auto">
          <a:xfrm>
            <a:off x="6477000" y="2667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imes New Roman" pitchFamily="18" charset="0"/>
              </a:rPr>
              <a:t>  (c)</a:t>
            </a:r>
          </a:p>
        </p:txBody>
      </p:sp>
      <p:sp>
        <p:nvSpPr>
          <p:cNvPr id="157703" name="Text Box 9"/>
          <p:cNvSpPr txBox="1">
            <a:spLocks noChangeArrowheads="1"/>
          </p:cNvSpPr>
          <p:nvPr/>
        </p:nvSpPr>
        <p:spPr bwMode="auto">
          <a:xfrm>
            <a:off x="6477000" y="6172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imes New Roman" pitchFamily="18" charset="0"/>
              </a:rPr>
              <a:t>  (d)</a:t>
            </a:r>
          </a:p>
        </p:txBody>
      </p:sp>
    </p:spTree>
    <p:extLst>
      <p:ext uri="{BB962C8B-B14F-4D97-AF65-F5344CB8AC3E}">
        <p14:creationId xmlns:p14="http://schemas.microsoft.com/office/powerpoint/2010/main" val="3014551408"/>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txBox="1">
            <a:spLocks/>
          </p:cNvSpPr>
          <p:nvPr/>
        </p:nvSpPr>
        <p:spPr bwMode="auto">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buFont typeface="Arial" pitchFamily="34" charset="0"/>
              <a:buNone/>
            </a:pPr>
            <a:r>
              <a:rPr kumimoji="0" lang="zh-CN" altLang="en-US" sz="3600" b="1" dirty="0" smtClean="0">
                <a:solidFill>
                  <a:srgbClr val="FFFFFF"/>
                </a:solidFill>
                <a:latin typeface="Arial" pitchFamily="34" charset="0"/>
              </a:rPr>
              <a:t>课堂练习</a:t>
            </a:r>
            <a:r>
              <a:rPr kumimoji="0" lang="en-US" altLang="zh-CN" sz="3600" b="1" dirty="0" smtClean="0">
                <a:solidFill>
                  <a:srgbClr val="FFFFFF"/>
                </a:solidFill>
                <a:latin typeface="Arial" pitchFamily="34" charset="0"/>
              </a:rPr>
              <a:t>-</a:t>
            </a:r>
            <a:r>
              <a:rPr kumimoji="0" lang="zh-CN" altLang="en-US" sz="3600" b="1" dirty="0" smtClean="0">
                <a:solidFill>
                  <a:srgbClr val="FFFFFF"/>
                </a:solidFill>
                <a:latin typeface="Arial" pitchFamily="34" charset="0"/>
              </a:rPr>
              <a:t>习题三</a:t>
            </a:r>
            <a:r>
              <a:rPr kumimoji="0" lang="en-US" altLang="zh-CN" sz="3600" b="1" dirty="0" smtClean="0">
                <a:solidFill>
                  <a:srgbClr val="FFFFFF"/>
                </a:solidFill>
                <a:latin typeface="Arial" pitchFamily="34" charset="0"/>
              </a:rPr>
              <a:t>.14</a:t>
            </a:r>
            <a:endParaRPr kumimoji="0" lang="zh-CN" altLang="en-US" sz="1800" dirty="0" smtClean="0">
              <a:solidFill>
                <a:srgbClr val="000000"/>
              </a:solidFill>
            </a:endParaRPr>
          </a:p>
        </p:txBody>
      </p:sp>
      <p:sp>
        <p:nvSpPr>
          <p:cNvPr id="90115" name="Text Box 4"/>
          <p:cNvSpPr txBox="1">
            <a:spLocks noChangeArrowheads="1"/>
          </p:cNvSpPr>
          <p:nvPr/>
        </p:nvSpPr>
        <p:spPr bwMode="auto">
          <a:xfrm>
            <a:off x="304800" y="1117600"/>
            <a:ext cx="8534400"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lnSpc>
                <a:spcPct val="130000"/>
              </a:lnSpc>
              <a:spcBef>
                <a:spcPct val="50000"/>
              </a:spcBef>
              <a:buFont typeface="Arial" pitchFamily="34" charset="0"/>
              <a:buNone/>
            </a:pPr>
            <a:r>
              <a:rPr kumimoji="0" lang="zh-CN" altLang="en-US" sz="2000" b="1" dirty="0" smtClean="0">
                <a:solidFill>
                  <a:srgbClr val="000000"/>
                </a:solidFill>
                <a:latin typeface="Times New Roman" pitchFamily="18" charset="0"/>
                <a:cs typeface="Times New Roman" pitchFamily="18" charset="0"/>
              </a:rPr>
              <a:t>　　</a:t>
            </a:r>
            <a:r>
              <a:rPr kumimoji="0" lang="en-US" altLang="zh-CN" sz="2000" b="1" dirty="0" smtClean="0">
                <a:solidFill>
                  <a:srgbClr val="000000"/>
                </a:solidFill>
                <a:latin typeface="Times New Roman" pitchFamily="18" charset="0"/>
                <a:cs typeface="Times New Roman" pitchFamily="18" charset="0"/>
              </a:rPr>
              <a:t>14. </a:t>
            </a:r>
            <a:r>
              <a:rPr kumimoji="0" lang="zh-CN" altLang="en-US" sz="2000" b="1" dirty="0" smtClean="0">
                <a:solidFill>
                  <a:srgbClr val="000000"/>
                </a:solidFill>
                <a:latin typeface="Times New Roman" pitchFamily="18" charset="0"/>
                <a:cs typeface="Times New Roman" pitchFamily="18" charset="0"/>
              </a:rPr>
              <a:t>设有如图</a:t>
            </a:r>
            <a:r>
              <a:rPr kumimoji="0" lang="en-US" altLang="zh-CN" sz="2000" b="1" dirty="0" smtClean="0">
                <a:solidFill>
                  <a:srgbClr val="000000"/>
                </a:solidFill>
                <a:latin typeface="Times New Roman" pitchFamily="18" charset="0"/>
                <a:cs typeface="Times New Roman" pitchFamily="18" charset="0"/>
              </a:rPr>
              <a:t>3-25</a:t>
            </a:r>
            <a:r>
              <a:rPr kumimoji="0" lang="zh-CN" altLang="en-US" sz="2000" b="1" dirty="0" smtClean="0">
                <a:solidFill>
                  <a:srgbClr val="000000"/>
                </a:solidFill>
                <a:latin typeface="Times New Roman" pitchFamily="18" charset="0"/>
                <a:cs typeface="Times New Roman" pitchFamily="18" charset="0"/>
              </a:rPr>
              <a:t>所示的一棵与或树，请指出解树；并分别按和代价及最大代价求解树代价；然后，指出最优解树。</a:t>
            </a:r>
          </a:p>
        </p:txBody>
      </p:sp>
      <p:sp>
        <p:nvSpPr>
          <p:cNvPr id="98308" name="Text Box 4"/>
          <p:cNvSpPr txBox="1">
            <a:spLocks noChangeArrowheads="1"/>
          </p:cNvSpPr>
          <p:nvPr/>
        </p:nvSpPr>
        <p:spPr bwMode="auto">
          <a:xfrm>
            <a:off x="457200" y="1989138"/>
            <a:ext cx="85344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lnSpc>
                <a:spcPct val="130000"/>
              </a:lnSpc>
              <a:spcBef>
                <a:spcPct val="50000"/>
              </a:spcBef>
              <a:buFont typeface="Arial" pitchFamily="34" charset="0"/>
              <a:buNone/>
            </a:pPr>
            <a:r>
              <a:rPr kumimoji="0" lang="en-US" altLang="zh-CN" sz="2000" b="1" dirty="0" smtClean="0">
                <a:solidFill>
                  <a:srgbClr val="3333FF"/>
                </a:solidFill>
                <a:latin typeface="Times New Roman" pitchFamily="18" charset="0"/>
                <a:cs typeface="Times New Roman" pitchFamily="18" charset="0"/>
              </a:rPr>
              <a:t>      </a:t>
            </a:r>
            <a:r>
              <a:rPr kumimoji="0" lang="zh-CN" altLang="en-US" sz="2000" b="1" dirty="0" smtClean="0">
                <a:solidFill>
                  <a:srgbClr val="3333FF"/>
                </a:solidFill>
                <a:latin typeface="Times New Roman" pitchFamily="18" charset="0"/>
                <a:cs typeface="Times New Roman" pitchFamily="18" charset="0"/>
              </a:rPr>
              <a:t>一棵解树由</a:t>
            </a:r>
            <a:r>
              <a:rPr kumimoji="0" lang="en-US" altLang="zh-CN" sz="2000" b="1" dirty="0" smtClean="0">
                <a:solidFill>
                  <a:srgbClr val="3333FF"/>
                </a:solidFill>
                <a:latin typeface="Times New Roman" pitchFamily="18" charset="0"/>
                <a:cs typeface="Times New Roman" pitchFamily="18" charset="0"/>
              </a:rPr>
              <a:t>S0, A, D, t1, t2, t3</a:t>
            </a:r>
            <a:r>
              <a:rPr kumimoji="0" lang="zh-CN" altLang="en-US" sz="2000" b="1" dirty="0" smtClean="0">
                <a:solidFill>
                  <a:srgbClr val="3333FF"/>
                </a:solidFill>
                <a:latin typeface="Times New Roman" pitchFamily="18" charset="0"/>
                <a:cs typeface="Times New Roman" pitchFamily="18" charset="0"/>
              </a:rPr>
              <a:t>组成；另一棵解树由</a:t>
            </a:r>
            <a:r>
              <a:rPr kumimoji="0" lang="en-US" altLang="zh-CN" sz="2000" b="1" dirty="0" smtClean="0">
                <a:solidFill>
                  <a:srgbClr val="3333FF"/>
                </a:solidFill>
                <a:latin typeface="Times New Roman" pitchFamily="18" charset="0"/>
                <a:cs typeface="Times New Roman" pitchFamily="18" charset="0"/>
              </a:rPr>
              <a:t>S0, B, E, t4, t5</a:t>
            </a:r>
            <a:r>
              <a:rPr kumimoji="0" lang="zh-CN" altLang="en-US" sz="2000" b="1" dirty="0" smtClean="0">
                <a:solidFill>
                  <a:srgbClr val="3333FF"/>
                </a:solidFill>
                <a:latin typeface="Times New Roman" pitchFamily="18" charset="0"/>
                <a:cs typeface="Times New Roman" pitchFamily="18" charset="0"/>
              </a:rPr>
              <a:t>组成；</a:t>
            </a:r>
          </a:p>
        </p:txBody>
      </p:sp>
      <p:sp>
        <p:nvSpPr>
          <p:cNvPr id="98309" name="Text Box 4"/>
          <p:cNvSpPr txBox="1">
            <a:spLocks noChangeArrowheads="1"/>
          </p:cNvSpPr>
          <p:nvPr/>
        </p:nvSpPr>
        <p:spPr bwMode="auto">
          <a:xfrm>
            <a:off x="38100" y="2481263"/>
            <a:ext cx="5904656" cy="794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lnSpc>
                <a:spcPct val="130000"/>
              </a:lnSpc>
              <a:spcBef>
                <a:spcPct val="50000"/>
              </a:spcBef>
              <a:buFont typeface="Arial" pitchFamily="34" charset="0"/>
              <a:buNone/>
            </a:pPr>
            <a:r>
              <a:rPr kumimoji="0" lang="zh-CN" altLang="en-US" sz="2000" b="1" dirty="0" smtClean="0">
                <a:solidFill>
                  <a:srgbClr val="3333FF"/>
                </a:solidFill>
                <a:latin typeface="Times New Roman" pitchFamily="18" charset="0"/>
                <a:cs typeface="Times New Roman" pitchFamily="18" charset="0"/>
              </a:rPr>
              <a:t>左边解树：</a:t>
            </a:r>
            <a:endParaRPr kumimoji="0" lang="en-US" altLang="zh-CN" sz="2000" b="1" dirty="0" smtClean="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r>
              <a:rPr kumimoji="0" lang="en-US" altLang="zh-CN" sz="2000" b="1" dirty="0" smtClean="0">
                <a:solidFill>
                  <a:srgbClr val="3333FF"/>
                </a:solidFill>
                <a:latin typeface="Times New Roman" pitchFamily="18" charset="0"/>
                <a:cs typeface="Times New Roman" pitchFamily="18" charset="0"/>
              </a:rPr>
              <a:t>	</a:t>
            </a:r>
            <a:r>
              <a:rPr kumimoji="0" lang="zh-CN" altLang="en-US" sz="2000" b="1" dirty="0" smtClean="0">
                <a:solidFill>
                  <a:srgbClr val="3333FF"/>
                </a:solidFill>
                <a:latin typeface="Times New Roman" pitchFamily="18" charset="0"/>
                <a:cs typeface="Times New Roman" pitchFamily="18" charset="0"/>
              </a:rPr>
              <a:t>按和代价：</a:t>
            </a:r>
            <a:r>
              <a:rPr kumimoji="0" lang="en-US" altLang="zh-CN" sz="2000" b="1" dirty="0" smtClean="0">
                <a:solidFill>
                  <a:srgbClr val="3333FF"/>
                </a:solidFill>
                <a:latin typeface="Times New Roman" pitchFamily="18" charset="0"/>
                <a:cs typeface="Times New Roman" pitchFamily="18" charset="0"/>
              </a:rPr>
              <a:t>g(D)=4, g(A)=7, g(S0)=12</a:t>
            </a:r>
          </a:p>
          <a:p>
            <a:pPr eaLnBrk="1" hangingPunct="1">
              <a:lnSpc>
                <a:spcPct val="130000"/>
              </a:lnSpc>
              <a:spcBef>
                <a:spcPct val="50000"/>
              </a:spcBef>
              <a:buFont typeface="Arial" pitchFamily="34" charset="0"/>
              <a:buNone/>
            </a:pPr>
            <a:r>
              <a:rPr kumimoji="0" lang="en-US" altLang="zh-CN" sz="2000" b="1" dirty="0" smtClean="0">
                <a:solidFill>
                  <a:srgbClr val="3333FF"/>
                </a:solidFill>
                <a:latin typeface="Times New Roman" pitchFamily="18" charset="0"/>
                <a:cs typeface="Times New Roman" pitchFamily="18" charset="0"/>
              </a:rPr>
              <a:t>	</a:t>
            </a:r>
            <a:r>
              <a:rPr kumimoji="0" lang="zh-CN" altLang="en-US" sz="2000" b="1" dirty="0" smtClean="0">
                <a:solidFill>
                  <a:srgbClr val="3333FF"/>
                </a:solidFill>
                <a:latin typeface="Times New Roman" pitchFamily="18" charset="0"/>
                <a:cs typeface="Times New Roman" pitchFamily="18" charset="0"/>
              </a:rPr>
              <a:t>按最大代价：</a:t>
            </a:r>
            <a:r>
              <a:rPr kumimoji="0" lang="en-US" altLang="zh-CN" sz="2000" b="1" dirty="0" smtClean="0">
                <a:solidFill>
                  <a:srgbClr val="3333FF"/>
                </a:solidFill>
                <a:latin typeface="Times New Roman" pitchFamily="18" charset="0"/>
                <a:cs typeface="Times New Roman" pitchFamily="18" charset="0"/>
              </a:rPr>
              <a:t>g(D)=2, g(A)=5, g(S0)=10</a:t>
            </a:r>
          </a:p>
          <a:p>
            <a:pPr eaLnBrk="1" hangingPunct="1">
              <a:lnSpc>
                <a:spcPct val="130000"/>
              </a:lnSpc>
              <a:spcBef>
                <a:spcPct val="50000"/>
              </a:spcBef>
              <a:buFont typeface="Arial" pitchFamily="34" charset="0"/>
              <a:buNone/>
            </a:pPr>
            <a:r>
              <a:rPr kumimoji="0" lang="zh-CN" altLang="en-US" sz="2000" b="1" dirty="0" smtClean="0">
                <a:solidFill>
                  <a:srgbClr val="3333FF"/>
                </a:solidFill>
                <a:latin typeface="Times New Roman" pitchFamily="18" charset="0"/>
                <a:cs typeface="Times New Roman" pitchFamily="18" charset="0"/>
              </a:rPr>
              <a:t>右边</a:t>
            </a:r>
            <a:r>
              <a:rPr kumimoji="0" lang="zh-CN" altLang="en-US" sz="2000" b="1" dirty="0">
                <a:solidFill>
                  <a:srgbClr val="3333FF"/>
                </a:solidFill>
                <a:latin typeface="Times New Roman" pitchFamily="18" charset="0"/>
                <a:cs typeface="Times New Roman" pitchFamily="18" charset="0"/>
              </a:rPr>
              <a:t>解树：</a:t>
            </a:r>
            <a:endParaRPr kumimoji="0" lang="en-US" altLang="zh-CN" sz="2000" b="1" dirty="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r>
              <a:rPr kumimoji="0" lang="en-US" altLang="zh-CN" sz="2000" b="1" dirty="0">
                <a:solidFill>
                  <a:srgbClr val="3333FF"/>
                </a:solidFill>
                <a:latin typeface="Times New Roman" pitchFamily="18" charset="0"/>
                <a:cs typeface="Times New Roman" pitchFamily="18" charset="0"/>
              </a:rPr>
              <a:t>	</a:t>
            </a:r>
            <a:r>
              <a:rPr kumimoji="0" lang="zh-CN" altLang="en-US" sz="2000" b="1" dirty="0">
                <a:solidFill>
                  <a:srgbClr val="3333FF"/>
                </a:solidFill>
                <a:latin typeface="Times New Roman" pitchFamily="18" charset="0"/>
                <a:cs typeface="Times New Roman" pitchFamily="18" charset="0"/>
              </a:rPr>
              <a:t>按和代价：</a:t>
            </a:r>
            <a:r>
              <a:rPr kumimoji="0" lang="en-US" altLang="zh-CN" sz="2000" b="1" dirty="0">
                <a:solidFill>
                  <a:srgbClr val="3333FF"/>
                </a:solidFill>
                <a:latin typeface="Times New Roman" pitchFamily="18" charset="0"/>
                <a:cs typeface="Times New Roman" pitchFamily="18" charset="0"/>
              </a:rPr>
              <a:t>g(E)=2, g(B)=11, g(S0)=18</a:t>
            </a:r>
          </a:p>
          <a:p>
            <a:pPr eaLnBrk="1" hangingPunct="1">
              <a:lnSpc>
                <a:spcPct val="130000"/>
              </a:lnSpc>
              <a:spcBef>
                <a:spcPct val="50000"/>
              </a:spcBef>
              <a:buFont typeface="Arial" pitchFamily="34" charset="0"/>
              <a:buNone/>
            </a:pPr>
            <a:r>
              <a:rPr kumimoji="0" lang="en-US" altLang="zh-CN" sz="2000" b="1" dirty="0">
                <a:solidFill>
                  <a:srgbClr val="3333FF"/>
                </a:solidFill>
                <a:latin typeface="Times New Roman" pitchFamily="18" charset="0"/>
                <a:cs typeface="Times New Roman" pitchFamily="18" charset="0"/>
              </a:rPr>
              <a:t>	</a:t>
            </a:r>
            <a:r>
              <a:rPr kumimoji="0" lang="zh-CN" altLang="en-US" sz="2000" b="1" dirty="0">
                <a:solidFill>
                  <a:srgbClr val="3333FF"/>
                </a:solidFill>
                <a:latin typeface="Times New Roman" pitchFamily="18" charset="0"/>
                <a:cs typeface="Times New Roman" pitchFamily="18" charset="0"/>
              </a:rPr>
              <a:t>按最大代价：</a:t>
            </a:r>
            <a:r>
              <a:rPr kumimoji="0" lang="en-US" altLang="zh-CN" sz="2000" b="1" dirty="0">
                <a:solidFill>
                  <a:srgbClr val="3333FF"/>
                </a:solidFill>
                <a:latin typeface="Times New Roman" pitchFamily="18" charset="0"/>
                <a:cs typeface="Times New Roman" pitchFamily="18" charset="0"/>
              </a:rPr>
              <a:t>g(E)=2, g(B)=7, g(S0)=</a:t>
            </a:r>
            <a:r>
              <a:rPr kumimoji="0" lang="en-US" altLang="zh-CN" sz="2000" b="1" dirty="0" smtClean="0">
                <a:solidFill>
                  <a:srgbClr val="3333FF"/>
                </a:solidFill>
                <a:latin typeface="Times New Roman" pitchFamily="18" charset="0"/>
                <a:cs typeface="Times New Roman" pitchFamily="18" charset="0"/>
              </a:rPr>
              <a:t>14</a:t>
            </a:r>
          </a:p>
          <a:p>
            <a:pPr eaLnBrk="1" hangingPunct="1">
              <a:lnSpc>
                <a:spcPct val="130000"/>
              </a:lnSpc>
              <a:spcBef>
                <a:spcPct val="50000"/>
              </a:spcBef>
              <a:buFont typeface="Arial" pitchFamily="34" charset="0"/>
              <a:buNone/>
            </a:pPr>
            <a:r>
              <a:rPr kumimoji="0" lang="zh-CN" altLang="en-US" sz="2000" b="1" dirty="0">
                <a:solidFill>
                  <a:srgbClr val="3333FF"/>
                </a:solidFill>
                <a:latin typeface="Times New Roman" pitchFamily="18" charset="0"/>
                <a:cs typeface="Times New Roman" pitchFamily="18" charset="0"/>
              </a:rPr>
              <a:t>按和代价计算，左边的解树为最优解树，按最大代价计算，仍是左边的解树为最优解树。因此，左边的解树为最优解树。</a:t>
            </a:r>
          </a:p>
          <a:p>
            <a:pPr eaLnBrk="1" hangingPunct="1">
              <a:lnSpc>
                <a:spcPct val="130000"/>
              </a:lnSpc>
              <a:spcBef>
                <a:spcPct val="50000"/>
              </a:spcBef>
              <a:buFont typeface="Arial" pitchFamily="34" charset="0"/>
              <a:buNone/>
            </a:pPr>
            <a:endParaRPr kumimoji="0" lang="en-US" altLang="zh-CN" sz="2000" b="1" dirty="0" smtClean="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endParaRPr kumimoji="0" lang="en-US" altLang="zh-CN" sz="2000" b="1" dirty="0" smtClean="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endParaRPr kumimoji="0" lang="en-US" altLang="zh-CN" sz="2000" b="1" dirty="0" smtClean="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endParaRPr kumimoji="0" lang="en-US" altLang="zh-CN" sz="2000" b="1" dirty="0" smtClean="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endParaRPr kumimoji="0" lang="zh-CN" altLang="en-US" sz="2000" b="1" dirty="0">
              <a:solidFill>
                <a:srgbClr val="3333FF"/>
              </a:solidFill>
              <a:latin typeface="Times New Roman" pitchFamily="18" charset="0"/>
              <a:cs typeface="Times New Roman" pitchFamily="18" charset="0"/>
            </a:endParaRPr>
          </a:p>
          <a:p>
            <a:pPr eaLnBrk="1" hangingPunct="1">
              <a:lnSpc>
                <a:spcPct val="130000"/>
              </a:lnSpc>
              <a:spcBef>
                <a:spcPct val="50000"/>
              </a:spcBef>
              <a:buFont typeface="Arial" pitchFamily="34" charset="0"/>
              <a:buNone/>
            </a:pPr>
            <a:endParaRPr kumimoji="0" lang="zh-CN" altLang="en-US" sz="2000" b="1" dirty="0" smtClean="0">
              <a:solidFill>
                <a:srgbClr val="3333FF"/>
              </a:solidFill>
              <a:latin typeface="Times New Roman" pitchFamily="18" charset="0"/>
              <a:cs typeface="Times New Roman" pitchFamily="18" charset="0"/>
            </a:endParaRPr>
          </a:p>
        </p:txBody>
      </p:sp>
      <p:sp>
        <p:nvSpPr>
          <p:cNvPr id="2" name="Rectangle 9"/>
          <p:cNvSpPr>
            <a:spLocks noChangeArrowheads="1"/>
          </p:cNvSpPr>
          <p:nvPr/>
        </p:nvSpPr>
        <p:spPr bwMode="auto">
          <a:xfrm>
            <a:off x="0" y="0"/>
            <a:ext cx="9144000" cy="0"/>
          </a:xfrm>
          <a:prstGeom prst="rect">
            <a:avLst/>
          </a:prstGeom>
          <a:noFill/>
          <a:ln>
            <a:noFill/>
          </a:ln>
          <a:effectLst>
            <a:outerShdw dist="17961" dir="2700000" algn="ctr" rotWithShape="0">
              <a:schemeClr val="accent1">
                <a:gamma/>
                <a:shade val="60000"/>
                <a:invGamma/>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txBody>
          <a:bodyPr wrap="none" anchor="ctr">
            <a:spAutoFit/>
          </a:bodyPr>
          <a:lstStyle/>
          <a:p>
            <a:pPr>
              <a:buFont typeface="Arial" charset="0"/>
              <a:buNone/>
              <a:defRPr/>
            </a:pPr>
            <a:endParaRPr kumimoji="0" lang="zh-CN" altLang="en-US" sz="1800">
              <a:solidFill>
                <a:srgbClr val="000000"/>
              </a:solidFill>
              <a:latin typeface="Tahoma" pitchFamily="34" charset="0"/>
              <a:ea typeface="宋体" pitchFamily="2" charset="-122"/>
            </a:endParaRPr>
          </a:p>
        </p:txBody>
      </p:sp>
      <p:graphicFrame>
        <p:nvGraphicFramePr>
          <p:cNvPr id="90121" name="对象 2"/>
          <p:cNvGraphicFramePr>
            <a:graphicFrameLocks noChangeAspect="1"/>
          </p:cNvGraphicFramePr>
          <p:nvPr>
            <p:extLst>
              <p:ext uri="{D42A27DB-BD31-4B8C-83A1-F6EECF244321}">
                <p14:modId xmlns:p14="http://schemas.microsoft.com/office/powerpoint/2010/main" val="4228248092"/>
              </p:ext>
            </p:extLst>
          </p:nvPr>
        </p:nvGraphicFramePr>
        <p:xfrm>
          <a:off x="5724128" y="2636912"/>
          <a:ext cx="3267472" cy="2991544"/>
        </p:xfrm>
        <a:graphic>
          <a:graphicData uri="http://schemas.openxmlformats.org/presentationml/2006/ole">
            <mc:AlternateContent xmlns:mc="http://schemas.openxmlformats.org/markup-compatibility/2006">
              <mc:Choice xmlns:v="urn:schemas-microsoft-com:vml" Requires="v">
                <p:oleObj spid="_x0000_s1343512" name="Visio" r:id="rId3" imgW="2638929" imgH="2422980" progId="Visio.Drawing.11">
                  <p:embed/>
                </p:oleObj>
              </mc:Choice>
              <mc:Fallback>
                <p:oleObj name="Visio" r:id="rId3" imgW="2638929" imgH="24229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636912"/>
                        <a:ext cx="3267472" cy="2991544"/>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274924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barn(inVertical)">
                                      <p:cBhvr>
                                        <p:cTn id="7" dur="500"/>
                                        <p:tgtEl>
                                          <p:spTgt spid="98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8309"/>
                                        </p:tgtEl>
                                        <p:attrNameLst>
                                          <p:attrName>style.visibility</p:attrName>
                                        </p:attrNameLst>
                                      </p:cBhvr>
                                      <p:to>
                                        <p:strVal val="visible"/>
                                      </p:to>
                                    </p:set>
                                    <p:animEffect transition="in" filter="randombar(horizontal)">
                                      <p:cBhvr>
                                        <p:cTn id="12" dur="5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p:bldP spid="983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2" name="Text Box 4"/>
          <p:cNvSpPr txBox="1">
            <a:spLocks noChangeArrowheads="1"/>
          </p:cNvSpPr>
          <p:nvPr/>
        </p:nvSpPr>
        <p:spPr bwMode="auto">
          <a:xfrm>
            <a:off x="3143240" y="4357694"/>
            <a:ext cx="32575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3-3 </a:t>
            </a:r>
            <a:r>
              <a:rPr lang="zh-CN" altLang="en-US" dirty="0">
                <a:solidFill>
                  <a:srgbClr val="0070C0"/>
                </a:solidFill>
                <a:latin typeface="宋体" charset="-122"/>
              </a:rPr>
              <a:t>八数码问题示例</a:t>
            </a:r>
            <a:r>
              <a:rPr lang="zh-CN" altLang="en-US" dirty="0">
                <a:solidFill>
                  <a:srgbClr val="0070C0"/>
                </a:solidFill>
              </a:rPr>
              <a:t> </a:t>
            </a:r>
          </a:p>
        </p:txBody>
      </p:sp>
      <p:sp>
        <p:nvSpPr>
          <p:cNvPr id="662534" name="Rectangle 6"/>
          <p:cNvSpPr>
            <a:spLocks noChangeArrowheads="1"/>
          </p:cNvSpPr>
          <p:nvPr/>
        </p:nvSpPr>
        <p:spPr bwMode="auto">
          <a:xfrm>
            <a:off x="755650" y="776288"/>
            <a:ext cx="3887788" cy="535531"/>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smtClean="0">
                <a:solidFill>
                  <a:srgbClr val="0070C0"/>
                </a:solidFill>
                <a:latin typeface="楷体" pitchFamily="49" charset="-122"/>
                <a:ea typeface="楷体" pitchFamily="49" charset="-122"/>
              </a:rPr>
              <a:t>例三</a:t>
            </a:r>
            <a:r>
              <a:rPr lang="en-US" altLang="zh-CN" sz="2800" b="1" dirty="0" smtClean="0">
                <a:solidFill>
                  <a:srgbClr val="0070C0"/>
                </a:solidFill>
                <a:latin typeface="楷体" pitchFamily="49" charset="-122"/>
                <a:ea typeface="楷体" pitchFamily="49" charset="-122"/>
              </a:rPr>
              <a:t>:</a:t>
            </a:r>
            <a:r>
              <a:rPr lang="zh-CN" altLang="en-US" sz="2800" b="1" dirty="0" smtClean="0">
                <a:solidFill>
                  <a:srgbClr val="0070C0"/>
                </a:solidFill>
                <a:latin typeface="楷体" pitchFamily="49" charset="-122"/>
                <a:ea typeface="楷体" pitchFamily="49" charset="-122"/>
              </a:rPr>
              <a:t>八</a:t>
            </a:r>
            <a:r>
              <a:rPr lang="zh-CN" altLang="en-US" sz="2800" b="1" dirty="0">
                <a:solidFill>
                  <a:srgbClr val="0070C0"/>
                </a:solidFill>
                <a:latin typeface="楷体" pitchFamily="49" charset="-122"/>
                <a:ea typeface="楷体" pitchFamily="49" charset="-122"/>
              </a:rPr>
              <a:t>数码</a:t>
            </a:r>
            <a:r>
              <a:rPr lang="zh-CN" altLang="en-US" sz="2800" b="1" dirty="0" smtClean="0">
                <a:solidFill>
                  <a:srgbClr val="0070C0"/>
                </a:solidFill>
                <a:latin typeface="楷体" pitchFamily="49" charset="-122"/>
                <a:ea typeface="楷体" pitchFamily="49" charset="-122"/>
              </a:rPr>
              <a:t>问题</a:t>
            </a:r>
            <a:endParaRPr lang="zh-CN" altLang="en-US" sz="2800" b="1" dirty="0">
              <a:solidFill>
                <a:srgbClr val="0070C0"/>
              </a:solidFill>
              <a:latin typeface="楷体" pitchFamily="49" charset="-122"/>
              <a:ea typeface="楷体" pitchFamily="49"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595444"/>
            <a:ext cx="67913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917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62534"/>
                                        </p:tgtEl>
                                        <p:attrNameLst>
                                          <p:attrName>style.visibility</p:attrName>
                                        </p:attrNameLst>
                                      </p:cBhvr>
                                      <p:to>
                                        <p:strVal val="visible"/>
                                      </p:to>
                                    </p:set>
                                    <p:animEffect transition="in" filter="blinds(horizontal)">
                                      <p:cBhvr>
                                        <p:cTn id="7" dur="500"/>
                                        <p:tgtEl>
                                          <p:spTgt spid="66253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62532"/>
                                        </p:tgtEl>
                                        <p:attrNameLst>
                                          <p:attrName>style.visibility</p:attrName>
                                        </p:attrNameLst>
                                      </p:cBhvr>
                                      <p:to>
                                        <p:strVal val="visible"/>
                                      </p:to>
                                    </p:set>
                                    <p:animEffect transition="in" filter="checkerboard(across)">
                                      <p:cBhvr>
                                        <p:cTn id="10" dur="500"/>
                                        <p:tgtEl>
                                          <p:spTgt spid="66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2" grpId="0"/>
      <p:bldP spid="66253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标题 560129"/>
          <p:cNvSpPr>
            <a:spLocks noGrp="1"/>
          </p:cNvSpPr>
          <p:nvPr>
            <p:ph type="title"/>
          </p:nvPr>
        </p:nvSpPr>
        <p:spPr>
          <a:xfrm>
            <a:off x="838200" y="228600"/>
            <a:ext cx="7589838" cy="701675"/>
          </a:xfrm>
        </p:spPr>
        <p:txBody>
          <a:bodyPr vert="horz" wrap="square" lIns="91440" tIns="45720" rIns="91440" bIns="45720" numCol="1" anchorCtr="0" compatLnSpc="1">
            <a:prstTxWarp prst="textNoShape">
              <a:avLst/>
            </a:prstTxWarp>
          </a:bodyPr>
          <a:lstStyle/>
          <a:p>
            <a:pPr algn="ctr" eaLnBrk="1" hangingPunct="1">
              <a:defRPr/>
            </a:pPr>
            <a:r>
              <a:rPr lang="zh-CN" altLang="en-US" noProof="1" smtClean="0">
                <a:solidFill>
                  <a:srgbClr val="FF3300"/>
                </a:solidFill>
                <a:effectLst>
                  <a:outerShdw blurRad="38100" dist="38100" dir="2700000" algn="tl">
                    <a:srgbClr val="C0C0C0"/>
                  </a:outerShdw>
                </a:effectLst>
                <a:ea typeface="黑体" pitchFamily="49" charset="-122"/>
              </a:rPr>
              <a:t>问题</a:t>
            </a:r>
          </a:p>
        </p:txBody>
      </p:sp>
      <p:grpSp>
        <p:nvGrpSpPr>
          <p:cNvPr id="560131" name="组合 560130"/>
          <p:cNvGrpSpPr>
            <a:grpSpLocks/>
          </p:cNvGrpSpPr>
          <p:nvPr/>
        </p:nvGrpSpPr>
        <p:grpSpPr bwMode="auto">
          <a:xfrm>
            <a:off x="1547813" y="1268413"/>
            <a:ext cx="6264275" cy="4824412"/>
            <a:chOff x="3470" y="482"/>
            <a:chExt cx="1903" cy="1284"/>
          </a:xfrm>
        </p:grpSpPr>
        <p:pic>
          <p:nvPicPr>
            <p:cNvPr id="50180" name="图片 560131" descr="MC9004344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1253"/>
              <a:ext cx="58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云形标注 560132"/>
            <p:cNvSpPr>
              <a:spLocks noChangeArrowheads="1"/>
            </p:cNvSpPr>
            <p:nvPr/>
          </p:nvSpPr>
          <p:spPr bwMode="auto">
            <a:xfrm>
              <a:off x="3560" y="482"/>
              <a:ext cx="1813" cy="629"/>
            </a:xfrm>
            <a:prstGeom prst="cloudCallout">
              <a:avLst>
                <a:gd name="adj1" fmla="val -27454"/>
                <a:gd name="adj2" fmla="val 69944"/>
              </a:avLst>
            </a:prstGeom>
            <a:solidFill>
              <a:srgbClr val="FFFFCC"/>
            </a:solidFill>
            <a:ln w="9525">
              <a:solidFill>
                <a:schemeClr val="tx1"/>
              </a:solidFill>
              <a:round/>
              <a:headEnd/>
              <a:tailEnd/>
            </a:ln>
            <a:effectLst>
              <a:outerShdw blurRad="63500" dist="107763" dir="2700000" algn="ctr" rotWithShape="0">
                <a:schemeClr val="bg2">
                  <a:alpha val="50000"/>
                </a:schemeClr>
              </a:outerShdw>
            </a:effectLst>
          </p:spPr>
          <p:txBody>
            <a:bodyPr lIns="0" rIns="0"/>
            <a:lstStyle/>
            <a:p>
              <a:pPr eaLnBrk="1" hangingPunct="1">
                <a:lnSpc>
                  <a:spcPct val="80000"/>
                </a:lnSpc>
                <a:spcBef>
                  <a:spcPct val="50000"/>
                </a:spcBef>
                <a:defRPr/>
              </a:pPr>
              <a:endParaRPr lang="en-US" altLang="zh-CN" sz="1400" b="1">
                <a:solidFill>
                  <a:srgbClr val="CC3399"/>
                </a:solidFill>
                <a:latin typeface="Arial" pitchFamily="34" charset="0"/>
              </a:endParaRPr>
            </a:p>
            <a:p>
              <a:pPr eaLnBrk="1" hangingPunct="1">
                <a:lnSpc>
                  <a:spcPct val="80000"/>
                </a:lnSpc>
                <a:spcBef>
                  <a:spcPct val="50000"/>
                </a:spcBef>
                <a:defRPr/>
              </a:pPr>
              <a:r>
                <a:rPr lang="zh-CN" altLang="en-US" sz="3000" b="1">
                  <a:solidFill>
                    <a:srgbClr val="0000FF"/>
                  </a:solidFill>
                  <a:latin typeface="Arial" pitchFamily="34" charset="0"/>
                </a:rPr>
                <a:t>状态空间与问题归约两种表示方法有何关系？</a:t>
              </a:r>
            </a:p>
          </p:txBody>
        </p:sp>
      </p:grpSp>
    </p:spTree>
    <p:extLst>
      <p:ext uri="{BB962C8B-B14F-4D97-AF65-F5344CB8AC3E}">
        <p14:creationId xmlns:p14="http://schemas.microsoft.com/office/powerpoint/2010/main" val="269637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0131"/>
                                        </p:tgtEl>
                                        <p:attrNameLst>
                                          <p:attrName>style.visibility</p:attrName>
                                        </p:attrNameLst>
                                      </p:cBhvr>
                                      <p:to>
                                        <p:strVal val="visible"/>
                                      </p:to>
                                    </p:set>
                                    <p:animEffect transition="in" filter="blinds(horizontal)">
                                      <p:cBhvr>
                                        <p:cTn id="7" dur="500"/>
                                        <p:tgtEl>
                                          <p:spTgt spid="56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217613" y="381000"/>
            <a:ext cx="7926387" cy="650875"/>
          </a:xfrm>
        </p:spPr>
        <p:txBody>
          <a:bodyPr rtlCol="0">
            <a:normAutofit/>
          </a:bodyPr>
          <a:lstStyle/>
          <a:p>
            <a:pPr fontAlgn="auto">
              <a:spcAft>
                <a:spcPts val="0"/>
              </a:spcAft>
              <a:defRPr/>
            </a:pPr>
            <a:r>
              <a:rPr lang="zh-CN" altLang="en-US" dirty="0" smtClean="0">
                <a:solidFill>
                  <a:srgbClr val="FF0000"/>
                </a:solidFill>
              </a:rPr>
              <a:t>状态空间法和问题归约法比较</a:t>
            </a:r>
            <a:endParaRPr lang="en-US" altLang="zh-CN" dirty="0" smtClean="0">
              <a:solidFill>
                <a:srgbClr val="FF0000"/>
              </a:solidFill>
            </a:endParaRPr>
          </a:p>
        </p:txBody>
      </p:sp>
      <p:sp>
        <p:nvSpPr>
          <p:cNvPr id="51203" name="内容占位符 2"/>
          <p:cNvSpPr>
            <a:spLocks noGrp="1"/>
          </p:cNvSpPr>
          <p:nvPr>
            <p:ph sz="half" idx="1"/>
          </p:nvPr>
        </p:nvSpPr>
        <p:spPr>
          <a:xfrm>
            <a:off x="323850" y="1052513"/>
            <a:ext cx="8743950" cy="3032125"/>
          </a:xfrm>
        </p:spPr>
        <p:txBody>
          <a:bodyPr/>
          <a:lstStyle/>
          <a:p>
            <a:r>
              <a:rPr lang="zh-CN" altLang="en-US" sz="2400" dirty="0" smtClean="0"/>
              <a:t>状态空间法是一种基于</a:t>
            </a:r>
            <a:r>
              <a:rPr lang="zh-CN" altLang="en-US" sz="2400" dirty="0" smtClean="0">
                <a:solidFill>
                  <a:srgbClr val="000000"/>
                </a:solidFill>
              </a:rPr>
              <a:t>解答空间的问题表示和求解方法</a:t>
            </a:r>
            <a:r>
              <a:rPr lang="en-US" altLang="zh-CN" sz="2400" dirty="0" smtClean="0">
                <a:solidFill>
                  <a:srgbClr val="000000"/>
                </a:solidFill>
              </a:rPr>
              <a:t>,</a:t>
            </a:r>
            <a:r>
              <a:rPr lang="zh-CN" altLang="en-US" sz="2400" dirty="0" smtClean="0"/>
              <a:t>它是以</a:t>
            </a:r>
            <a:r>
              <a:rPr lang="zh-CN" altLang="en-US" sz="2400" dirty="0" smtClean="0">
                <a:solidFill>
                  <a:srgbClr val="FF0000"/>
                </a:solidFill>
              </a:rPr>
              <a:t>状态</a:t>
            </a:r>
            <a:r>
              <a:rPr lang="zh-CN" altLang="en-US" sz="2400" dirty="0" smtClean="0"/>
              <a:t>和</a:t>
            </a:r>
            <a:r>
              <a:rPr lang="zh-CN" altLang="en-US" sz="2400" dirty="0" smtClean="0">
                <a:solidFill>
                  <a:srgbClr val="FF0000"/>
                </a:solidFill>
              </a:rPr>
              <a:t>操作符</a:t>
            </a:r>
            <a:r>
              <a:rPr lang="zh-CN" altLang="en-US" sz="2400" dirty="0" smtClean="0"/>
              <a:t>为基础的</a:t>
            </a:r>
            <a:r>
              <a:rPr lang="en-US" altLang="zh-CN" sz="2400" dirty="0" smtClean="0"/>
              <a:t>.</a:t>
            </a:r>
            <a:r>
              <a:rPr lang="zh-CN" altLang="en-US" sz="2400" dirty="0" smtClean="0"/>
              <a:t>在利用状态空间图表示时</a:t>
            </a:r>
            <a:r>
              <a:rPr lang="en-US" altLang="zh-CN" sz="2400" dirty="0" smtClean="0"/>
              <a:t>,</a:t>
            </a:r>
            <a:r>
              <a:rPr lang="zh-CN" altLang="en-US" sz="2400" dirty="0" smtClean="0"/>
              <a:t>从某个初始状态开始</a:t>
            </a:r>
            <a:r>
              <a:rPr lang="en-US" altLang="zh-CN" sz="2400" dirty="0" smtClean="0"/>
              <a:t>,</a:t>
            </a:r>
            <a:r>
              <a:rPr lang="zh-CN" altLang="en-US" sz="2400" dirty="0" smtClean="0"/>
              <a:t>每次加一个操作符</a:t>
            </a:r>
            <a:r>
              <a:rPr lang="en-US" altLang="zh-CN" sz="2400" dirty="0" smtClean="0"/>
              <a:t>,</a:t>
            </a:r>
            <a:r>
              <a:rPr lang="zh-CN" altLang="en-US" sz="2400" dirty="0" smtClean="0"/>
              <a:t>递增地建立起操作符的试验序列</a:t>
            </a:r>
            <a:r>
              <a:rPr lang="en-US" altLang="zh-CN" sz="2400" dirty="0" smtClean="0"/>
              <a:t>,</a:t>
            </a:r>
            <a:r>
              <a:rPr lang="zh-CN" altLang="en-US" sz="2400" dirty="0" smtClean="0"/>
              <a:t>直到达到目标状态为止</a:t>
            </a:r>
            <a:r>
              <a:rPr lang="en-US" altLang="zh-CN" sz="2400" dirty="0" smtClean="0"/>
              <a:t>.</a:t>
            </a:r>
            <a:r>
              <a:rPr lang="zh-CN" altLang="en-US" sz="2400" dirty="0" smtClean="0"/>
              <a:t>由于状态空间法需要扩展过多的节点</a:t>
            </a:r>
            <a:r>
              <a:rPr lang="en-US" altLang="zh-CN" sz="2400" dirty="0" smtClean="0"/>
              <a:t>,</a:t>
            </a:r>
            <a:r>
              <a:rPr lang="zh-CN" altLang="en-US" sz="2400" dirty="0" smtClean="0"/>
              <a:t>容易出现“</a:t>
            </a:r>
            <a:r>
              <a:rPr lang="zh-CN" altLang="en-US" sz="2400" dirty="0" smtClean="0">
                <a:solidFill>
                  <a:srgbClr val="0070C0"/>
                </a:solidFill>
              </a:rPr>
              <a:t>组合爆炸</a:t>
            </a:r>
            <a:r>
              <a:rPr lang="zh-CN" altLang="en-US" sz="2400" dirty="0" smtClean="0"/>
              <a:t>”</a:t>
            </a:r>
            <a:r>
              <a:rPr lang="en-US" altLang="zh-CN" sz="2400" dirty="0" smtClean="0"/>
              <a:t>,</a:t>
            </a:r>
            <a:r>
              <a:rPr lang="zh-CN" altLang="en-US" sz="2400" dirty="0" smtClean="0"/>
              <a:t>因而只适用于表示比较简单的问题</a:t>
            </a:r>
            <a:r>
              <a:rPr lang="en-US" altLang="zh-CN" sz="2400" dirty="0" smtClean="0"/>
              <a:t>.</a:t>
            </a:r>
          </a:p>
          <a:p>
            <a:r>
              <a:rPr lang="zh-CN" altLang="en-US" sz="2400" dirty="0" smtClean="0"/>
              <a:t>问题归约法从目标（要解决的问题）出发</a:t>
            </a:r>
            <a:r>
              <a:rPr lang="en-US" altLang="zh-CN" sz="2400" dirty="0" smtClean="0"/>
              <a:t>,</a:t>
            </a:r>
            <a:r>
              <a:rPr lang="zh-CN" altLang="en-US" sz="2400" dirty="0" smtClean="0"/>
              <a:t>逆向推理</a:t>
            </a:r>
            <a:r>
              <a:rPr lang="en-US" altLang="zh-CN" sz="2400" dirty="0" smtClean="0"/>
              <a:t>,</a:t>
            </a:r>
            <a:r>
              <a:rPr lang="zh-CN" altLang="en-US" sz="2400" dirty="0" smtClean="0"/>
              <a:t>通过一系列变换把</a:t>
            </a:r>
            <a:r>
              <a:rPr lang="zh-CN" altLang="en-US" sz="2400" dirty="0" smtClean="0">
                <a:solidFill>
                  <a:srgbClr val="FF0000"/>
                </a:solidFill>
              </a:rPr>
              <a:t>初始问题</a:t>
            </a:r>
            <a:r>
              <a:rPr lang="zh-CN" altLang="en-US" sz="2400" dirty="0" smtClean="0"/>
              <a:t>变换为</a:t>
            </a:r>
            <a:r>
              <a:rPr lang="zh-CN" altLang="en-US" sz="2400" dirty="0" smtClean="0">
                <a:solidFill>
                  <a:srgbClr val="FF0000"/>
                </a:solidFill>
              </a:rPr>
              <a:t>子问题集合</a:t>
            </a:r>
            <a:r>
              <a:rPr lang="zh-CN" altLang="en-US" sz="2400" dirty="0" smtClean="0"/>
              <a:t>和子子问题集合</a:t>
            </a:r>
            <a:r>
              <a:rPr lang="en-US" altLang="zh-CN" sz="2400" dirty="0" smtClean="0"/>
              <a:t>,</a:t>
            </a:r>
            <a:r>
              <a:rPr lang="zh-CN" altLang="en-US" sz="2400" dirty="0" smtClean="0"/>
              <a:t>直至最后归约为一个平凡的本原问题集合</a:t>
            </a:r>
            <a:r>
              <a:rPr lang="en-US" altLang="zh-CN" sz="2400" dirty="0" smtClean="0"/>
              <a:t>.</a:t>
            </a:r>
            <a:r>
              <a:rPr lang="zh-CN" altLang="en-US" sz="2400" dirty="0" smtClean="0"/>
              <a:t>这些本原问题的解可以直接得到</a:t>
            </a:r>
            <a:r>
              <a:rPr lang="en-US" altLang="zh-CN" sz="2400" dirty="0" smtClean="0"/>
              <a:t>,</a:t>
            </a:r>
            <a:r>
              <a:rPr lang="zh-CN" altLang="en-US" sz="2400" dirty="0" smtClean="0"/>
              <a:t>从而解决了初始问题</a:t>
            </a:r>
            <a:r>
              <a:rPr lang="en-US" altLang="zh-CN" sz="2400" dirty="0" smtClean="0"/>
              <a:t>,</a:t>
            </a:r>
            <a:r>
              <a:rPr lang="zh-CN" altLang="en-US" sz="2400" dirty="0" smtClean="0"/>
              <a:t>用与或图来有效地说明问题归约法的求解途径。</a:t>
            </a:r>
            <a:endParaRPr lang="en-US" altLang="zh-CN" sz="2400" dirty="0" smtClean="0"/>
          </a:p>
          <a:p>
            <a:r>
              <a:rPr lang="zh-CN" altLang="en-US" sz="2400" dirty="0" smtClean="0"/>
              <a:t>状态空间法是问题归约法的一种特例。在问题归约法的与或图中</a:t>
            </a:r>
            <a:r>
              <a:rPr lang="en-US" altLang="zh-CN" sz="2400" dirty="0" smtClean="0"/>
              <a:t>,</a:t>
            </a:r>
            <a:r>
              <a:rPr lang="zh-CN" altLang="en-US" sz="2400" dirty="0" smtClean="0"/>
              <a:t>包含有与节点和或节点，而在状态空间法中只含有或节点。</a:t>
            </a:r>
            <a:br>
              <a:rPr lang="zh-CN" altLang="en-US" sz="2400" dirty="0" smtClean="0"/>
            </a:br>
            <a:endParaRPr lang="zh-CN" altLang="en-US" sz="2400" dirty="0" smtClean="0"/>
          </a:p>
        </p:txBody>
      </p:sp>
      <p:sp>
        <p:nvSpPr>
          <p:cNvPr id="51204" name="灯片编号占位符 6"/>
          <p:cNvSpPr>
            <a:spLocks noGrp="1"/>
          </p:cNvSpPr>
          <p:nvPr>
            <p:ph type="sldNum" sz="quarter" idx="10"/>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fld id="{F70EDB34-C549-4E63-9BEE-99EA60C75251}" type="slidenum">
              <a:rPr lang="en-US" altLang="zh-CN" sz="1400">
                <a:ea typeface="宋体" panose="02010600030101010101" pitchFamily="2" charset="-122"/>
              </a:rPr>
              <a:pPr/>
              <a:t>151</a:t>
            </a:fld>
            <a:endParaRPr lang="en-US" altLang="zh-CN" sz="1400">
              <a:ea typeface="宋体" panose="02010600030101010101" pitchFamily="2" charset="-122"/>
            </a:endParaRPr>
          </a:p>
        </p:txBody>
      </p:sp>
    </p:spTree>
    <p:extLst>
      <p:ext uri="{BB962C8B-B14F-4D97-AF65-F5344CB8AC3E}">
        <p14:creationId xmlns:p14="http://schemas.microsoft.com/office/powerpoint/2010/main" val="287442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881291B-5F4D-487F-92EE-ADE95A335093}" type="slidenum">
              <a:rPr kumimoji="1" lang="en-US" altLang="zh-CN" smtClean="0">
                <a:solidFill>
                  <a:srgbClr val="FF3399"/>
                </a:solidFill>
                <a:latin typeface="Times New Roman" pitchFamily="18" charset="0"/>
              </a:rPr>
              <a:pPr/>
              <a:t>152</a:t>
            </a:fld>
            <a:endParaRPr kumimoji="1" lang="en-US" altLang="zh-CN" smtClean="0">
              <a:solidFill>
                <a:srgbClr val="FF3399"/>
              </a:solidFill>
              <a:latin typeface="Times New Roman" pitchFamily="18" charset="0"/>
            </a:endParaRPr>
          </a:p>
        </p:txBody>
      </p:sp>
      <p:sp>
        <p:nvSpPr>
          <p:cNvPr id="120834" name="Rectangle 2"/>
          <p:cNvSpPr>
            <a:spLocks noChangeArrowheads="1"/>
          </p:cNvSpPr>
          <p:nvPr/>
        </p:nvSpPr>
        <p:spPr bwMode="auto">
          <a:xfrm>
            <a:off x="0" y="1524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p>
            <a:pPr algn="ctr" eaLnBrk="0" hangingPunct="0">
              <a:lnSpc>
                <a:spcPct val="80000"/>
              </a:lnSpc>
              <a:spcBef>
                <a:spcPct val="20000"/>
              </a:spcBef>
              <a:defRPr/>
            </a:pPr>
            <a:r>
              <a:rPr kumimoji="0" lang="en-US" altLang="zh-CN" sz="3600" b="1" dirty="0" smtClean="0">
                <a:solidFill>
                  <a:srgbClr val="FF0000"/>
                </a:solidFill>
                <a:effectLst>
                  <a:outerShdw blurRad="38100" dist="38100" dir="2700000" algn="tl">
                    <a:srgbClr val="C0C0C0"/>
                  </a:outerShdw>
                </a:effectLst>
                <a:latin typeface="楷体_GB2312" pitchFamily="49" charset="-122"/>
                <a:ea typeface="楷体_GB2312" pitchFamily="49" charset="-122"/>
              </a:rPr>
              <a:t>3.5</a:t>
            </a:r>
            <a:r>
              <a:rPr kumimoji="0" lang="zh-CN" altLang="en-US" sz="3600" b="1" dirty="0" smtClean="0">
                <a:solidFill>
                  <a:srgbClr val="FF0000"/>
                </a:solidFill>
                <a:effectLst>
                  <a:outerShdw blurRad="38100" dist="38100" dir="2700000" algn="tl">
                    <a:srgbClr val="C0C0C0"/>
                  </a:outerShdw>
                </a:effectLst>
                <a:latin typeface="楷体_GB2312" pitchFamily="49" charset="-122"/>
                <a:ea typeface="楷体_GB2312" pitchFamily="49" charset="-122"/>
              </a:rPr>
              <a:t>博弈</a:t>
            </a:r>
            <a:r>
              <a:rPr kumimoji="0" lang="zh-CN" altLang="en-US" sz="3600" b="1" dirty="0">
                <a:solidFill>
                  <a:srgbClr val="FF0000"/>
                </a:solidFill>
                <a:effectLst>
                  <a:outerShdw blurRad="38100" dist="38100" dir="2700000" algn="tl">
                    <a:srgbClr val="C0C0C0"/>
                  </a:outerShdw>
                </a:effectLst>
                <a:latin typeface="楷体_GB2312" pitchFamily="49" charset="-122"/>
                <a:ea typeface="楷体_GB2312" pitchFamily="49" charset="-122"/>
              </a:rPr>
              <a:t>树搜索</a:t>
            </a:r>
            <a:r>
              <a:rPr kumimoji="0" lang="zh-CN" altLang="en-US" sz="3600" b="1" dirty="0">
                <a:solidFill>
                  <a:srgbClr val="FFFFFF"/>
                </a:solidFill>
                <a:effectLst>
                  <a:outerShdw blurRad="38100" dist="38100" dir="2700000" algn="tl">
                    <a:srgbClr val="C0C0C0"/>
                  </a:outerShdw>
                </a:effectLst>
                <a:latin typeface="楷体_GB2312" pitchFamily="49" charset="-122"/>
                <a:ea typeface="楷体_GB2312" pitchFamily="49" charset="-122"/>
              </a:rPr>
              <a:t> </a:t>
            </a:r>
            <a:endParaRPr kumimoji="0" lang="zh-CN" altLang="en-US" sz="3600" b="1" dirty="0">
              <a:solidFill>
                <a:srgbClr val="FFFFFF"/>
              </a:solidFill>
              <a:latin typeface="楷体_GB2312" pitchFamily="49" charset="-122"/>
              <a:ea typeface="楷体_GB2312" pitchFamily="49" charset="-122"/>
              <a:hlinkClick r:id="rId3" action="ppaction://hlinksldjump"/>
            </a:endParaRPr>
          </a:p>
        </p:txBody>
      </p:sp>
      <p:sp>
        <p:nvSpPr>
          <p:cNvPr id="120835" name="Text Box 3"/>
          <p:cNvSpPr txBox="1">
            <a:spLocks noChangeArrowheads="1"/>
          </p:cNvSpPr>
          <p:nvPr/>
        </p:nvSpPr>
        <p:spPr bwMode="auto">
          <a:xfrm>
            <a:off x="304800" y="685800"/>
            <a:ext cx="8534400" cy="741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3200" b="1" dirty="0" smtClean="0">
                <a:solidFill>
                  <a:srgbClr val="FF3300"/>
                </a:solidFill>
                <a:latin typeface="Times New Roman" pitchFamily="18" charset="0"/>
                <a:ea typeface="华文隶书" pitchFamily="2" charset="-122"/>
              </a:rPr>
              <a:t>3.5.1</a:t>
            </a:r>
            <a:r>
              <a:rPr lang="zh-CN" altLang="en-US" sz="3200" b="1" dirty="0" smtClean="0">
                <a:solidFill>
                  <a:srgbClr val="FF3300"/>
                </a:solidFill>
                <a:latin typeface="Times New Roman" pitchFamily="18" charset="0"/>
                <a:ea typeface="华文隶书" pitchFamily="2" charset="-122"/>
              </a:rPr>
              <a:t>博弈树</a:t>
            </a:r>
          </a:p>
          <a:p>
            <a:pPr>
              <a:spcBef>
                <a:spcPct val="50000"/>
              </a:spcBef>
            </a:pPr>
            <a:r>
              <a:rPr lang="en-US" altLang="zh-CN" b="1" dirty="0" smtClean="0">
                <a:solidFill>
                  <a:srgbClr val="FF3399"/>
                </a:solidFill>
                <a:latin typeface="Times New Roman" pitchFamily="18" charset="0"/>
              </a:rPr>
              <a:t>1.</a:t>
            </a:r>
            <a:r>
              <a:rPr lang="zh-CN" altLang="en-US" b="1" dirty="0" smtClean="0">
                <a:solidFill>
                  <a:srgbClr val="FF3399"/>
                </a:solidFill>
                <a:latin typeface="Times New Roman" pitchFamily="18" charset="0"/>
              </a:rPr>
              <a:t>博弈问题</a:t>
            </a:r>
          </a:p>
          <a:p>
            <a:pPr>
              <a:spcBef>
                <a:spcPct val="50000"/>
              </a:spcBef>
            </a:pPr>
            <a:r>
              <a:rPr lang="zh-CN" altLang="en-US" b="1" dirty="0" smtClean="0">
                <a:solidFill>
                  <a:srgbClr val="000000"/>
                </a:solidFill>
                <a:latin typeface="Times New Roman" pitchFamily="18" charset="0"/>
              </a:rPr>
              <a:t>       对弈的双方轮流着子，每一方都希望将棋局导向自己的胜局。例如，国际象棋、中国象棋、围棋等的对弈。</a:t>
            </a:r>
          </a:p>
          <a:p>
            <a:pPr>
              <a:spcBef>
                <a:spcPct val="50000"/>
              </a:spcBef>
            </a:pPr>
            <a:r>
              <a:rPr lang="en-US" altLang="zh-CN" b="1" dirty="0" smtClean="0">
                <a:solidFill>
                  <a:srgbClr val="FF3399"/>
                </a:solidFill>
                <a:latin typeface="Times New Roman" pitchFamily="18" charset="0"/>
              </a:rPr>
              <a:t>2.</a:t>
            </a:r>
            <a:r>
              <a:rPr lang="zh-CN" altLang="en-US" b="1" dirty="0" smtClean="0">
                <a:solidFill>
                  <a:srgbClr val="FF3399"/>
                </a:solidFill>
                <a:latin typeface="Times New Roman" pitchFamily="18" charset="0"/>
              </a:rPr>
              <a:t>博弈树</a:t>
            </a:r>
            <a:r>
              <a:rPr lang="zh-CN" altLang="en-US" b="1" dirty="0" smtClean="0">
                <a:solidFill>
                  <a:srgbClr val="000000"/>
                </a:solidFill>
                <a:latin typeface="Times New Roman" pitchFamily="18" charset="0"/>
              </a:rPr>
              <a:t>（见下图）</a:t>
            </a:r>
          </a:p>
          <a:p>
            <a:pPr>
              <a:spcBef>
                <a:spcPct val="50000"/>
              </a:spcBef>
            </a:pPr>
            <a:endParaRPr lang="zh-CN" altLang="en-US" b="1" dirty="0" smtClean="0">
              <a:solidFill>
                <a:srgbClr val="000000"/>
              </a:solidFill>
              <a:latin typeface="Times New Roman" pitchFamily="18" charset="0"/>
            </a:endParaRPr>
          </a:p>
          <a:p>
            <a:pPr>
              <a:spcBef>
                <a:spcPct val="50000"/>
              </a:spcBef>
            </a:pPr>
            <a:endParaRPr lang="zh-CN" altLang="en-US" b="1" dirty="0" smtClean="0">
              <a:solidFill>
                <a:srgbClr val="000000"/>
              </a:solidFill>
              <a:latin typeface="Times New Roman" pitchFamily="18" charset="0"/>
            </a:endParaRPr>
          </a:p>
          <a:p>
            <a:pPr>
              <a:spcBef>
                <a:spcPct val="50000"/>
              </a:spcBef>
            </a:pPr>
            <a:endParaRPr lang="zh-CN" altLang="en-US" b="1" dirty="0" smtClean="0">
              <a:solidFill>
                <a:srgbClr val="000000"/>
              </a:solidFill>
              <a:latin typeface="Wingdings" pitchFamily="2" charset="2"/>
            </a:endParaRPr>
          </a:p>
          <a:p>
            <a:pPr>
              <a:spcBef>
                <a:spcPct val="50000"/>
              </a:spcBef>
            </a:pPr>
            <a:r>
              <a:rPr lang="en-US" altLang="zh-CN" b="1" dirty="0" smtClean="0">
                <a:solidFill>
                  <a:srgbClr val="000000"/>
                </a:solidFill>
                <a:latin typeface="Wingdings" pitchFamily="2" charset="2"/>
              </a:rPr>
              <a:t>l</a:t>
            </a:r>
            <a:r>
              <a:rPr lang="en-US" altLang="zh-CN" b="1" dirty="0" smtClean="0">
                <a:solidFill>
                  <a:srgbClr val="000000"/>
                </a:solidFill>
                <a:latin typeface="Times New Roman" pitchFamily="18" charset="0"/>
                <a:cs typeface="Times New Roman" pitchFamily="18" charset="0"/>
              </a:rPr>
              <a:t>  </a:t>
            </a:r>
            <a:r>
              <a:rPr lang="zh-CN" altLang="en-US" b="1" dirty="0" smtClean="0">
                <a:solidFill>
                  <a:srgbClr val="000000"/>
                </a:solidFill>
                <a:latin typeface="Times New Roman" pitchFamily="18" charset="0"/>
              </a:rPr>
              <a:t>结点表示棋局。根结点表示初始棋局，目标结点代表胜局；</a:t>
            </a:r>
          </a:p>
          <a:p>
            <a:pPr>
              <a:spcBef>
                <a:spcPct val="50000"/>
              </a:spcBef>
            </a:pPr>
            <a:r>
              <a:rPr lang="en-US" altLang="zh-CN" b="1" dirty="0" smtClean="0">
                <a:solidFill>
                  <a:srgbClr val="000000"/>
                </a:solidFill>
                <a:latin typeface="Wingdings" pitchFamily="2" charset="2"/>
              </a:rPr>
              <a:t>l</a:t>
            </a:r>
            <a:r>
              <a:rPr lang="en-US" altLang="zh-CN" b="1" dirty="0" smtClean="0">
                <a:solidFill>
                  <a:srgbClr val="000000"/>
                </a:solidFill>
                <a:latin typeface="Times New Roman" pitchFamily="18" charset="0"/>
                <a:cs typeface="Times New Roman" pitchFamily="18" charset="0"/>
              </a:rPr>
              <a:t> </a:t>
            </a:r>
            <a:r>
              <a:rPr lang="zh-CN" altLang="en-US" b="1" dirty="0" smtClean="0">
                <a:solidFill>
                  <a:srgbClr val="000000"/>
                </a:solidFill>
                <a:latin typeface="Times New Roman" pitchFamily="18" charset="0"/>
              </a:rPr>
              <a:t>分枝表示符合对弈规则的一着棋。每一着棋都是从一个棋局到另一个棋局的变换；</a:t>
            </a:r>
          </a:p>
          <a:p>
            <a:pPr>
              <a:spcBef>
                <a:spcPct val="50000"/>
              </a:spcBef>
            </a:pPr>
            <a:r>
              <a:rPr lang="en-US" altLang="zh-CN" b="1" dirty="0" smtClean="0">
                <a:solidFill>
                  <a:srgbClr val="000000"/>
                </a:solidFill>
                <a:latin typeface="Wingdings" pitchFamily="2" charset="2"/>
              </a:rPr>
              <a:t>l</a:t>
            </a:r>
            <a:r>
              <a:rPr lang="en-US" altLang="zh-CN" b="1" dirty="0" smtClean="0">
                <a:solidFill>
                  <a:srgbClr val="000000"/>
                </a:solidFill>
                <a:latin typeface="Times New Roman" pitchFamily="18" charset="0"/>
                <a:cs typeface="Times New Roman" pitchFamily="18" charset="0"/>
              </a:rPr>
              <a:t> </a:t>
            </a:r>
            <a:r>
              <a:rPr lang="zh-CN" altLang="en-US" b="1" dirty="0" smtClean="0">
                <a:solidFill>
                  <a:srgbClr val="000000"/>
                </a:solidFill>
                <a:latin typeface="宋体" pitchFamily="2" charset="-122"/>
              </a:rPr>
              <a:t>博弈树的相邻两层分别代表对弈双方的着子棋局。</a:t>
            </a:r>
            <a:r>
              <a:rPr lang="zh-CN" altLang="en-US" b="1" dirty="0" smtClean="0">
                <a:solidFill>
                  <a:srgbClr val="000000"/>
                </a:solidFill>
                <a:latin typeface="Times New Roman" pitchFamily="18" charset="0"/>
              </a:rPr>
              <a:t> </a:t>
            </a:r>
          </a:p>
          <a:p>
            <a:pPr>
              <a:spcBef>
                <a:spcPct val="50000"/>
              </a:spcBef>
            </a:pPr>
            <a:endParaRPr lang="zh-CN" altLang="en-US" b="1" dirty="0" smtClean="0">
              <a:solidFill>
                <a:srgbClr val="000000"/>
              </a:solidFill>
              <a:latin typeface="Times New Roman" pitchFamily="18" charset="0"/>
            </a:endParaRPr>
          </a:p>
          <a:p>
            <a:pPr>
              <a:spcBef>
                <a:spcPct val="50000"/>
              </a:spcBef>
            </a:pPr>
            <a:endParaRPr lang="en-US" altLang="zh-CN" b="1" dirty="0" smtClean="0">
              <a:solidFill>
                <a:srgbClr val="000000"/>
              </a:solidFill>
              <a:latin typeface="Times New Roman" pitchFamily="18" charset="0"/>
            </a:endParaRPr>
          </a:p>
        </p:txBody>
      </p:sp>
      <p:graphicFrame>
        <p:nvGraphicFramePr>
          <p:cNvPr id="158725" name="Object 4"/>
          <p:cNvGraphicFramePr>
            <a:graphicFrameLocks noChangeAspect="1"/>
          </p:cNvGraphicFramePr>
          <p:nvPr/>
        </p:nvGraphicFramePr>
        <p:xfrm>
          <a:off x="2438400" y="3200400"/>
          <a:ext cx="3276600" cy="1295400"/>
        </p:xfrm>
        <a:graphic>
          <a:graphicData uri="http://schemas.openxmlformats.org/presentationml/2006/ole">
            <mc:AlternateContent xmlns:mc="http://schemas.openxmlformats.org/markup-compatibility/2006">
              <mc:Choice xmlns:v="urn:schemas-microsoft-com:vml" Requires="v">
                <p:oleObj spid="_x0000_s1344535" r:id="rId4" imgW="3096768" imgH="1405128" progId="">
                  <p:embed/>
                </p:oleObj>
              </mc:Choice>
              <mc:Fallback>
                <p:oleObj r:id="rId4" imgW="3096768" imgH="140512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18742"/>
                      <a:stretch>
                        <a:fillRect/>
                      </a:stretch>
                    </p:blipFill>
                    <p:spPr bwMode="auto">
                      <a:xfrm>
                        <a:off x="2438400" y="3200400"/>
                        <a:ext cx="3276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8726" name="Text Box 5"/>
          <p:cNvSpPr txBox="1">
            <a:spLocks noChangeArrowheads="1"/>
          </p:cNvSpPr>
          <p:nvPr/>
        </p:nvSpPr>
        <p:spPr bwMode="auto">
          <a:xfrm>
            <a:off x="2590800" y="4495800"/>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b="1" smtClean="0">
                <a:solidFill>
                  <a:srgbClr val="000000"/>
                </a:solidFill>
                <a:latin typeface="Times New Roman" pitchFamily="18" charset="0"/>
              </a:rPr>
              <a:t>博弈树表示棋局的变换</a:t>
            </a:r>
          </a:p>
        </p:txBody>
      </p:sp>
    </p:spTree>
    <p:extLst>
      <p:ext uri="{BB962C8B-B14F-4D97-AF65-F5344CB8AC3E}">
        <p14:creationId xmlns:p14="http://schemas.microsoft.com/office/powerpoint/2010/main" val="33048605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 calcmode="lin" valueType="num">
                                      <p:cBhvr additive="base">
                                        <p:cTn id="7" dur="500" fill="hold"/>
                                        <p:tgtEl>
                                          <p:spTgt spid="120835"/>
                                        </p:tgtEl>
                                        <p:attrNameLst>
                                          <p:attrName>ppt_x</p:attrName>
                                        </p:attrNameLst>
                                      </p:cBhvr>
                                      <p:tavLst>
                                        <p:tav tm="0">
                                          <p:val>
                                            <p:strVal val="0-#ppt_w/2"/>
                                          </p:val>
                                        </p:tav>
                                        <p:tav tm="100000">
                                          <p:val>
                                            <p:strVal val="#ppt_x"/>
                                          </p:val>
                                        </p:tav>
                                      </p:tavLst>
                                    </p:anim>
                                    <p:anim calcmode="lin" valueType="num">
                                      <p:cBhvr additive="base">
                                        <p:cTn id="8" dur="500" fill="hold"/>
                                        <p:tgtEl>
                                          <p:spTgt spid="120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D8E9723-3AA8-481E-A1E9-13DF4AC2C3FC}" type="slidenum">
              <a:rPr kumimoji="1" lang="en-US" altLang="zh-CN" smtClean="0">
                <a:solidFill>
                  <a:srgbClr val="FF3399"/>
                </a:solidFill>
                <a:latin typeface="Times New Roman" pitchFamily="18" charset="0"/>
              </a:rPr>
              <a:pPr/>
              <a:t>153</a:t>
            </a:fld>
            <a:endParaRPr kumimoji="1" lang="en-US" altLang="zh-CN" smtClean="0">
              <a:solidFill>
                <a:srgbClr val="FF3399"/>
              </a:solidFill>
              <a:latin typeface="Times New Roman" pitchFamily="18" charset="0"/>
            </a:endParaRPr>
          </a:p>
        </p:txBody>
      </p:sp>
      <p:sp>
        <p:nvSpPr>
          <p:cNvPr id="121858" name="Text Box 2"/>
          <p:cNvSpPr txBox="1">
            <a:spLocks noChangeArrowheads="1"/>
          </p:cNvSpPr>
          <p:nvPr/>
        </p:nvSpPr>
        <p:spPr bwMode="auto">
          <a:xfrm>
            <a:off x="228600" y="228600"/>
            <a:ext cx="8534400" cy="651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smtClean="0">
                <a:solidFill>
                  <a:srgbClr val="000000"/>
                </a:solidFill>
                <a:latin typeface="Times New Roman" pitchFamily="18" charset="0"/>
              </a:rPr>
              <a:t>博弈问题是指在博弈树中搜索导致一方胜局的路径。</a:t>
            </a:r>
            <a:endParaRPr lang="zh-CN" altLang="en-US" b="1" smtClean="0">
              <a:solidFill>
                <a:srgbClr val="000000"/>
              </a:solidFill>
              <a:latin typeface="宋体" pitchFamily="2" charset="-122"/>
            </a:endParaRPr>
          </a:p>
          <a:p>
            <a:pPr algn="just">
              <a:lnSpc>
                <a:spcPct val="130000"/>
              </a:lnSpc>
              <a:spcBef>
                <a:spcPct val="20000"/>
              </a:spcBef>
            </a:pPr>
            <a:r>
              <a:rPr lang="zh-CN" altLang="en-US" b="1" smtClean="0">
                <a:solidFill>
                  <a:srgbClr val="000000"/>
                </a:solidFill>
                <a:latin typeface="Times New Roman" pitchFamily="18" charset="0"/>
              </a:rPr>
              <a:t>        在博弈过程中，任何一方都希望自己取得胜利。因此，当某一方当前有多个行动方案可供选择时，他总是挑选对自己最为有利而对对方最为不利的那个行动方案。 </a:t>
            </a:r>
          </a:p>
          <a:p>
            <a:pPr algn="just">
              <a:lnSpc>
                <a:spcPct val="130000"/>
              </a:lnSpc>
              <a:spcBef>
                <a:spcPct val="20000"/>
              </a:spcBef>
            </a:pPr>
            <a:r>
              <a:rPr lang="zh-CN" altLang="en-US" b="1" smtClean="0">
                <a:solidFill>
                  <a:srgbClr val="000000"/>
                </a:solidFill>
                <a:latin typeface="Times New Roman" pitchFamily="18" charset="0"/>
              </a:rPr>
              <a:t>        这样，如果站在某一方（如</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方，即在</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要取胜的意义下</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，把上述博弈过程用图表示出来，则得到的是一棵</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与或树</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。描述博弈过程的与或树称为博弈树 ，它有如下特点：</a:t>
            </a:r>
          </a:p>
          <a:p>
            <a:pPr algn="just">
              <a:lnSpc>
                <a:spcPct val="130000"/>
              </a:lnSpc>
              <a:spcBef>
                <a:spcPct val="20000"/>
              </a:spcBef>
            </a:pP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(1)</a:t>
            </a:r>
            <a:r>
              <a:rPr lang="zh-CN" altLang="en-US" b="1" smtClean="0">
                <a:solidFill>
                  <a:srgbClr val="000000"/>
                </a:solidFill>
                <a:latin typeface="Times New Roman" pitchFamily="18" charset="0"/>
              </a:rPr>
              <a:t>博弈的初始格局是初始节点。</a:t>
            </a:r>
          </a:p>
          <a:p>
            <a:pPr algn="just">
              <a:lnSpc>
                <a:spcPct val="130000"/>
              </a:lnSpc>
              <a:spcBef>
                <a:spcPct val="20000"/>
              </a:spcBef>
            </a:pP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(2)</a:t>
            </a:r>
            <a:r>
              <a:rPr lang="zh-CN" altLang="en-US" b="1" smtClean="0">
                <a:solidFill>
                  <a:srgbClr val="000000"/>
                </a:solidFill>
                <a:latin typeface="Times New Roman" pitchFamily="18" charset="0"/>
              </a:rPr>
              <a:t>在博弈树中，</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或</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节点和</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与</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节点是逐层交替出现的。自己一方扩展的节点之间是</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或</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关系，对方扩展的节点之间是</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与</a:t>
            </a:r>
            <a:r>
              <a:rPr lang="zh-CN" altLang="en-US" b="1" smtClean="0">
                <a:solidFill>
                  <a:srgbClr val="000000"/>
                </a:solidFill>
                <a:latin typeface="Courier New" pitchFamily="49" charset="0"/>
              </a:rPr>
              <a:t>”</a:t>
            </a:r>
            <a:r>
              <a:rPr lang="zh-CN" altLang="en-US" b="1" smtClean="0">
                <a:solidFill>
                  <a:srgbClr val="000000"/>
                </a:solidFill>
                <a:latin typeface="Times New Roman" pitchFamily="18" charset="0"/>
              </a:rPr>
              <a:t>关系。双方轮流地扩展节点。</a:t>
            </a:r>
          </a:p>
          <a:p>
            <a:pPr algn="just">
              <a:lnSpc>
                <a:spcPct val="130000"/>
              </a:lnSpc>
              <a:spcBef>
                <a:spcPct val="20000"/>
              </a:spcBef>
            </a:pP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(3)</a:t>
            </a:r>
            <a:r>
              <a:rPr lang="zh-CN" altLang="en-US" b="1" smtClean="0">
                <a:solidFill>
                  <a:srgbClr val="000000"/>
                </a:solidFill>
                <a:latin typeface="Times New Roman" pitchFamily="18" charset="0"/>
              </a:rPr>
              <a:t>所有自己一方获胜的终局都是本原问题，相应的节点是可解节点；所有使对方获胜的终局都是不可解节点。 </a:t>
            </a:r>
          </a:p>
        </p:txBody>
      </p:sp>
    </p:spTree>
    <p:extLst>
      <p:ext uri="{BB962C8B-B14F-4D97-AF65-F5344CB8AC3E}">
        <p14:creationId xmlns:p14="http://schemas.microsoft.com/office/powerpoint/2010/main" val="4018120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58"/>
                                        </p:tgtEl>
                                        <p:attrNameLst>
                                          <p:attrName>style.visibility</p:attrName>
                                        </p:attrNameLst>
                                      </p:cBhvr>
                                      <p:to>
                                        <p:strVal val="visible"/>
                                      </p:to>
                                    </p:set>
                                    <p:anim calcmode="lin" valueType="num">
                                      <p:cBhvr additive="base">
                                        <p:cTn id="7" dur="500" fill="hold"/>
                                        <p:tgtEl>
                                          <p:spTgt spid="121858"/>
                                        </p:tgtEl>
                                        <p:attrNameLst>
                                          <p:attrName>ppt_x</p:attrName>
                                        </p:attrNameLst>
                                      </p:cBhvr>
                                      <p:tavLst>
                                        <p:tav tm="0">
                                          <p:val>
                                            <p:strVal val="0-#ppt_w/2"/>
                                          </p:val>
                                        </p:tav>
                                        <p:tav tm="100000">
                                          <p:val>
                                            <p:strVal val="#ppt_x"/>
                                          </p:val>
                                        </p:tav>
                                      </p:tavLst>
                                    </p:anim>
                                    <p:anim calcmode="lin" valueType="num">
                                      <p:cBhvr additive="base">
                                        <p:cTn id="8" dur="500" fill="hold"/>
                                        <p:tgtEl>
                                          <p:spTgt spid="1218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25DBE36E-30B6-476A-AD0D-7D432D32FDF2}" type="slidenum">
              <a:rPr kumimoji="1" lang="en-US" altLang="zh-CN" smtClean="0">
                <a:solidFill>
                  <a:srgbClr val="FF3399"/>
                </a:solidFill>
                <a:latin typeface="Times New Roman" pitchFamily="18" charset="0"/>
              </a:rPr>
              <a:pPr/>
              <a:t>154</a:t>
            </a:fld>
            <a:endParaRPr kumimoji="1" lang="en-US" altLang="zh-CN" smtClean="0">
              <a:solidFill>
                <a:srgbClr val="FF3399"/>
              </a:solidFill>
              <a:latin typeface="Times New Roman" pitchFamily="18" charset="0"/>
            </a:endParaRPr>
          </a:p>
        </p:txBody>
      </p:sp>
      <p:sp>
        <p:nvSpPr>
          <p:cNvPr id="160771" name="Text Box 2"/>
          <p:cNvSpPr txBox="1">
            <a:spLocks noChangeArrowheads="1"/>
          </p:cNvSpPr>
          <p:nvPr/>
        </p:nvSpPr>
        <p:spPr bwMode="auto">
          <a:xfrm>
            <a:off x="0" y="0"/>
            <a:ext cx="8686800" cy="257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3200" dirty="0" smtClean="0">
                <a:solidFill>
                  <a:srgbClr val="FF0000"/>
                </a:solidFill>
                <a:latin typeface="Times New Roman" pitchFamily="18" charset="0"/>
                <a:ea typeface="华文隶书" pitchFamily="2" charset="-122"/>
              </a:rPr>
              <a:t>3.5.2</a:t>
            </a:r>
            <a:r>
              <a:rPr lang="zh-CN" altLang="en-US" sz="3200" b="1" dirty="0" smtClean="0">
                <a:solidFill>
                  <a:srgbClr val="FF0000"/>
                </a:solidFill>
                <a:latin typeface="Times New Roman" pitchFamily="18" charset="0"/>
                <a:ea typeface="华文隶书" pitchFamily="2" charset="-122"/>
              </a:rPr>
              <a:t>极小极大算法（</a:t>
            </a:r>
            <a:r>
              <a:rPr lang="en-US" altLang="zh-CN" sz="3200" b="1" dirty="0" smtClean="0">
                <a:solidFill>
                  <a:srgbClr val="FF0000"/>
                </a:solidFill>
                <a:latin typeface="Times New Roman" pitchFamily="18" charset="0"/>
                <a:ea typeface="华文隶书" pitchFamily="2" charset="-122"/>
              </a:rPr>
              <a:t>MINMAX</a:t>
            </a:r>
            <a:r>
              <a:rPr lang="zh-CN" altLang="en-US" sz="3200" b="1" dirty="0" smtClean="0">
                <a:solidFill>
                  <a:srgbClr val="FF0000"/>
                </a:solidFill>
                <a:latin typeface="Times New Roman" pitchFamily="18" charset="0"/>
                <a:ea typeface="华文隶书" pitchFamily="2" charset="-122"/>
              </a:rPr>
              <a:t>）</a:t>
            </a:r>
          </a:p>
          <a:p>
            <a:pPr algn="just">
              <a:lnSpc>
                <a:spcPct val="130000"/>
              </a:lnSpc>
              <a:spcBef>
                <a:spcPct val="20000"/>
              </a:spcBef>
            </a:pPr>
            <a:r>
              <a:rPr lang="zh-CN" altLang="en-US" dirty="0" smtClean="0">
                <a:solidFill>
                  <a:srgbClr val="000000"/>
                </a:solidFill>
                <a:latin typeface="Times New Roman" pitchFamily="18" charset="0"/>
              </a:rPr>
              <a:t>         </a:t>
            </a:r>
            <a:r>
              <a:rPr lang="zh-CN" altLang="en-US" b="1" dirty="0" smtClean="0">
                <a:solidFill>
                  <a:srgbClr val="000000"/>
                </a:solidFill>
                <a:latin typeface="宋体" pitchFamily="2" charset="-122"/>
              </a:rPr>
              <a:t>从可能的走步中选出一步相对</a:t>
            </a:r>
            <a:r>
              <a:rPr lang="zh-CN" altLang="en-US" b="1" dirty="0" smtClean="0">
                <a:solidFill>
                  <a:srgbClr val="000000"/>
                </a:solidFill>
                <a:latin typeface="Courier New" pitchFamily="49" charset="0"/>
              </a:rPr>
              <a:t>“</a:t>
            </a:r>
            <a:r>
              <a:rPr lang="zh-CN" altLang="en-US" b="1" dirty="0" smtClean="0">
                <a:solidFill>
                  <a:srgbClr val="000000"/>
                </a:solidFill>
                <a:latin typeface="宋体" pitchFamily="2" charset="-122"/>
              </a:rPr>
              <a:t>好棋</a:t>
            </a:r>
            <a:r>
              <a:rPr lang="zh-CN" altLang="en-US" b="1" dirty="0" smtClean="0">
                <a:solidFill>
                  <a:srgbClr val="000000"/>
                </a:solidFill>
                <a:latin typeface="Courier New" pitchFamily="49" charset="0"/>
              </a:rPr>
              <a:t>”</a:t>
            </a:r>
            <a:r>
              <a:rPr lang="zh-CN" altLang="en-US" b="1" dirty="0" smtClean="0">
                <a:solidFill>
                  <a:srgbClr val="000000"/>
                </a:solidFill>
                <a:latin typeface="宋体" pitchFamily="2" charset="-122"/>
              </a:rPr>
              <a:t>的走法来走，引入静态估计函数</a:t>
            </a:r>
            <a:r>
              <a:rPr lang="en-US" altLang="zh-CN" b="1" dirty="0" smtClean="0">
                <a:solidFill>
                  <a:srgbClr val="000000"/>
                </a:solidFill>
                <a:latin typeface="宋体" pitchFamily="2" charset="-122"/>
              </a:rPr>
              <a:t>e(p)</a:t>
            </a:r>
            <a:r>
              <a:rPr lang="zh-CN" altLang="en-US" b="1" dirty="0" smtClean="0">
                <a:solidFill>
                  <a:srgbClr val="000000"/>
                </a:solidFill>
                <a:latin typeface="宋体" pitchFamily="2" charset="-122"/>
              </a:rPr>
              <a:t>对棋局的势态（结点）作出优劣估计（可根据势态优劣特征来定义，主要用于对端结点的</a:t>
            </a:r>
            <a:r>
              <a:rPr lang="zh-CN" altLang="en-US" b="1" dirty="0" smtClean="0">
                <a:solidFill>
                  <a:srgbClr val="000000"/>
                </a:solidFill>
                <a:latin typeface="Times New Roman" pitchFamily="18" charset="0"/>
              </a:rPr>
              <a:t>“</a:t>
            </a:r>
            <a:r>
              <a:rPr lang="zh-CN" altLang="en-US" b="1" dirty="0" smtClean="0">
                <a:solidFill>
                  <a:srgbClr val="000000"/>
                </a:solidFill>
                <a:latin typeface="宋体" pitchFamily="2" charset="-122"/>
              </a:rPr>
              <a:t>价值</a:t>
            </a:r>
            <a:r>
              <a:rPr lang="zh-CN" altLang="en-US" b="1" dirty="0" smtClean="0">
                <a:solidFill>
                  <a:srgbClr val="000000"/>
                </a:solidFill>
                <a:latin typeface="Times New Roman" pitchFamily="18" charset="0"/>
              </a:rPr>
              <a:t>”</a:t>
            </a:r>
            <a:r>
              <a:rPr lang="zh-CN" altLang="en-US" b="1" dirty="0" smtClean="0">
                <a:solidFill>
                  <a:srgbClr val="000000"/>
                </a:solidFill>
                <a:latin typeface="宋体" pitchFamily="2" charset="-122"/>
              </a:rPr>
              <a:t>进行度量。）</a:t>
            </a:r>
          </a:p>
        </p:txBody>
      </p:sp>
      <p:sp>
        <p:nvSpPr>
          <p:cNvPr id="122883" name="Text Box 3"/>
          <p:cNvSpPr txBox="1">
            <a:spLocks noChangeArrowheads="1"/>
          </p:cNvSpPr>
          <p:nvPr/>
        </p:nvSpPr>
        <p:spPr bwMode="auto">
          <a:xfrm>
            <a:off x="152400" y="2133600"/>
            <a:ext cx="85344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
              </a:spcBef>
            </a:pPr>
            <a:r>
              <a:rPr lang="zh-CN" altLang="en-US" b="1" smtClean="0">
                <a:solidFill>
                  <a:srgbClr val="000000"/>
                </a:solidFill>
                <a:latin typeface="宋体" pitchFamily="2" charset="-122"/>
              </a:rPr>
              <a:t>一般规定：</a:t>
            </a:r>
            <a:r>
              <a:rPr lang="zh-CN" altLang="en-US" b="1" smtClean="0">
                <a:solidFill>
                  <a:srgbClr val="000000"/>
                </a:solidFill>
                <a:latin typeface="Times New Roman" pitchFamily="18" charset="0"/>
              </a:rPr>
              <a:t>设棋局为</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，估价函数为</a:t>
            </a:r>
            <a:r>
              <a:rPr lang="en-US" altLang="zh-CN" b="1" smtClean="0">
                <a:solidFill>
                  <a:srgbClr val="000000"/>
                </a:solidFill>
                <a:latin typeface="Times New Roman" pitchFamily="18" charset="0"/>
              </a:rPr>
              <a:t>e(p)</a:t>
            </a:r>
            <a:r>
              <a:rPr lang="zh-CN" altLang="en-US" b="1" smtClean="0">
                <a:solidFill>
                  <a:srgbClr val="000000"/>
                </a:solidFill>
                <a:latin typeface="Times New Roman" pitchFamily="18" charset="0"/>
              </a:rPr>
              <a:t>。</a:t>
            </a:r>
          </a:p>
          <a:p>
            <a:pPr algn="just">
              <a:spcBef>
                <a:spcPct val="5000"/>
              </a:spcBef>
            </a:pPr>
            <a:r>
              <a:rPr lang="zh-CN" altLang="en-US" b="1" smtClean="0">
                <a:solidFill>
                  <a:srgbClr val="000000"/>
                </a:solidFill>
                <a:latin typeface="Times New Roman" pitchFamily="18" charset="0"/>
              </a:rPr>
              <a:t>①若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a:t>
            </a:r>
            <a:r>
              <a:rPr lang="en-US" altLang="zh-CN" b="1" smtClean="0">
                <a:solidFill>
                  <a:srgbClr val="000000"/>
                </a:solidFill>
                <a:latin typeface="Times New Roman" pitchFamily="18" charset="0"/>
              </a:rPr>
              <a:t>A(MAX)</a:t>
            </a:r>
            <a:r>
              <a:rPr lang="zh-CN" altLang="en-US" b="1" smtClean="0">
                <a:solidFill>
                  <a:srgbClr val="000000"/>
                </a:solidFill>
                <a:latin typeface="Times New Roman" pitchFamily="18" charset="0"/>
              </a:rPr>
              <a:t>必胜的棋局，则</a:t>
            </a:r>
            <a:r>
              <a:rPr lang="en-US" altLang="zh-CN" b="1" smtClean="0">
                <a:solidFill>
                  <a:srgbClr val="000000"/>
                </a:solidFill>
                <a:latin typeface="Times New Roman" pitchFamily="18" charset="0"/>
              </a:rPr>
              <a:t>e(p)=+∞</a:t>
            </a:r>
          </a:p>
          <a:p>
            <a:pPr algn="just">
              <a:spcBef>
                <a:spcPct val="5000"/>
              </a:spcBef>
            </a:pPr>
            <a:r>
              <a:rPr lang="en-US" altLang="zh-CN" b="1" smtClean="0">
                <a:solidFill>
                  <a:srgbClr val="000000"/>
                </a:solidFill>
                <a:latin typeface="Times New Roman" pitchFamily="18" charset="0"/>
              </a:rPr>
              <a:t>②</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a:t>
            </a:r>
            <a:r>
              <a:rPr lang="en-US" altLang="zh-CN" b="1" smtClean="0">
                <a:solidFill>
                  <a:srgbClr val="000000"/>
                </a:solidFill>
                <a:latin typeface="Times New Roman" pitchFamily="18" charset="0"/>
              </a:rPr>
              <a:t>B(MIN)</a:t>
            </a:r>
            <a:r>
              <a:rPr lang="zh-CN" altLang="en-US" b="1" smtClean="0">
                <a:solidFill>
                  <a:srgbClr val="000000"/>
                </a:solidFill>
                <a:latin typeface="Times New Roman" pitchFamily="18" charset="0"/>
              </a:rPr>
              <a:t>必胜的棋局，则</a:t>
            </a:r>
            <a:r>
              <a:rPr lang="en-US" altLang="zh-CN" b="1" smtClean="0">
                <a:solidFill>
                  <a:srgbClr val="000000"/>
                </a:solidFill>
                <a:latin typeface="Times New Roman" pitchFamily="18" charset="0"/>
              </a:rPr>
              <a:t>e(p)=-∞</a:t>
            </a:r>
          </a:p>
          <a:p>
            <a:pPr algn="just">
              <a:spcBef>
                <a:spcPct val="5000"/>
              </a:spcBef>
            </a:pPr>
            <a:r>
              <a:rPr lang="en-US" altLang="zh-CN" b="1" smtClean="0">
                <a:solidFill>
                  <a:srgbClr val="000000"/>
                </a:solidFill>
                <a:latin typeface="Times New Roman" pitchFamily="18" charset="0"/>
              </a:rPr>
              <a:t>③ A</a:t>
            </a:r>
            <a:r>
              <a:rPr lang="zh-CN" altLang="en-US" b="1" smtClean="0">
                <a:solidFill>
                  <a:srgbClr val="000000"/>
                </a:solidFill>
                <a:latin typeface="Times New Roman" pitchFamily="18" charset="0"/>
              </a:rPr>
              <a:t>、</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势均力敌，则</a:t>
            </a:r>
            <a:r>
              <a:rPr lang="en-US" altLang="zh-CN" b="1" smtClean="0">
                <a:solidFill>
                  <a:srgbClr val="000000"/>
                </a:solidFill>
                <a:latin typeface="Times New Roman" pitchFamily="18" charset="0"/>
              </a:rPr>
              <a:t>e(p)=0</a:t>
            </a:r>
          </a:p>
          <a:p>
            <a:pPr algn="just">
              <a:spcBef>
                <a:spcPct val="5000"/>
              </a:spcBef>
            </a:pPr>
            <a:r>
              <a:rPr lang="en-US" altLang="zh-CN" b="1" smtClean="0">
                <a:solidFill>
                  <a:srgbClr val="000000"/>
                </a:solidFill>
                <a:latin typeface="Times New Roman" pitchFamily="18" charset="0"/>
              </a:rPr>
              <a:t>④</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是对</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有利的棋局，则</a:t>
            </a:r>
            <a:r>
              <a:rPr lang="en-US" altLang="zh-CN" b="1" smtClean="0">
                <a:solidFill>
                  <a:srgbClr val="000000"/>
                </a:solidFill>
                <a:latin typeface="Times New Roman" pitchFamily="18" charset="0"/>
              </a:rPr>
              <a:t>e(p) </a:t>
            </a: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0</a:t>
            </a:r>
          </a:p>
          <a:p>
            <a:pPr algn="just">
              <a:spcBef>
                <a:spcPct val="5000"/>
              </a:spcBef>
            </a:pPr>
            <a:r>
              <a:rPr lang="en-US" altLang="zh-CN" b="1" smtClean="0">
                <a:solidFill>
                  <a:srgbClr val="000000"/>
                </a:solidFill>
                <a:latin typeface="Times New Roman" pitchFamily="18" charset="0"/>
              </a:rPr>
              <a:t>⑤</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是对</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有利的棋局，则</a:t>
            </a:r>
            <a:r>
              <a:rPr lang="en-US" altLang="zh-CN" b="1" smtClean="0">
                <a:solidFill>
                  <a:srgbClr val="000000"/>
                </a:solidFill>
                <a:latin typeface="Times New Roman" pitchFamily="18" charset="0"/>
              </a:rPr>
              <a:t>e(p) </a:t>
            </a:r>
            <a:r>
              <a:rPr lang="zh-CN" altLang="en-US" b="1" smtClean="0">
                <a:solidFill>
                  <a:srgbClr val="000000"/>
                </a:solidFill>
                <a:latin typeface="Times New Roman" pitchFamily="18" charset="0"/>
              </a:rPr>
              <a:t>＜</a:t>
            </a:r>
            <a:r>
              <a:rPr lang="en-US" altLang="zh-CN" b="1" smtClean="0">
                <a:solidFill>
                  <a:srgbClr val="000000"/>
                </a:solidFill>
                <a:latin typeface="Times New Roman" pitchFamily="18" charset="0"/>
              </a:rPr>
              <a:t>0</a:t>
            </a:r>
          </a:p>
        </p:txBody>
      </p:sp>
      <p:sp>
        <p:nvSpPr>
          <p:cNvPr id="122885" name="Text Box 5"/>
          <p:cNvSpPr txBox="1">
            <a:spLocks noChangeArrowheads="1"/>
          </p:cNvSpPr>
          <p:nvPr/>
        </p:nvSpPr>
        <p:spPr bwMode="auto">
          <a:xfrm>
            <a:off x="0" y="4495800"/>
            <a:ext cx="8534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b="1" smtClean="0">
                <a:solidFill>
                  <a:srgbClr val="FF3399"/>
                </a:solidFill>
                <a:latin typeface="宋体" pitchFamily="2" charset="-122"/>
              </a:rPr>
              <a:t>通过静态估计函数</a:t>
            </a:r>
            <a:r>
              <a:rPr lang="en-US" altLang="zh-CN" b="1" smtClean="0">
                <a:solidFill>
                  <a:srgbClr val="FF3399"/>
                </a:solidFill>
                <a:latin typeface="宋体" pitchFamily="2" charset="-122"/>
              </a:rPr>
              <a:t>e(p)</a:t>
            </a:r>
            <a:r>
              <a:rPr lang="zh-CN" altLang="en-US" b="1" smtClean="0">
                <a:solidFill>
                  <a:srgbClr val="FF3399"/>
                </a:solidFill>
                <a:latin typeface="宋体" pitchFamily="2" charset="-122"/>
              </a:rPr>
              <a:t>可计算出端结点的</a:t>
            </a:r>
            <a:r>
              <a:rPr lang="en-US" altLang="zh-CN" b="1" smtClean="0">
                <a:solidFill>
                  <a:srgbClr val="FF3399"/>
                </a:solidFill>
                <a:latin typeface="宋体" pitchFamily="2" charset="-122"/>
              </a:rPr>
              <a:t>e(p</a:t>
            </a:r>
            <a:r>
              <a:rPr lang="en-US" altLang="zh-CN" b="1" smtClean="0">
                <a:solidFill>
                  <a:srgbClr val="FF9933"/>
                </a:solidFill>
                <a:latin typeface="宋体" pitchFamily="2" charset="-122"/>
              </a:rPr>
              <a:t>).</a:t>
            </a:r>
          </a:p>
          <a:p>
            <a:r>
              <a:rPr lang="zh-CN" altLang="en-US" b="1" smtClean="0">
                <a:solidFill>
                  <a:srgbClr val="FF3399"/>
                </a:solidFill>
                <a:latin typeface="宋体" pitchFamily="2" charset="-122"/>
              </a:rPr>
              <a:t>非端结点的</a:t>
            </a:r>
            <a:r>
              <a:rPr lang="en-US" altLang="zh-CN" b="1" smtClean="0">
                <a:solidFill>
                  <a:srgbClr val="FF3399"/>
                </a:solidFill>
                <a:latin typeface="宋体" pitchFamily="2" charset="-122"/>
              </a:rPr>
              <a:t>e(p)</a:t>
            </a:r>
            <a:r>
              <a:rPr lang="zh-CN" altLang="en-US" b="1" smtClean="0">
                <a:solidFill>
                  <a:srgbClr val="FF3399"/>
                </a:solidFill>
                <a:latin typeface="宋体" pitchFamily="2" charset="-122"/>
              </a:rPr>
              <a:t>值通过</a:t>
            </a:r>
            <a:r>
              <a:rPr lang="zh-CN" altLang="en-US" b="1" u="sng" smtClean="0">
                <a:solidFill>
                  <a:srgbClr val="FF0000"/>
                </a:solidFill>
                <a:latin typeface="Times New Roman" pitchFamily="18" charset="0"/>
              </a:rPr>
              <a:t>“</a:t>
            </a:r>
            <a:r>
              <a:rPr lang="zh-CN" altLang="en-US" b="1" u="sng" smtClean="0">
                <a:solidFill>
                  <a:srgbClr val="FF0000"/>
                </a:solidFill>
                <a:latin typeface="宋体" pitchFamily="2" charset="-122"/>
              </a:rPr>
              <a:t>倒推</a:t>
            </a:r>
            <a:r>
              <a:rPr lang="zh-CN" altLang="en-US" b="1" u="sng" smtClean="0">
                <a:solidFill>
                  <a:srgbClr val="FF0000"/>
                </a:solidFill>
                <a:latin typeface="Times New Roman" pitchFamily="18" charset="0"/>
              </a:rPr>
              <a:t>”</a:t>
            </a:r>
            <a:r>
              <a:rPr lang="en-US" altLang="zh-CN" b="1" smtClean="0">
                <a:solidFill>
                  <a:srgbClr val="FF3399"/>
                </a:solidFill>
                <a:latin typeface="宋体" pitchFamily="2" charset="-122"/>
              </a:rPr>
              <a:t>:</a:t>
            </a:r>
          </a:p>
          <a:p>
            <a:r>
              <a:rPr lang="en-US" altLang="zh-CN" b="1" smtClean="0">
                <a:solidFill>
                  <a:srgbClr val="000000"/>
                </a:solidFill>
                <a:latin typeface="宋体" pitchFamily="2" charset="-122"/>
              </a:rPr>
              <a:t>①MAX</a:t>
            </a:r>
            <a:r>
              <a:rPr lang="zh-CN" altLang="en-US" b="1" smtClean="0">
                <a:solidFill>
                  <a:srgbClr val="000000"/>
                </a:solidFill>
                <a:latin typeface="宋体" pitchFamily="2" charset="-122"/>
              </a:rPr>
              <a:t>（或）结点：由于</a:t>
            </a:r>
            <a:r>
              <a:rPr lang="en-US" altLang="zh-CN" b="1" smtClean="0">
                <a:solidFill>
                  <a:srgbClr val="000000"/>
                </a:solidFill>
                <a:latin typeface="宋体" pitchFamily="2" charset="-122"/>
              </a:rPr>
              <a:t>MAX</a:t>
            </a:r>
            <a:r>
              <a:rPr lang="zh-CN" altLang="en-US" b="1" smtClean="0">
                <a:solidFill>
                  <a:srgbClr val="000000"/>
                </a:solidFill>
                <a:latin typeface="宋体" pitchFamily="2" charset="-122"/>
              </a:rPr>
              <a:t>总是选择估计函数值最大的走步，因此</a:t>
            </a:r>
            <a:r>
              <a:rPr lang="en-US" altLang="zh-CN" b="1" smtClean="0">
                <a:solidFill>
                  <a:srgbClr val="000000"/>
                </a:solidFill>
                <a:latin typeface="宋体" pitchFamily="2" charset="-122"/>
              </a:rPr>
              <a:t>MAX</a:t>
            </a:r>
            <a:r>
              <a:rPr lang="zh-CN" altLang="en-US" b="1" smtClean="0">
                <a:solidFill>
                  <a:srgbClr val="000000"/>
                </a:solidFill>
                <a:latin typeface="宋体" pitchFamily="2" charset="-122"/>
              </a:rPr>
              <a:t>结点的倒推值应取后继结点估值的最大值。</a:t>
            </a:r>
          </a:p>
          <a:p>
            <a:r>
              <a:rPr lang="zh-CN" altLang="en-US" b="1" smtClean="0">
                <a:solidFill>
                  <a:srgbClr val="000000"/>
                </a:solidFill>
                <a:latin typeface="宋体" pitchFamily="2" charset="-122"/>
              </a:rPr>
              <a:t>② </a:t>
            </a:r>
            <a:r>
              <a:rPr lang="en-US" altLang="zh-CN" b="1" smtClean="0">
                <a:solidFill>
                  <a:srgbClr val="000000"/>
                </a:solidFill>
                <a:latin typeface="宋体" pitchFamily="2" charset="-122"/>
              </a:rPr>
              <a:t>MIN</a:t>
            </a:r>
            <a:r>
              <a:rPr lang="zh-CN" altLang="en-US" b="1" smtClean="0">
                <a:solidFill>
                  <a:srgbClr val="000000"/>
                </a:solidFill>
                <a:latin typeface="宋体" pitchFamily="2" charset="-122"/>
              </a:rPr>
              <a:t>（与）结点：由于</a:t>
            </a:r>
            <a:r>
              <a:rPr lang="en-US" altLang="zh-CN" b="1" smtClean="0">
                <a:solidFill>
                  <a:srgbClr val="000000"/>
                </a:solidFill>
                <a:latin typeface="宋体" pitchFamily="2" charset="-122"/>
              </a:rPr>
              <a:t>MIN</a:t>
            </a:r>
            <a:r>
              <a:rPr lang="zh-CN" altLang="en-US" b="1" smtClean="0">
                <a:solidFill>
                  <a:srgbClr val="000000"/>
                </a:solidFill>
                <a:latin typeface="宋体" pitchFamily="2" charset="-122"/>
              </a:rPr>
              <a:t>总是选择估计函数值最小的走步，因此</a:t>
            </a:r>
            <a:r>
              <a:rPr lang="en-US" altLang="zh-CN" b="1" smtClean="0">
                <a:solidFill>
                  <a:srgbClr val="000000"/>
                </a:solidFill>
                <a:latin typeface="宋体" pitchFamily="2" charset="-122"/>
              </a:rPr>
              <a:t>MAX</a:t>
            </a:r>
            <a:r>
              <a:rPr lang="zh-CN" altLang="en-US" b="1" smtClean="0">
                <a:solidFill>
                  <a:srgbClr val="000000"/>
                </a:solidFill>
                <a:latin typeface="宋体" pitchFamily="2" charset="-122"/>
              </a:rPr>
              <a:t>结点的倒推值应取后继结点估值的最小值。</a:t>
            </a:r>
          </a:p>
          <a:p>
            <a:endParaRPr lang="en-US" altLang="zh-CN" b="1" smtClean="0">
              <a:solidFill>
                <a:srgbClr val="000000"/>
              </a:solidFill>
              <a:latin typeface="宋体" pitchFamily="2" charset="-122"/>
            </a:endParaRPr>
          </a:p>
        </p:txBody>
      </p:sp>
    </p:spTree>
    <p:extLst>
      <p:ext uri="{BB962C8B-B14F-4D97-AF65-F5344CB8AC3E}">
        <p14:creationId xmlns:p14="http://schemas.microsoft.com/office/powerpoint/2010/main" val="33554327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 calcmode="lin" valueType="num">
                                      <p:cBhvr additive="base">
                                        <p:cTn id="7" dur="500" fill="hold"/>
                                        <p:tgtEl>
                                          <p:spTgt spid="122883"/>
                                        </p:tgtEl>
                                        <p:attrNameLst>
                                          <p:attrName>ppt_x</p:attrName>
                                        </p:attrNameLst>
                                      </p:cBhvr>
                                      <p:tavLst>
                                        <p:tav tm="0">
                                          <p:val>
                                            <p:strVal val="0-#ppt_w/2"/>
                                          </p:val>
                                        </p:tav>
                                        <p:tav tm="100000">
                                          <p:val>
                                            <p:strVal val="#ppt_x"/>
                                          </p:val>
                                        </p:tav>
                                      </p:tavLst>
                                    </p:anim>
                                    <p:anim calcmode="lin" valueType="num">
                                      <p:cBhvr additive="base">
                                        <p:cTn id="8" dur="500" fill="hold"/>
                                        <p:tgtEl>
                                          <p:spTgt spid="1228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5"/>
                                        </p:tgtEl>
                                        <p:attrNameLst>
                                          <p:attrName>style.visibility</p:attrName>
                                        </p:attrNameLst>
                                      </p:cBhvr>
                                      <p:to>
                                        <p:strVal val="visible"/>
                                      </p:to>
                                    </p:set>
                                    <p:anim calcmode="lin" valueType="num">
                                      <p:cBhvr additive="base">
                                        <p:cTn id="13" dur="500" fill="hold"/>
                                        <p:tgtEl>
                                          <p:spTgt spid="122885"/>
                                        </p:tgtEl>
                                        <p:attrNameLst>
                                          <p:attrName>ppt_x</p:attrName>
                                        </p:attrNameLst>
                                      </p:cBhvr>
                                      <p:tavLst>
                                        <p:tav tm="0">
                                          <p:val>
                                            <p:strVal val="0-#ppt_w/2"/>
                                          </p:val>
                                        </p:tav>
                                        <p:tav tm="100000">
                                          <p:val>
                                            <p:strVal val="#ppt_x"/>
                                          </p:val>
                                        </p:tav>
                                      </p:tavLst>
                                    </p:anim>
                                    <p:anim calcmode="lin" valueType="num">
                                      <p:cBhvr additive="base">
                                        <p:cTn id="14" dur="500" fill="hold"/>
                                        <p:tgtEl>
                                          <p:spTgt spid="1228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utoUpdateAnimBg="0"/>
      <p:bldP spid="122885"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9426AFB-E949-4470-B1D5-BE7F700051CA}" type="slidenum">
              <a:rPr kumimoji="1" lang="en-US" altLang="zh-CN" smtClean="0">
                <a:solidFill>
                  <a:srgbClr val="FF3399"/>
                </a:solidFill>
                <a:latin typeface="Times New Roman" pitchFamily="18" charset="0"/>
              </a:rPr>
              <a:pPr/>
              <a:t>155</a:t>
            </a:fld>
            <a:endParaRPr kumimoji="1" lang="en-US" altLang="zh-CN" smtClean="0">
              <a:solidFill>
                <a:srgbClr val="FF3399"/>
              </a:solidFill>
              <a:latin typeface="Times New Roman" pitchFamily="18" charset="0"/>
            </a:endParaRPr>
          </a:p>
        </p:txBody>
      </p:sp>
      <p:graphicFrame>
        <p:nvGraphicFramePr>
          <p:cNvPr id="161795" name="Object 2"/>
          <p:cNvGraphicFramePr>
            <a:graphicFrameLocks noChangeAspect="1"/>
          </p:cNvGraphicFramePr>
          <p:nvPr/>
        </p:nvGraphicFramePr>
        <p:xfrm>
          <a:off x="0" y="1676400"/>
          <a:ext cx="9144000" cy="3455988"/>
        </p:xfrm>
        <a:graphic>
          <a:graphicData uri="http://schemas.openxmlformats.org/presentationml/2006/ole">
            <mc:AlternateContent xmlns:mc="http://schemas.openxmlformats.org/markup-compatibility/2006">
              <mc:Choice xmlns:v="urn:schemas-microsoft-com:vml" Requires="v">
                <p:oleObj spid="_x0000_s1345559" name="Image" r:id="rId3" imgW="7983673" imgH="3017143" progId="Photoshop.Image.6">
                  <p:embed/>
                </p:oleObj>
              </mc:Choice>
              <mc:Fallback>
                <p:oleObj name="Image" r:id="rId3" imgW="7983673" imgH="3017143"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91440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796" name="Text Box 3"/>
          <p:cNvSpPr txBox="1">
            <a:spLocks noChangeArrowheads="1"/>
          </p:cNvSpPr>
          <p:nvPr/>
        </p:nvSpPr>
        <p:spPr bwMode="auto">
          <a:xfrm>
            <a:off x="3352800" y="5638800"/>
            <a:ext cx="449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000" b="1" smtClean="0">
                <a:solidFill>
                  <a:srgbClr val="000000"/>
                </a:solidFill>
                <a:latin typeface="Times New Roman" pitchFamily="18" charset="0"/>
              </a:rPr>
              <a:t>  </a:t>
            </a:r>
            <a:r>
              <a:rPr lang="zh-CN" altLang="en-US" sz="2000" b="1" smtClean="0">
                <a:solidFill>
                  <a:srgbClr val="000000"/>
                </a:solidFill>
                <a:latin typeface="Times New Roman" pitchFamily="18" charset="0"/>
              </a:rPr>
              <a:t>倒推值的计算</a:t>
            </a:r>
            <a:r>
              <a:rPr lang="zh-CN" altLang="en-US" sz="2000" smtClean="0">
                <a:solidFill>
                  <a:srgbClr val="000000"/>
                </a:solidFill>
                <a:latin typeface="Times New Roman" pitchFamily="18" charset="0"/>
              </a:rPr>
              <a:t> </a:t>
            </a:r>
          </a:p>
        </p:txBody>
      </p:sp>
      <p:sp>
        <p:nvSpPr>
          <p:cNvPr id="161797" name="Text Box 4"/>
          <p:cNvSpPr txBox="1">
            <a:spLocks noChangeArrowheads="1"/>
          </p:cNvSpPr>
          <p:nvPr/>
        </p:nvSpPr>
        <p:spPr bwMode="auto">
          <a:xfrm>
            <a:off x="228600" y="304800"/>
            <a:ext cx="7924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smtClean="0">
                <a:solidFill>
                  <a:srgbClr val="FF0000"/>
                </a:solidFill>
                <a:latin typeface="宋体" pitchFamily="2" charset="-122"/>
              </a:rPr>
              <a:t>极小极大算法：</a:t>
            </a:r>
            <a:r>
              <a:rPr lang="zh-CN" altLang="en-US" b="1" smtClean="0">
                <a:solidFill>
                  <a:srgbClr val="000000"/>
                </a:solidFill>
                <a:latin typeface="宋体" pitchFamily="2" charset="-122"/>
              </a:rPr>
              <a:t>用端结点的静态估计函数</a:t>
            </a:r>
            <a:r>
              <a:rPr lang="en-US" altLang="zh-CN" b="1" smtClean="0">
                <a:solidFill>
                  <a:srgbClr val="000000"/>
                </a:solidFill>
                <a:latin typeface="宋体" pitchFamily="2" charset="-122"/>
              </a:rPr>
              <a:t>e(p)</a:t>
            </a:r>
            <a:r>
              <a:rPr lang="zh-CN" altLang="en-US" b="1" smtClean="0">
                <a:solidFill>
                  <a:srgbClr val="000000"/>
                </a:solidFill>
                <a:latin typeface="宋体" pitchFamily="2" charset="-122"/>
              </a:rPr>
              <a:t>来倒推求其它结点的估值，双方采取不同的策略，从下往上逐层交替使用极小极大的选值方法。</a:t>
            </a:r>
          </a:p>
        </p:txBody>
      </p:sp>
    </p:spTree>
    <p:extLst>
      <p:ext uri="{BB962C8B-B14F-4D97-AF65-F5344CB8AC3E}">
        <p14:creationId xmlns:p14="http://schemas.microsoft.com/office/powerpoint/2010/main" val="424414576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7958238-1339-442A-AE30-D38962849239}" type="slidenum">
              <a:rPr kumimoji="1" lang="en-US" altLang="zh-CN" smtClean="0">
                <a:solidFill>
                  <a:srgbClr val="FF3399"/>
                </a:solidFill>
                <a:latin typeface="Times New Roman" pitchFamily="18" charset="0"/>
              </a:rPr>
              <a:pPr/>
              <a:t>156</a:t>
            </a:fld>
            <a:endParaRPr kumimoji="1" lang="en-US" altLang="zh-CN" smtClean="0">
              <a:solidFill>
                <a:srgbClr val="FF3399"/>
              </a:solidFill>
              <a:latin typeface="Times New Roman" pitchFamily="18" charset="0"/>
            </a:endParaRPr>
          </a:p>
        </p:txBody>
      </p:sp>
      <p:sp>
        <p:nvSpPr>
          <p:cNvPr id="162819" name="Text Box 3"/>
          <p:cNvSpPr txBox="1">
            <a:spLocks noChangeArrowheads="1"/>
          </p:cNvSpPr>
          <p:nvPr/>
        </p:nvSpPr>
        <p:spPr bwMode="auto">
          <a:xfrm>
            <a:off x="381000" y="0"/>
            <a:ext cx="8534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b="1" smtClean="0">
                <a:solidFill>
                  <a:srgbClr val="FF3399"/>
                </a:solidFill>
                <a:latin typeface="Times New Roman" pitchFamily="18" charset="0"/>
              </a:rPr>
              <a:t>例：  一字棋游戏。</a:t>
            </a:r>
            <a:r>
              <a:rPr lang="zh-CN" altLang="en-US" b="1" smtClean="0">
                <a:solidFill>
                  <a:srgbClr val="000000"/>
                </a:solidFill>
                <a:latin typeface="Times New Roman" pitchFamily="18" charset="0"/>
              </a:rPr>
              <a:t>设有如下图所示的九个空格，由</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二人对弈，轮到谁走棋谁就往空格上放一只自己的棋子，谁先使自己的棋子构成</a:t>
            </a:r>
            <a:r>
              <a:rPr lang="zh-CN" altLang="en-US" smtClean="0">
                <a:solidFill>
                  <a:srgbClr val="000000"/>
                </a:solidFill>
                <a:latin typeface="Times New Roman" pitchFamily="18" charset="0"/>
              </a:rPr>
              <a:t>“</a:t>
            </a:r>
            <a:r>
              <a:rPr lang="zh-CN" altLang="en-US" b="1" smtClean="0">
                <a:solidFill>
                  <a:srgbClr val="000000"/>
                </a:solidFill>
                <a:latin typeface="Times New Roman" pitchFamily="18" charset="0"/>
              </a:rPr>
              <a:t>三子成一线</a:t>
            </a:r>
            <a:r>
              <a:rPr lang="zh-CN" altLang="en-US" smtClean="0">
                <a:solidFill>
                  <a:srgbClr val="000000"/>
                </a:solidFill>
                <a:latin typeface="Times New Roman" pitchFamily="18" charset="0"/>
              </a:rPr>
              <a:t>”</a:t>
            </a:r>
            <a:r>
              <a:rPr lang="zh-CN" altLang="en-US" b="1" smtClean="0">
                <a:solidFill>
                  <a:srgbClr val="000000"/>
                </a:solidFill>
                <a:latin typeface="Times New Roman" pitchFamily="18" charset="0"/>
              </a:rPr>
              <a:t>谁就取得了胜利。</a:t>
            </a:r>
          </a:p>
        </p:txBody>
      </p:sp>
      <p:graphicFrame>
        <p:nvGraphicFramePr>
          <p:cNvPr id="125998" name="Group 46"/>
          <p:cNvGraphicFramePr>
            <a:graphicFrameLocks noGrp="1"/>
          </p:cNvGraphicFramePr>
          <p:nvPr/>
        </p:nvGraphicFramePr>
        <p:xfrm>
          <a:off x="1371600" y="1371600"/>
          <a:ext cx="1981200" cy="1554180"/>
        </p:xfrm>
        <a:graphic>
          <a:graphicData uri="http://schemas.openxmlformats.org/drawingml/2006/table">
            <a:tbl>
              <a:tblPr/>
              <a:tblGrid>
                <a:gridCol w="6604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5994" name="Group 42"/>
          <p:cNvGraphicFramePr>
            <a:graphicFrameLocks noGrp="1"/>
          </p:cNvGraphicFramePr>
          <p:nvPr/>
        </p:nvGraphicFramePr>
        <p:xfrm>
          <a:off x="4572000" y="1295400"/>
          <a:ext cx="1981200" cy="155418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b</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2856" name="Text Box 43"/>
          <p:cNvSpPr txBox="1">
            <a:spLocks noChangeArrowheads="1"/>
          </p:cNvSpPr>
          <p:nvPr/>
        </p:nvSpPr>
        <p:spPr bwMode="auto">
          <a:xfrm>
            <a:off x="3200400" y="297180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smtClean="0">
                <a:solidFill>
                  <a:srgbClr val="000000"/>
                </a:solidFill>
                <a:latin typeface="Times New Roman" pitchFamily="18" charset="0"/>
              </a:rPr>
              <a:t>图      一字棋 </a:t>
            </a:r>
          </a:p>
        </p:txBody>
      </p:sp>
      <p:sp>
        <p:nvSpPr>
          <p:cNvPr id="162857" name="Text Box 45"/>
          <p:cNvSpPr txBox="1">
            <a:spLocks noChangeArrowheads="1"/>
          </p:cNvSpPr>
          <p:nvPr/>
        </p:nvSpPr>
        <p:spPr bwMode="auto">
          <a:xfrm>
            <a:off x="107950" y="3352800"/>
            <a:ext cx="903605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ct val="10000"/>
              </a:spcBef>
            </a:pPr>
            <a:r>
              <a:rPr lang="zh-CN" altLang="en-US" b="1" smtClean="0">
                <a:solidFill>
                  <a:srgbClr val="000000"/>
                </a:solidFill>
                <a:latin typeface="Times New Roman" pitchFamily="18" charset="0"/>
              </a:rPr>
              <a:t>设</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的棋子用</a:t>
            </a:r>
            <a:r>
              <a:rPr lang="zh-CN" altLang="en-US" b="1" smtClean="0">
                <a:solidFill>
                  <a:srgbClr val="000000"/>
                </a:solidFill>
                <a:latin typeface="Courier New" pitchFamily="49" charset="0"/>
              </a:rPr>
              <a:t>“</a:t>
            </a:r>
            <a:r>
              <a:rPr lang="en-US" altLang="zh-CN" b="1" smtClean="0">
                <a:solidFill>
                  <a:srgbClr val="000000"/>
                </a:solidFill>
                <a:latin typeface="Times New Roman" pitchFamily="18" charset="0"/>
              </a:rPr>
              <a:t>a</a:t>
            </a:r>
            <a:r>
              <a:rPr lang="en-US" altLang="zh-CN" b="1" smtClean="0">
                <a:solidFill>
                  <a:srgbClr val="000000"/>
                </a:solidFill>
                <a:latin typeface="Courier New" pitchFamily="49" charset="0"/>
              </a:rPr>
              <a:t>”</a:t>
            </a:r>
            <a:r>
              <a:rPr lang="zh-CN" altLang="en-US" b="1" smtClean="0">
                <a:solidFill>
                  <a:srgbClr val="000000"/>
                </a:solidFill>
                <a:latin typeface="Times New Roman" pitchFamily="18" charset="0"/>
              </a:rPr>
              <a:t>表示，</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的棋子用</a:t>
            </a:r>
            <a:r>
              <a:rPr lang="zh-CN" altLang="en-US" b="1" smtClean="0">
                <a:solidFill>
                  <a:srgbClr val="000000"/>
                </a:solidFill>
                <a:latin typeface="Courier New" pitchFamily="49" charset="0"/>
              </a:rPr>
              <a:t>“</a:t>
            </a:r>
            <a:r>
              <a:rPr lang="en-US" altLang="zh-CN" b="1" smtClean="0">
                <a:solidFill>
                  <a:srgbClr val="000000"/>
                </a:solidFill>
                <a:latin typeface="Times New Roman" pitchFamily="18" charset="0"/>
              </a:rPr>
              <a:t>b</a:t>
            </a:r>
            <a:r>
              <a:rPr lang="en-US" altLang="zh-CN" b="1" smtClean="0">
                <a:solidFill>
                  <a:srgbClr val="000000"/>
                </a:solidFill>
                <a:latin typeface="Courier New" pitchFamily="49" charset="0"/>
              </a:rPr>
              <a:t>”</a:t>
            </a:r>
            <a:r>
              <a:rPr lang="zh-CN" altLang="en-US" b="1" smtClean="0">
                <a:solidFill>
                  <a:srgbClr val="000000"/>
                </a:solidFill>
                <a:latin typeface="Times New Roman" pitchFamily="18" charset="0"/>
              </a:rPr>
              <a:t>表示。为了不致于生成太大的博弈树，假设每次仅扩展两层。估价函数定义如下：</a:t>
            </a:r>
          </a:p>
          <a:p>
            <a:pPr algn="just">
              <a:spcBef>
                <a:spcPct val="10000"/>
              </a:spcBef>
            </a:pPr>
            <a:r>
              <a:rPr lang="zh-CN" altLang="en-US" b="1" smtClean="0">
                <a:solidFill>
                  <a:srgbClr val="000000"/>
                </a:solidFill>
                <a:latin typeface="Times New Roman" pitchFamily="18" charset="0"/>
              </a:rPr>
              <a:t>   设棋局为</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，估价函数为</a:t>
            </a:r>
            <a:r>
              <a:rPr lang="en-US" altLang="zh-CN" b="1" smtClean="0">
                <a:solidFill>
                  <a:srgbClr val="000000"/>
                </a:solidFill>
                <a:latin typeface="Times New Roman" pitchFamily="18" charset="0"/>
              </a:rPr>
              <a:t>e(p)</a:t>
            </a:r>
            <a:r>
              <a:rPr lang="zh-CN" altLang="en-US" b="1" smtClean="0">
                <a:solidFill>
                  <a:srgbClr val="000000"/>
                </a:solidFill>
                <a:latin typeface="Times New Roman" pitchFamily="18" charset="0"/>
              </a:rPr>
              <a:t>。</a:t>
            </a:r>
          </a:p>
          <a:p>
            <a:pPr algn="just">
              <a:spcBef>
                <a:spcPct val="10000"/>
              </a:spcBef>
            </a:pP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(1)</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必胜的棋局，则</a:t>
            </a:r>
            <a:r>
              <a:rPr lang="en-US" altLang="zh-CN" b="1" smtClean="0">
                <a:solidFill>
                  <a:srgbClr val="000000"/>
                </a:solidFill>
                <a:latin typeface="Times New Roman" pitchFamily="18" charset="0"/>
              </a:rPr>
              <a:t>e(p)=+∞</a:t>
            </a:r>
          </a:p>
          <a:p>
            <a:pPr algn="just">
              <a:spcBef>
                <a:spcPct val="10000"/>
              </a:spcBef>
            </a:pPr>
            <a:r>
              <a:rPr lang="en-US" altLang="zh-CN" b="1" smtClean="0">
                <a:solidFill>
                  <a:srgbClr val="000000"/>
                </a:solidFill>
                <a:latin typeface="Times New Roman" pitchFamily="18" charset="0"/>
              </a:rPr>
              <a:t>   (2)</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必胜的棋局，则</a:t>
            </a:r>
            <a:r>
              <a:rPr lang="en-US" altLang="zh-CN" b="1" smtClean="0">
                <a:solidFill>
                  <a:srgbClr val="000000"/>
                </a:solidFill>
                <a:latin typeface="Times New Roman" pitchFamily="18" charset="0"/>
              </a:rPr>
              <a:t>e(p)=-∞</a:t>
            </a:r>
            <a:r>
              <a:rPr lang="zh-CN" altLang="en-US" b="1" smtClean="0">
                <a:solidFill>
                  <a:srgbClr val="000000"/>
                </a:solidFill>
                <a:latin typeface="Times New Roman" pitchFamily="18" charset="0"/>
              </a:rPr>
              <a:t>。</a:t>
            </a:r>
          </a:p>
          <a:p>
            <a:pPr algn="just">
              <a:spcBef>
                <a:spcPct val="10000"/>
              </a:spcBef>
            </a:pPr>
            <a:r>
              <a:rPr lang="zh-CN" altLang="en-US" b="1" smtClean="0">
                <a:solidFill>
                  <a:srgbClr val="000000"/>
                </a:solidFill>
                <a:latin typeface="Times New Roman" pitchFamily="18" charset="0"/>
              </a:rPr>
              <a:t>   </a:t>
            </a:r>
            <a:r>
              <a:rPr lang="en-US" altLang="zh-CN" b="1" smtClean="0">
                <a:solidFill>
                  <a:srgbClr val="000000"/>
                </a:solidFill>
                <a:latin typeface="Times New Roman" pitchFamily="18" charset="0"/>
              </a:rPr>
              <a:t>(3)</a:t>
            </a:r>
            <a:r>
              <a:rPr lang="zh-CN" altLang="en-US" b="1" smtClean="0">
                <a:solidFill>
                  <a:srgbClr val="000000"/>
                </a:solidFill>
                <a:latin typeface="Times New Roman" pitchFamily="18" charset="0"/>
              </a:rPr>
              <a:t>若</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是胜负未定的棋局，则</a:t>
            </a:r>
            <a:r>
              <a:rPr lang="en-US" altLang="zh-CN" b="1" smtClean="0">
                <a:solidFill>
                  <a:srgbClr val="000000"/>
                </a:solidFill>
                <a:latin typeface="Times New Roman" pitchFamily="18" charset="0"/>
              </a:rPr>
              <a:t>e(p)=e(+p)-e(-p)</a:t>
            </a:r>
          </a:p>
          <a:p>
            <a:pPr algn="just">
              <a:spcBef>
                <a:spcPct val="10000"/>
              </a:spcBef>
            </a:pPr>
            <a:r>
              <a:rPr lang="zh-CN" altLang="en-US" b="1" smtClean="0">
                <a:solidFill>
                  <a:srgbClr val="000000"/>
                </a:solidFill>
                <a:latin typeface="Times New Roman" pitchFamily="18" charset="0"/>
              </a:rPr>
              <a:t>其中</a:t>
            </a:r>
            <a:r>
              <a:rPr lang="en-US" altLang="zh-CN" b="1" smtClean="0">
                <a:solidFill>
                  <a:srgbClr val="000000"/>
                </a:solidFill>
                <a:latin typeface="Times New Roman" pitchFamily="18" charset="0"/>
              </a:rPr>
              <a:t>e(+P)</a:t>
            </a:r>
            <a:r>
              <a:rPr lang="zh-CN" altLang="en-US" b="1" smtClean="0">
                <a:solidFill>
                  <a:srgbClr val="000000"/>
                </a:solidFill>
                <a:latin typeface="Times New Roman" pitchFamily="18" charset="0"/>
              </a:rPr>
              <a:t>表示棋局</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上有可能使</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成为三子成一线的数目；</a:t>
            </a:r>
            <a:r>
              <a:rPr lang="en-US" altLang="zh-CN" b="1" smtClean="0">
                <a:solidFill>
                  <a:srgbClr val="000000"/>
                </a:solidFill>
                <a:latin typeface="Times New Roman" pitchFamily="18" charset="0"/>
              </a:rPr>
              <a:t>e(-P)</a:t>
            </a:r>
            <a:r>
              <a:rPr lang="zh-CN" altLang="en-US" b="1" smtClean="0">
                <a:solidFill>
                  <a:srgbClr val="000000"/>
                </a:solidFill>
                <a:latin typeface="Times New Roman" pitchFamily="18" charset="0"/>
              </a:rPr>
              <a:t>表示棋局</a:t>
            </a:r>
            <a:r>
              <a:rPr lang="en-US" altLang="zh-CN" b="1" smtClean="0">
                <a:solidFill>
                  <a:srgbClr val="000000"/>
                </a:solidFill>
                <a:latin typeface="Times New Roman" pitchFamily="18" charset="0"/>
              </a:rPr>
              <a:t>P</a:t>
            </a:r>
            <a:r>
              <a:rPr lang="zh-CN" altLang="en-US" b="1" smtClean="0">
                <a:solidFill>
                  <a:srgbClr val="000000"/>
                </a:solidFill>
                <a:latin typeface="Times New Roman" pitchFamily="18" charset="0"/>
              </a:rPr>
              <a:t>上有可能使</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成为三子成一线的数目。</a:t>
            </a:r>
          </a:p>
          <a:p>
            <a:pPr algn="just">
              <a:spcBef>
                <a:spcPct val="10000"/>
              </a:spcBef>
            </a:pPr>
            <a:r>
              <a:rPr lang="zh-CN" altLang="en-US" b="1" smtClean="0">
                <a:solidFill>
                  <a:srgbClr val="000000"/>
                </a:solidFill>
                <a:latin typeface="Times New Roman" pitchFamily="18" charset="0"/>
              </a:rPr>
              <a:t>例如，对于上图中</a:t>
            </a:r>
            <a:r>
              <a:rPr lang="en-US" altLang="zh-CN" b="1" smtClean="0">
                <a:solidFill>
                  <a:srgbClr val="000000"/>
                </a:solidFill>
                <a:latin typeface="Times New Roman" pitchFamily="18" charset="0"/>
              </a:rPr>
              <a:t>b</a:t>
            </a:r>
            <a:r>
              <a:rPr lang="zh-CN" altLang="en-US" b="1" smtClean="0">
                <a:solidFill>
                  <a:srgbClr val="000000"/>
                </a:solidFill>
                <a:latin typeface="Times New Roman" pitchFamily="18" charset="0"/>
              </a:rPr>
              <a:t>所示的棋局，则 </a:t>
            </a:r>
            <a:r>
              <a:rPr lang="en-US" altLang="zh-CN" b="1" smtClean="0">
                <a:solidFill>
                  <a:srgbClr val="000000"/>
                </a:solidFill>
                <a:latin typeface="Times New Roman" pitchFamily="18" charset="0"/>
              </a:rPr>
              <a:t>e(P)=6-4=2</a:t>
            </a:r>
          </a:p>
        </p:txBody>
      </p:sp>
    </p:spTree>
    <p:extLst>
      <p:ext uri="{BB962C8B-B14F-4D97-AF65-F5344CB8AC3E}">
        <p14:creationId xmlns:p14="http://schemas.microsoft.com/office/powerpoint/2010/main" val="994903004"/>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3333A5B-3BBB-403F-8848-5673254136D3}" type="slidenum">
              <a:rPr kumimoji="1" lang="en-US" altLang="zh-CN" smtClean="0">
                <a:solidFill>
                  <a:srgbClr val="FF3399"/>
                </a:solidFill>
                <a:latin typeface="Times New Roman" pitchFamily="18" charset="0"/>
              </a:rPr>
              <a:pPr/>
              <a:t>157</a:t>
            </a:fld>
            <a:endParaRPr kumimoji="1" lang="en-US" altLang="zh-CN" smtClean="0">
              <a:solidFill>
                <a:srgbClr val="FF3399"/>
              </a:solidFill>
              <a:latin typeface="Times New Roman" pitchFamily="18" charset="0"/>
            </a:endParaRPr>
          </a:p>
        </p:txBody>
      </p:sp>
      <p:graphicFrame>
        <p:nvGraphicFramePr>
          <p:cNvPr id="163843" name="Object 2"/>
          <p:cNvGraphicFramePr>
            <a:graphicFrameLocks noChangeAspect="1"/>
          </p:cNvGraphicFramePr>
          <p:nvPr/>
        </p:nvGraphicFramePr>
        <p:xfrm>
          <a:off x="0" y="1143000"/>
          <a:ext cx="9144000" cy="4784725"/>
        </p:xfrm>
        <a:graphic>
          <a:graphicData uri="http://schemas.openxmlformats.org/presentationml/2006/ole">
            <mc:AlternateContent xmlns:mc="http://schemas.openxmlformats.org/markup-compatibility/2006">
              <mc:Choice xmlns:v="urn:schemas-microsoft-com:vml" Requires="v">
                <p:oleObj spid="_x0000_s1346583" name="VISIO" r:id="rId3" imgW="4724400" imgH="2468880" progId="Visio.Drawing.4">
                  <p:embed/>
                </p:oleObj>
              </mc:Choice>
              <mc:Fallback>
                <p:oleObj name="VISIO" r:id="rId3" imgW="4724400" imgH="246888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44" name="Text Box 3"/>
          <p:cNvSpPr txBox="1">
            <a:spLocks noChangeArrowheads="1"/>
          </p:cNvSpPr>
          <p:nvPr/>
        </p:nvSpPr>
        <p:spPr bwMode="auto">
          <a:xfrm>
            <a:off x="3276600" y="5943600"/>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b="1" smtClean="0">
                <a:solidFill>
                  <a:srgbClr val="000000"/>
                </a:solidFill>
                <a:latin typeface="Times New Roman" pitchFamily="18" charset="0"/>
              </a:rPr>
              <a:t>图  一字棋极小极大搜索</a:t>
            </a:r>
            <a:r>
              <a:rPr lang="zh-CN" altLang="en-US" sz="2000" smtClean="0">
                <a:solidFill>
                  <a:srgbClr val="000000"/>
                </a:solidFill>
                <a:latin typeface="Times New Roman" pitchFamily="18" charset="0"/>
              </a:rPr>
              <a:t> </a:t>
            </a:r>
          </a:p>
        </p:txBody>
      </p:sp>
      <p:sp>
        <p:nvSpPr>
          <p:cNvPr id="163845" name="Text Box 4"/>
          <p:cNvSpPr txBox="1">
            <a:spLocks noChangeArrowheads="1"/>
          </p:cNvSpPr>
          <p:nvPr/>
        </p:nvSpPr>
        <p:spPr bwMode="auto">
          <a:xfrm>
            <a:off x="304800" y="0"/>
            <a:ext cx="8534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ct val="10000"/>
              </a:spcBef>
            </a:pPr>
            <a:r>
              <a:rPr lang="zh-CN" altLang="en-US" b="1" smtClean="0">
                <a:solidFill>
                  <a:srgbClr val="000000"/>
                </a:solidFill>
                <a:latin typeface="Times New Roman" pitchFamily="18" charset="0"/>
              </a:rPr>
              <a:t>假定具有对称性的两个棋局算作一个棋局。假定</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先走棋，站在</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的立场上。下图给出了</a:t>
            </a:r>
            <a:r>
              <a:rPr lang="en-US" altLang="zh-CN" b="1" smtClean="0">
                <a:solidFill>
                  <a:srgbClr val="000000"/>
                </a:solidFill>
                <a:latin typeface="Times New Roman" pitchFamily="18" charset="0"/>
              </a:rPr>
              <a:t>A</a:t>
            </a:r>
            <a:r>
              <a:rPr lang="zh-CN" altLang="en-US" b="1" smtClean="0">
                <a:solidFill>
                  <a:srgbClr val="000000"/>
                </a:solidFill>
                <a:latin typeface="Times New Roman" pitchFamily="18" charset="0"/>
              </a:rPr>
              <a:t>的第一着走棋生成的博弈树。图中节点旁的数字分别表示相应节点的静态估值或倒推值。</a:t>
            </a:r>
            <a:endParaRPr lang="zh-CN" altLang="en-US" smtClean="0">
              <a:solidFill>
                <a:srgbClr val="000000"/>
              </a:solidFill>
              <a:latin typeface="Times New Roman" pitchFamily="18" charset="0"/>
            </a:endParaRPr>
          </a:p>
        </p:txBody>
      </p:sp>
      <p:sp>
        <p:nvSpPr>
          <p:cNvPr id="163846" name="Text Box 5"/>
          <p:cNvSpPr txBox="1">
            <a:spLocks noChangeArrowheads="1"/>
          </p:cNvSpPr>
          <p:nvPr/>
        </p:nvSpPr>
        <p:spPr bwMode="auto">
          <a:xfrm>
            <a:off x="0" y="62484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b="1" smtClean="0">
                <a:solidFill>
                  <a:srgbClr val="000000"/>
                </a:solidFill>
                <a:latin typeface="Times New Roman" pitchFamily="18" charset="0"/>
              </a:rPr>
              <a:t>由图可以看出，对于</a:t>
            </a:r>
            <a:r>
              <a:rPr lang="en-US" altLang="zh-CN" sz="2000" b="1" smtClean="0">
                <a:solidFill>
                  <a:srgbClr val="000000"/>
                </a:solidFill>
                <a:latin typeface="Times New Roman" pitchFamily="18" charset="0"/>
              </a:rPr>
              <a:t>A</a:t>
            </a:r>
            <a:r>
              <a:rPr lang="zh-CN" altLang="en-US" sz="2000" b="1" smtClean="0">
                <a:solidFill>
                  <a:srgbClr val="000000"/>
                </a:solidFill>
                <a:latin typeface="Times New Roman" pitchFamily="18" charset="0"/>
              </a:rPr>
              <a:t>来说最好的一着棋是</a:t>
            </a:r>
            <a:r>
              <a:rPr lang="en-US" altLang="zh-CN" sz="2000" b="1" smtClean="0">
                <a:solidFill>
                  <a:srgbClr val="000000"/>
                </a:solidFill>
                <a:latin typeface="Times New Roman" pitchFamily="18" charset="0"/>
              </a:rPr>
              <a:t>S</a:t>
            </a:r>
            <a:r>
              <a:rPr lang="en-US" altLang="zh-CN" sz="2000" b="1" baseline="-25000" smtClean="0">
                <a:solidFill>
                  <a:srgbClr val="000000"/>
                </a:solidFill>
                <a:latin typeface="Times New Roman" pitchFamily="18" charset="0"/>
              </a:rPr>
              <a:t>3</a:t>
            </a:r>
            <a:r>
              <a:rPr lang="zh-CN" altLang="en-US" sz="2000" b="1" smtClean="0">
                <a:solidFill>
                  <a:srgbClr val="000000"/>
                </a:solidFill>
                <a:latin typeface="Times New Roman" pitchFamily="18" charset="0"/>
              </a:rPr>
              <a:t>，因为</a:t>
            </a:r>
            <a:r>
              <a:rPr lang="en-US" altLang="zh-CN" sz="2000" b="1" smtClean="0">
                <a:solidFill>
                  <a:srgbClr val="000000"/>
                </a:solidFill>
                <a:latin typeface="Times New Roman" pitchFamily="18" charset="0"/>
              </a:rPr>
              <a:t>S</a:t>
            </a:r>
            <a:r>
              <a:rPr lang="en-US" altLang="zh-CN" sz="2000" b="1" baseline="-25000" smtClean="0">
                <a:solidFill>
                  <a:srgbClr val="000000"/>
                </a:solidFill>
                <a:latin typeface="Times New Roman" pitchFamily="18" charset="0"/>
              </a:rPr>
              <a:t>3</a:t>
            </a:r>
            <a:r>
              <a:rPr lang="zh-CN" altLang="en-US" sz="2000" b="1" smtClean="0">
                <a:solidFill>
                  <a:srgbClr val="000000"/>
                </a:solidFill>
                <a:latin typeface="Times New Roman" pitchFamily="18" charset="0"/>
              </a:rPr>
              <a:t>比</a:t>
            </a:r>
            <a:r>
              <a:rPr lang="en-US" altLang="zh-CN" sz="2000" b="1" smtClean="0">
                <a:solidFill>
                  <a:srgbClr val="000000"/>
                </a:solidFill>
                <a:latin typeface="Times New Roman" pitchFamily="18" charset="0"/>
              </a:rPr>
              <a:t>S</a:t>
            </a:r>
            <a:r>
              <a:rPr lang="en-US" altLang="zh-CN" sz="2000" b="1" baseline="-25000" smtClean="0">
                <a:solidFill>
                  <a:srgbClr val="000000"/>
                </a:solidFill>
                <a:latin typeface="Times New Roman" pitchFamily="18" charset="0"/>
              </a:rPr>
              <a:t>1</a:t>
            </a:r>
            <a:r>
              <a:rPr lang="zh-CN" altLang="en-US" sz="2000" b="1" smtClean="0">
                <a:solidFill>
                  <a:srgbClr val="000000"/>
                </a:solidFill>
                <a:latin typeface="Times New Roman" pitchFamily="18" charset="0"/>
              </a:rPr>
              <a:t>和</a:t>
            </a:r>
            <a:r>
              <a:rPr lang="en-US" altLang="zh-CN" sz="2000" b="1" smtClean="0">
                <a:solidFill>
                  <a:srgbClr val="000000"/>
                </a:solidFill>
                <a:latin typeface="Times New Roman" pitchFamily="18" charset="0"/>
              </a:rPr>
              <a:t>S</a:t>
            </a:r>
            <a:r>
              <a:rPr lang="en-US" altLang="zh-CN" sz="2000" b="1" baseline="-25000" smtClean="0">
                <a:solidFill>
                  <a:srgbClr val="000000"/>
                </a:solidFill>
                <a:latin typeface="Times New Roman" pitchFamily="18" charset="0"/>
              </a:rPr>
              <a:t>2</a:t>
            </a:r>
            <a:r>
              <a:rPr lang="zh-CN" altLang="en-US" sz="2000" b="1" smtClean="0">
                <a:solidFill>
                  <a:srgbClr val="000000"/>
                </a:solidFill>
                <a:latin typeface="Times New Roman" pitchFamily="18" charset="0"/>
              </a:rPr>
              <a:t>有较大的倒推值。</a:t>
            </a:r>
          </a:p>
        </p:txBody>
      </p:sp>
      <p:sp>
        <p:nvSpPr>
          <p:cNvPr id="163847" name="Text Box 6"/>
          <p:cNvSpPr txBox="1">
            <a:spLocks noChangeArrowheads="1"/>
          </p:cNvSpPr>
          <p:nvPr/>
        </p:nvSpPr>
        <p:spPr bwMode="auto">
          <a:xfrm>
            <a:off x="8343900" y="28194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imes New Roman" pitchFamily="18" charset="0"/>
              </a:rPr>
              <a:t>S</a:t>
            </a:r>
            <a:r>
              <a:rPr lang="en-US" altLang="zh-CN" baseline="-25000" smtClean="0">
                <a:solidFill>
                  <a:srgbClr val="000000"/>
                </a:solidFill>
                <a:latin typeface="Times New Roman" pitchFamily="18" charset="0"/>
              </a:rPr>
              <a:t>3</a:t>
            </a:r>
          </a:p>
        </p:txBody>
      </p:sp>
    </p:spTree>
    <p:extLst>
      <p:ext uri="{BB962C8B-B14F-4D97-AF65-F5344CB8AC3E}">
        <p14:creationId xmlns:p14="http://schemas.microsoft.com/office/powerpoint/2010/main" val="1053022683"/>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9D34ECE-A81F-4EBA-B8B3-680896473CA3}" type="slidenum">
              <a:rPr kumimoji="1" lang="en-US" altLang="zh-CN" smtClean="0">
                <a:solidFill>
                  <a:srgbClr val="FF3399"/>
                </a:solidFill>
                <a:latin typeface="Times New Roman" pitchFamily="18" charset="0"/>
              </a:rPr>
              <a:pPr/>
              <a:t>158</a:t>
            </a:fld>
            <a:endParaRPr kumimoji="1" lang="en-US" altLang="zh-CN" smtClean="0">
              <a:solidFill>
                <a:srgbClr val="FF3399"/>
              </a:solidFill>
              <a:latin typeface="Times New Roman" pitchFamily="18" charset="0"/>
            </a:endParaRPr>
          </a:p>
        </p:txBody>
      </p:sp>
      <p:graphicFrame>
        <p:nvGraphicFramePr>
          <p:cNvPr id="164867" name="Object 11"/>
          <p:cNvGraphicFramePr>
            <a:graphicFrameLocks noChangeAspect="1"/>
          </p:cNvGraphicFramePr>
          <p:nvPr/>
        </p:nvGraphicFramePr>
        <p:xfrm>
          <a:off x="1981200" y="4648200"/>
          <a:ext cx="3276600" cy="1771650"/>
        </p:xfrm>
        <a:graphic>
          <a:graphicData uri="http://schemas.openxmlformats.org/presentationml/2006/ole">
            <mc:AlternateContent xmlns:mc="http://schemas.openxmlformats.org/markup-compatibility/2006">
              <mc:Choice xmlns:v="urn:schemas-microsoft-com:vml" Requires="v">
                <p:oleObj spid="_x0000_s1347607" name="位图图像" r:id="rId3" imgW="2647619" imgH="1542857" progId="Paint.Picture">
                  <p:embed/>
                </p:oleObj>
              </mc:Choice>
              <mc:Fallback>
                <p:oleObj name="位图图像" r:id="rId3" imgW="2647619" imgH="154285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648200"/>
                        <a:ext cx="32766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68" name="Text Box 2"/>
          <p:cNvSpPr txBox="1">
            <a:spLocks noChangeArrowheads="1"/>
          </p:cNvSpPr>
          <p:nvPr/>
        </p:nvSpPr>
        <p:spPr bwMode="auto">
          <a:xfrm>
            <a:off x="0" y="0"/>
            <a:ext cx="86868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3200" dirty="0" smtClean="0">
                <a:solidFill>
                  <a:srgbClr val="FF0000"/>
                </a:solidFill>
                <a:latin typeface="Times New Roman" pitchFamily="18" charset="0"/>
                <a:ea typeface="华文隶书" pitchFamily="2" charset="-122"/>
              </a:rPr>
              <a:t>3.5.3</a:t>
            </a:r>
            <a:r>
              <a:rPr lang="en-US" altLang="zh-CN" sz="3200" b="1" dirty="0" smtClean="0">
                <a:solidFill>
                  <a:srgbClr val="FF0000"/>
                </a:solidFill>
                <a:latin typeface="Times New Roman" pitchFamily="18" charset="0"/>
                <a:cs typeface="Times New Roman" pitchFamily="18" charset="0"/>
              </a:rPr>
              <a:t>α-β</a:t>
            </a:r>
            <a:r>
              <a:rPr lang="zh-CN" altLang="en-US" sz="3200" b="1" dirty="0" smtClean="0">
                <a:solidFill>
                  <a:srgbClr val="FF0000"/>
                </a:solidFill>
                <a:latin typeface="Times New Roman" pitchFamily="18" charset="0"/>
              </a:rPr>
              <a:t>修剪法</a:t>
            </a:r>
            <a:endParaRPr lang="zh-CN" altLang="en-US" sz="3200" b="1" dirty="0" smtClean="0">
              <a:solidFill>
                <a:srgbClr val="FF0000"/>
              </a:solidFill>
              <a:latin typeface="Times New Roman" pitchFamily="18" charset="0"/>
              <a:ea typeface="华文隶书" pitchFamily="2" charset="-122"/>
            </a:endParaRPr>
          </a:p>
          <a:p>
            <a:pPr algn="just">
              <a:spcBef>
                <a:spcPct val="25000"/>
              </a:spcBef>
            </a:pPr>
            <a:r>
              <a:rPr lang="zh-CN" altLang="en-US" b="1" dirty="0" smtClean="0">
                <a:solidFill>
                  <a:srgbClr val="000000"/>
                </a:solidFill>
                <a:latin typeface="Times New Roman" pitchFamily="18" charset="0"/>
              </a:rPr>
              <a:t>      极小极大分析法</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实际是先生成一棵博弈树</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然后再计算其倒推值。这样做的缺点是效率较低。在极小极大分析法的基础上</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提出了</a:t>
            </a:r>
            <a:r>
              <a:rPr lang="en-US" altLang="zh-CN" b="1" dirty="0" smtClean="0">
                <a:solidFill>
                  <a:srgbClr val="000000"/>
                </a:solidFill>
                <a:latin typeface="Times New Roman" pitchFamily="18" charset="0"/>
                <a:cs typeface="Times New Roman" pitchFamily="18" charset="0"/>
              </a:rPr>
              <a:t>α</a:t>
            </a:r>
            <a:r>
              <a:rPr lang="en-US" altLang="zh-CN" b="1" dirty="0" smtClean="0">
                <a:solidFill>
                  <a:srgbClr val="000000"/>
                </a:solidFill>
                <a:latin typeface="Courier New" pitchFamily="49" charset="0"/>
              </a:rPr>
              <a:t>—</a:t>
            </a:r>
            <a:r>
              <a:rPr lang="en-US" altLang="zh-CN" b="1" dirty="0" smtClean="0">
                <a:solidFill>
                  <a:srgbClr val="000000"/>
                </a:solidFill>
                <a:latin typeface="Times New Roman" pitchFamily="18" charset="0"/>
              </a:rPr>
              <a:t>β</a:t>
            </a:r>
            <a:r>
              <a:rPr lang="zh-CN" altLang="en-US" b="1" dirty="0" smtClean="0">
                <a:solidFill>
                  <a:srgbClr val="000000"/>
                </a:solidFill>
                <a:latin typeface="Times New Roman" pitchFamily="18" charset="0"/>
              </a:rPr>
              <a:t>剪枝技术。</a:t>
            </a:r>
          </a:p>
          <a:p>
            <a:pPr algn="just">
              <a:spcBef>
                <a:spcPct val="25000"/>
              </a:spcBef>
            </a:pPr>
            <a:r>
              <a:rPr lang="zh-CN" altLang="en-US" b="1" dirty="0" smtClean="0">
                <a:solidFill>
                  <a:srgbClr val="FF3399"/>
                </a:solidFill>
                <a:latin typeface="Times New Roman" pitchFamily="18" charset="0"/>
              </a:rPr>
              <a:t>剪枝方法</a:t>
            </a:r>
            <a:r>
              <a:rPr lang="en-US" altLang="zh-CN" b="1" dirty="0" smtClean="0">
                <a:solidFill>
                  <a:srgbClr val="FF3399"/>
                </a:solidFill>
                <a:latin typeface="Times New Roman" pitchFamily="18" charset="0"/>
              </a:rPr>
              <a:t>:</a:t>
            </a:r>
          </a:p>
          <a:p>
            <a:pPr algn="just">
              <a:spcBef>
                <a:spcPct val="25000"/>
              </a:spcBef>
            </a:pPr>
            <a:r>
              <a:rPr lang="en-US" altLang="zh-CN" b="1" dirty="0" smtClean="0">
                <a:solidFill>
                  <a:srgbClr val="000000"/>
                </a:solidFill>
                <a:latin typeface="Times New Roman" pitchFamily="18" charset="0"/>
              </a:rPr>
              <a:t>      </a:t>
            </a:r>
            <a:r>
              <a:rPr lang="en-US" altLang="zh-CN" b="1" dirty="0" smtClean="0">
                <a:solidFill>
                  <a:srgbClr val="FF0000"/>
                </a:solidFill>
                <a:latin typeface="Times New Roman" pitchFamily="18" charset="0"/>
              </a:rPr>
              <a:t>(1) </a:t>
            </a:r>
            <a:r>
              <a:rPr lang="en-US" altLang="zh-CN" b="1" dirty="0" smtClean="0">
                <a:solidFill>
                  <a:srgbClr val="FF0000"/>
                </a:solidFill>
                <a:latin typeface="Times New Roman" pitchFamily="18" charset="0"/>
                <a:cs typeface="Times New Roman" pitchFamily="18" charset="0"/>
              </a:rPr>
              <a:t>α</a:t>
            </a:r>
            <a:r>
              <a:rPr lang="zh-CN" altLang="en-US" b="1" dirty="0" smtClean="0">
                <a:solidFill>
                  <a:srgbClr val="FF0000"/>
                </a:solidFill>
                <a:latin typeface="Times New Roman" pitchFamily="18" charset="0"/>
              </a:rPr>
              <a:t>剪枝</a:t>
            </a:r>
          </a:p>
          <a:p>
            <a:pPr algn="just">
              <a:spcBef>
                <a:spcPct val="25000"/>
              </a:spcBef>
            </a:pPr>
            <a:r>
              <a:rPr lang="zh-CN" altLang="en-US" b="1" dirty="0" smtClean="0">
                <a:solidFill>
                  <a:srgbClr val="000000"/>
                </a:solidFill>
                <a:latin typeface="Times New Roman" pitchFamily="18" charset="0"/>
              </a:rPr>
              <a:t>        对于一个与节点</a:t>
            </a:r>
            <a:r>
              <a:rPr lang="en-US" altLang="zh-CN" b="1" dirty="0" smtClean="0">
                <a:solidFill>
                  <a:srgbClr val="000000"/>
                </a:solidFill>
                <a:latin typeface="Times New Roman" pitchFamily="18" charset="0"/>
              </a:rPr>
              <a:t>MIN,</a:t>
            </a:r>
            <a:r>
              <a:rPr lang="zh-CN" altLang="en-US" b="1" dirty="0" smtClean="0">
                <a:solidFill>
                  <a:srgbClr val="000000"/>
                </a:solidFill>
                <a:latin typeface="Times New Roman" pitchFamily="18" charset="0"/>
              </a:rPr>
              <a:t>若能估计出其倒推值的上确界</a:t>
            </a:r>
            <a:r>
              <a:rPr lang="en-US" altLang="zh-CN" b="1" dirty="0" smtClean="0">
                <a:solidFill>
                  <a:srgbClr val="000000"/>
                </a:solidFill>
                <a:latin typeface="Times New Roman" pitchFamily="18" charset="0"/>
              </a:rPr>
              <a:t>β,</a:t>
            </a:r>
            <a:r>
              <a:rPr lang="zh-CN" altLang="en-US" b="1" dirty="0" smtClean="0">
                <a:solidFill>
                  <a:srgbClr val="000000"/>
                </a:solidFill>
                <a:latin typeface="Times New Roman" pitchFamily="18" charset="0"/>
              </a:rPr>
              <a:t>并且这个</a:t>
            </a:r>
            <a:r>
              <a:rPr lang="en-US" altLang="zh-CN" b="1" dirty="0" smtClean="0">
                <a:solidFill>
                  <a:srgbClr val="000000"/>
                </a:solidFill>
                <a:latin typeface="Times New Roman" pitchFamily="18" charset="0"/>
              </a:rPr>
              <a:t>β</a:t>
            </a:r>
            <a:r>
              <a:rPr lang="zh-CN" altLang="en-US" b="1" dirty="0" smtClean="0">
                <a:solidFill>
                  <a:srgbClr val="000000"/>
                </a:solidFill>
                <a:latin typeface="Times New Roman" pitchFamily="18" charset="0"/>
              </a:rPr>
              <a:t>值不大于</a:t>
            </a:r>
            <a:r>
              <a:rPr lang="en-US" altLang="zh-CN" b="1" dirty="0" smtClean="0">
                <a:solidFill>
                  <a:srgbClr val="000000"/>
                </a:solidFill>
                <a:latin typeface="Times New Roman" pitchFamily="18" charset="0"/>
              </a:rPr>
              <a:t>MIN</a:t>
            </a:r>
            <a:r>
              <a:rPr lang="zh-CN" altLang="en-US" b="1" dirty="0" smtClean="0">
                <a:solidFill>
                  <a:srgbClr val="000000"/>
                </a:solidFill>
                <a:latin typeface="Times New Roman" pitchFamily="18" charset="0"/>
              </a:rPr>
              <a:t>的父节点</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一定是或节点</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的估计倒推值的下确界</a:t>
            </a:r>
            <a:r>
              <a:rPr lang="en-US" altLang="zh-CN" b="1" dirty="0" smtClean="0">
                <a:solidFill>
                  <a:srgbClr val="000000"/>
                </a:solidFill>
                <a:latin typeface="Times New Roman" pitchFamily="18" charset="0"/>
                <a:cs typeface="Times New Roman" pitchFamily="18" charset="0"/>
              </a:rPr>
              <a:t>α</a:t>
            </a:r>
            <a:r>
              <a:rPr lang="en-US" altLang="zh-CN" b="1" dirty="0" smtClean="0">
                <a:solidFill>
                  <a:srgbClr val="000000"/>
                </a:solidFill>
                <a:latin typeface="Times New Roman" pitchFamily="18" charset="0"/>
              </a:rPr>
              <a:t> </a:t>
            </a:r>
            <a:r>
              <a:rPr lang="zh-CN" altLang="en-US" b="1" dirty="0" smtClean="0">
                <a:solidFill>
                  <a:srgbClr val="000000"/>
                </a:solidFill>
                <a:latin typeface="Times New Roman" pitchFamily="18" charset="0"/>
              </a:rPr>
              <a:t>即</a:t>
            </a:r>
            <a:r>
              <a:rPr lang="en-US" altLang="zh-CN" b="1" dirty="0" smtClean="0">
                <a:solidFill>
                  <a:srgbClr val="000000"/>
                </a:solidFill>
                <a:latin typeface="Times New Roman" pitchFamily="18" charset="0"/>
                <a:cs typeface="Times New Roman" pitchFamily="18" charset="0"/>
              </a:rPr>
              <a:t>α</a:t>
            </a:r>
            <a:r>
              <a:rPr lang="en-US" altLang="zh-CN" b="1" dirty="0" smtClean="0">
                <a:solidFill>
                  <a:srgbClr val="000000"/>
                </a:solidFill>
                <a:latin typeface="Times New Roman" pitchFamily="18" charset="0"/>
              </a:rPr>
              <a:t> </a:t>
            </a:r>
            <a:r>
              <a:rPr lang="zh-CN" altLang="en-US" b="1" dirty="0" smtClean="0">
                <a:solidFill>
                  <a:srgbClr val="FF3399"/>
                </a:solidFill>
                <a:latin typeface="Times New Roman" pitchFamily="18" charset="0"/>
              </a:rPr>
              <a:t>（先辈层）≥</a:t>
            </a:r>
            <a:r>
              <a:rPr lang="en-US" altLang="zh-CN" b="1" dirty="0" smtClean="0">
                <a:solidFill>
                  <a:srgbClr val="FF3399"/>
                </a:solidFill>
                <a:latin typeface="Times New Roman" pitchFamily="18" charset="0"/>
              </a:rPr>
              <a:t>β</a:t>
            </a:r>
            <a:r>
              <a:rPr lang="zh-CN" altLang="en-US" b="1" dirty="0" smtClean="0">
                <a:solidFill>
                  <a:srgbClr val="FF3399"/>
                </a:solidFill>
                <a:latin typeface="Times New Roman" pitchFamily="18" charset="0"/>
              </a:rPr>
              <a:t>（后继层）</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则就不必再扩展该</a:t>
            </a:r>
            <a:r>
              <a:rPr lang="en-US" altLang="zh-CN" b="1" dirty="0" smtClean="0">
                <a:solidFill>
                  <a:srgbClr val="000000"/>
                </a:solidFill>
                <a:latin typeface="Times New Roman" pitchFamily="18" charset="0"/>
              </a:rPr>
              <a:t>MIN</a:t>
            </a:r>
            <a:r>
              <a:rPr lang="zh-CN" altLang="en-US" b="1" dirty="0" smtClean="0">
                <a:solidFill>
                  <a:srgbClr val="000000"/>
                </a:solidFill>
                <a:latin typeface="Times New Roman" pitchFamily="18" charset="0"/>
              </a:rPr>
              <a:t>节点的其余子节点了</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因为这些节点的估值对</a:t>
            </a:r>
            <a:r>
              <a:rPr lang="en-US" altLang="zh-CN" b="1" dirty="0" smtClean="0">
                <a:solidFill>
                  <a:srgbClr val="000000"/>
                </a:solidFill>
                <a:latin typeface="Times New Roman" pitchFamily="18" charset="0"/>
              </a:rPr>
              <a:t>MIN</a:t>
            </a:r>
            <a:r>
              <a:rPr lang="zh-CN" altLang="en-US" b="1" dirty="0" smtClean="0">
                <a:solidFill>
                  <a:srgbClr val="000000"/>
                </a:solidFill>
                <a:latin typeface="Times New Roman" pitchFamily="18" charset="0"/>
              </a:rPr>
              <a:t>父节点的倒推值已无任何影响了</a:t>
            </a:r>
            <a:r>
              <a:rPr lang="en-US" altLang="zh-CN" b="1" dirty="0" smtClean="0">
                <a:solidFill>
                  <a:srgbClr val="000000"/>
                </a:solidFill>
                <a:latin typeface="Times New Roman" pitchFamily="18" charset="0"/>
              </a:rPr>
              <a:t>)</a:t>
            </a:r>
            <a:r>
              <a:rPr lang="zh-CN" altLang="en-US" b="1" dirty="0" smtClean="0">
                <a:solidFill>
                  <a:srgbClr val="000000"/>
                </a:solidFill>
                <a:latin typeface="Times New Roman" pitchFamily="18" charset="0"/>
              </a:rPr>
              <a:t>。这一过程称为</a:t>
            </a:r>
            <a:r>
              <a:rPr lang="en-US" altLang="zh-CN" b="1" dirty="0" smtClean="0">
                <a:solidFill>
                  <a:srgbClr val="000000"/>
                </a:solidFill>
                <a:latin typeface="Times New Roman" pitchFamily="18" charset="0"/>
                <a:cs typeface="Times New Roman" pitchFamily="18" charset="0"/>
              </a:rPr>
              <a:t>α</a:t>
            </a:r>
            <a:r>
              <a:rPr lang="zh-CN" altLang="en-US" b="1" dirty="0" smtClean="0">
                <a:solidFill>
                  <a:srgbClr val="000000"/>
                </a:solidFill>
                <a:latin typeface="Times New Roman" pitchFamily="18" charset="0"/>
              </a:rPr>
              <a:t>剪枝。    </a:t>
            </a:r>
          </a:p>
        </p:txBody>
      </p:sp>
      <p:sp>
        <p:nvSpPr>
          <p:cNvPr id="164869" name="Text Box 7"/>
          <p:cNvSpPr txBox="1">
            <a:spLocks noChangeArrowheads="1"/>
          </p:cNvSpPr>
          <p:nvPr/>
        </p:nvSpPr>
        <p:spPr bwMode="auto">
          <a:xfrm>
            <a:off x="3733800" y="45720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3399"/>
                </a:solidFill>
                <a:latin typeface="Times New Roman" pitchFamily="18" charset="0"/>
                <a:cs typeface="Times New Roman" pitchFamily="18" charset="0"/>
              </a:rPr>
              <a:t>α</a:t>
            </a:r>
            <a:r>
              <a:rPr lang="en-US" altLang="zh-CN" b="1" smtClean="0">
                <a:solidFill>
                  <a:srgbClr val="FF3399"/>
                </a:solidFill>
                <a:latin typeface="Times New Roman" pitchFamily="18" charset="0"/>
              </a:rPr>
              <a:t>=2</a:t>
            </a:r>
          </a:p>
        </p:txBody>
      </p:sp>
      <p:sp>
        <p:nvSpPr>
          <p:cNvPr id="164870" name="Text Box 8"/>
          <p:cNvSpPr txBox="1">
            <a:spLocks noChangeArrowheads="1"/>
          </p:cNvSpPr>
          <p:nvPr/>
        </p:nvSpPr>
        <p:spPr bwMode="auto">
          <a:xfrm>
            <a:off x="4419600" y="5181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3399"/>
                </a:solidFill>
                <a:latin typeface="Times New Roman" pitchFamily="18" charset="0"/>
              </a:rPr>
              <a:t>β=1</a:t>
            </a:r>
          </a:p>
        </p:txBody>
      </p:sp>
      <p:sp>
        <p:nvSpPr>
          <p:cNvPr id="164871" name="Text Box 9"/>
          <p:cNvSpPr txBox="1">
            <a:spLocks noChangeArrowheads="1"/>
          </p:cNvSpPr>
          <p:nvPr/>
        </p:nvSpPr>
        <p:spPr bwMode="auto">
          <a:xfrm>
            <a:off x="5105400" y="5486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0000"/>
                </a:solidFill>
                <a:latin typeface="Times New Roman" pitchFamily="18" charset="0"/>
                <a:cs typeface="Times New Roman" pitchFamily="18" charset="0"/>
              </a:rPr>
              <a:t>α</a:t>
            </a:r>
            <a:r>
              <a:rPr lang="zh-CN" altLang="en-US" b="1" smtClean="0">
                <a:solidFill>
                  <a:srgbClr val="FF0000"/>
                </a:solidFill>
                <a:latin typeface="Times New Roman" pitchFamily="18" charset="0"/>
              </a:rPr>
              <a:t>剪枝</a:t>
            </a:r>
          </a:p>
        </p:txBody>
      </p:sp>
      <p:sp>
        <p:nvSpPr>
          <p:cNvPr id="164872" name="Line 10"/>
          <p:cNvSpPr>
            <a:spLocks noChangeShapeType="1"/>
          </p:cNvSpPr>
          <p:nvPr/>
        </p:nvSpPr>
        <p:spPr bwMode="auto">
          <a:xfrm flipV="1">
            <a:off x="4724400" y="5715000"/>
            <a:ext cx="304800" cy="762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045276694"/>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197DACB-EA06-46A8-BFCE-DD96516C9C63}" type="slidenum">
              <a:rPr kumimoji="1" lang="en-US" altLang="zh-CN" smtClean="0">
                <a:solidFill>
                  <a:srgbClr val="FF3399"/>
                </a:solidFill>
                <a:latin typeface="Times New Roman" pitchFamily="18" charset="0"/>
              </a:rPr>
              <a:pPr/>
              <a:t>159</a:t>
            </a:fld>
            <a:endParaRPr kumimoji="1" lang="en-US" altLang="zh-CN" smtClean="0">
              <a:solidFill>
                <a:srgbClr val="FF3399"/>
              </a:solidFill>
              <a:latin typeface="Times New Roman" pitchFamily="18" charset="0"/>
            </a:endParaRPr>
          </a:p>
        </p:txBody>
      </p:sp>
      <p:graphicFrame>
        <p:nvGraphicFramePr>
          <p:cNvPr id="165891" name="Object 9"/>
          <p:cNvGraphicFramePr>
            <a:graphicFrameLocks noChangeAspect="1"/>
          </p:cNvGraphicFramePr>
          <p:nvPr/>
        </p:nvGraphicFramePr>
        <p:xfrm>
          <a:off x="2819400" y="3352800"/>
          <a:ext cx="3228975" cy="2428875"/>
        </p:xfrm>
        <a:graphic>
          <a:graphicData uri="http://schemas.openxmlformats.org/presentationml/2006/ole">
            <mc:AlternateContent xmlns:mc="http://schemas.openxmlformats.org/markup-compatibility/2006">
              <mc:Choice xmlns:v="urn:schemas-microsoft-com:vml" Requires="v">
                <p:oleObj spid="_x0000_s1348631" name="位图图像" r:id="rId3" imgW="3228571" imgH="2429214" progId="Paint.Picture">
                  <p:embed/>
                </p:oleObj>
              </mc:Choice>
              <mc:Fallback>
                <p:oleObj name="位图图像" r:id="rId3" imgW="3228571" imgH="24292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352800"/>
                        <a:ext cx="322897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2" name="Text Box 2"/>
          <p:cNvSpPr txBox="1">
            <a:spLocks noChangeArrowheads="1"/>
          </p:cNvSpPr>
          <p:nvPr/>
        </p:nvSpPr>
        <p:spPr bwMode="auto">
          <a:xfrm>
            <a:off x="228600" y="381000"/>
            <a:ext cx="845820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ct val="25000"/>
              </a:spcBef>
            </a:pPr>
            <a:r>
              <a:rPr lang="en-US" altLang="zh-CN" b="1" smtClean="0">
                <a:solidFill>
                  <a:srgbClr val="000000"/>
                </a:solidFill>
                <a:latin typeface="Times New Roman" pitchFamily="18" charset="0"/>
              </a:rPr>
              <a:t>    </a:t>
            </a:r>
            <a:r>
              <a:rPr lang="en-US" altLang="zh-CN" b="1" smtClean="0">
                <a:solidFill>
                  <a:srgbClr val="FF0000"/>
                </a:solidFill>
                <a:latin typeface="Times New Roman" pitchFamily="18" charset="0"/>
              </a:rPr>
              <a:t>(2) β</a:t>
            </a:r>
            <a:r>
              <a:rPr lang="zh-CN" altLang="en-US" b="1" smtClean="0">
                <a:solidFill>
                  <a:srgbClr val="FF0000"/>
                </a:solidFill>
                <a:latin typeface="Times New Roman" pitchFamily="18" charset="0"/>
              </a:rPr>
              <a:t>剪枝</a:t>
            </a:r>
          </a:p>
          <a:p>
            <a:pPr algn="just">
              <a:spcBef>
                <a:spcPct val="25000"/>
              </a:spcBef>
            </a:pPr>
            <a:r>
              <a:rPr lang="zh-CN" altLang="en-US" b="1" smtClean="0">
                <a:solidFill>
                  <a:srgbClr val="000000"/>
                </a:solidFill>
                <a:latin typeface="Times New Roman" pitchFamily="18" charset="0"/>
              </a:rPr>
              <a:t>       对于一个或节点</a:t>
            </a:r>
            <a:r>
              <a:rPr lang="en-US" altLang="zh-CN" b="1" smtClean="0">
                <a:solidFill>
                  <a:srgbClr val="000000"/>
                </a:solidFill>
                <a:latin typeface="Times New Roman" pitchFamily="18" charset="0"/>
              </a:rPr>
              <a:t>MAX,</a:t>
            </a:r>
            <a:r>
              <a:rPr lang="zh-CN" altLang="en-US" b="1" smtClean="0">
                <a:solidFill>
                  <a:srgbClr val="000000"/>
                </a:solidFill>
                <a:latin typeface="Times New Roman" pitchFamily="18" charset="0"/>
              </a:rPr>
              <a:t>若能估计出其倒推值的下确界</a:t>
            </a:r>
            <a:r>
              <a:rPr lang="en-US" altLang="zh-CN" b="1" smtClean="0">
                <a:solidFill>
                  <a:srgbClr val="000000"/>
                </a:solidFill>
                <a:latin typeface="Times New Roman" pitchFamily="18" charset="0"/>
              </a:rPr>
              <a:t>α,</a:t>
            </a:r>
            <a:r>
              <a:rPr lang="zh-CN" altLang="en-US" b="1" smtClean="0">
                <a:solidFill>
                  <a:srgbClr val="000000"/>
                </a:solidFill>
                <a:latin typeface="Times New Roman" pitchFamily="18" charset="0"/>
              </a:rPr>
              <a:t>并且这个</a:t>
            </a:r>
            <a:r>
              <a:rPr lang="en-US" altLang="zh-CN" b="1" smtClean="0">
                <a:solidFill>
                  <a:srgbClr val="000000"/>
                </a:solidFill>
                <a:latin typeface="Times New Roman" pitchFamily="18" charset="0"/>
              </a:rPr>
              <a:t>α</a:t>
            </a:r>
            <a:r>
              <a:rPr lang="zh-CN" altLang="en-US" b="1" smtClean="0">
                <a:solidFill>
                  <a:srgbClr val="000000"/>
                </a:solidFill>
                <a:latin typeface="Times New Roman" pitchFamily="18" charset="0"/>
              </a:rPr>
              <a:t>值不小于</a:t>
            </a:r>
            <a:r>
              <a:rPr lang="en-US" altLang="zh-CN" b="1" smtClean="0">
                <a:solidFill>
                  <a:srgbClr val="000000"/>
                </a:solidFill>
                <a:latin typeface="Times New Roman" pitchFamily="18" charset="0"/>
              </a:rPr>
              <a:t>MAX</a:t>
            </a:r>
            <a:r>
              <a:rPr lang="zh-CN" altLang="en-US" b="1" smtClean="0">
                <a:solidFill>
                  <a:srgbClr val="000000"/>
                </a:solidFill>
                <a:latin typeface="Times New Roman" pitchFamily="18" charset="0"/>
              </a:rPr>
              <a:t>的父节点</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一定是与节点</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的估计倒推值的上确界</a:t>
            </a:r>
            <a:r>
              <a:rPr lang="en-US" altLang="zh-CN" b="1" smtClean="0">
                <a:solidFill>
                  <a:srgbClr val="000000"/>
                </a:solidFill>
                <a:latin typeface="Times New Roman" pitchFamily="18" charset="0"/>
              </a:rPr>
              <a:t>β,</a:t>
            </a:r>
            <a:r>
              <a:rPr lang="zh-CN" altLang="en-US" b="1" smtClean="0">
                <a:solidFill>
                  <a:srgbClr val="000000"/>
                </a:solidFill>
                <a:latin typeface="Times New Roman" pitchFamily="18" charset="0"/>
              </a:rPr>
              <a:t>即</a:t>
            </a:r>
            <a:r>
              <a:rPr lang="en-US" altLang="zh-CN" b="1" smtClean="0">
                <a:solidFill>
                  <a:srgbClr val="FF3399"/>
                </a:solidFill>
                <a:latin typeface="Times New Roman" pitchFamily="18" charset="0"/>
              </a:rPr>
              <a:t>α</a:t>
            </a:r>
            <a:r>
              <a:rPr lang="zh-CN" altLang="en-US" b="1" smtClean="0">
                <a:solidFill>
                  <a:srgbClr val="FF3399"/>
                </a:solidFill>
                <a:latin typeface="Times New Roman" pitchFamily="18" charset="0"/>
              </a:rPr>
              <a:t>（后继层）≥</a:t>
            </a:r>
            <a:r>
              <a:rPr lang="en-US" altLang="zh-CN" b="1" smtClean="0">
                <a:solidFill>
                  <a:srgbClr val="FF3399"/>
                </a:solidFill>
                <a:latin typeface="Times New Roman" pitchFamily="18" charset="0"/>
              </a:rPr>
              <a:t>β</a:t>
            </a:r>
            <a:r>
              <a:rPr lang="zh-CN" altLang="en-US" b="1" smtClean="0">
                <a:solidFill>
                  <a:srgbClr val="FF3399"/>
                </a:solidFill>
                <a:latin typeface="Times New Roman" pitchFamily="18" charset="0"/>
              </a:rPr>
              <a:t>（先辈层）</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则就不必再扩展该</a:t>
            </a:r>
            <a:r>
              <a:rPr lang="en-US" altLang="zh-CN" b="1" smtClean="0">
                <a:solidFill>
                  <a:srgbClr val="000000"/>
                </a:solidFill>
                <a:latin typeface="Times New Roman" pitchFamily="18" charset="0"/>
              </a:rPr>
              <a:t>MAX</a:t>
            </a:r>
            <a:r>
              <a:rPr lang="zh-CN" altLang="en-US" b="1" smtClean="0">
                <a:solidFill>
                  <a:srgbClr val="000000"/>
                </a:solidFill>
                <a:latin typeface="Times New Roman" pitchFamily="18" charset="0"/>
              </a:rPr>
              <a:t>节点的其余子节点了</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因为这些节点的估值对</a:t>
            </a:r>
            <a:r>
              <a:rPr lang="en-US" altLang="zh-CN" b="1" smtClean="0">
                <a:solidFill>
                  <a:srgbClr val="000000"/>
                </a:solidFill>
                <a:latin typeface="Times New Roman" pitchFamily="18" charset="0"/>
              </a:rPr>
              <a:t>MAX</a:t>
            </a:r>
            <a:r>
              <a:rPr lang="zh-CN" altLang="en-US" b="1" smtClean="0">
                <a:solidFill>
                  <a:srgbClr val="000000"/>
                </a:solidFill>
                <a:latin typeface="Times New Roman" pitchFamily="18" charset="0"/>
              </a:rPr>
              <a:t>父节点的倒推值已无任何影响了</a:t>
            </a:r>
            <a:r>
              <a:rPr lang="en-US" altLang="zh-CN" b="1" smtClean="0">
                <a:solidFill>
                  <a:srgbClr val="000000"/>
                </a:solidFill>
                <a:latin typeface="Times New Roman" pitchFamily="18" charset="0"/>
              </a:rPr>
              <a:t>)</a:t>
            </a:r>
            <a:r>
              <a:rPr lang="zh-CN" altLang="en-US" b="1" smtClean="0">
                <a:solidFill>
                  <a:srgbClr val="000000"/>
                </a:solidFill>
                <a:latin typeface="Times New Roman" pitchFamily="18" charset="0"/>
              </a:rPr>
              <a:t>。这一过程称为</a:t>
            </a:r>
            <a:r>
              <a:rPr lang="en-US" altLang="zh-CN" b="1" smtClean="0">
                <a:solidFill>
                  <a:srgbClr val="000000"/>
                </a:solidFill>
                <a:latin typeface="Times New Roman" pitchFamily="18" charset="0"/>
              </a:rPr>
              <a:t>β</a:t>
            </a:r>
            <a:r>
              <a:rPr lang="zh-CN" altLang="en-US" b="1" smtClean="0">
                <a:solidFill>
                  <a:srgbClr val="000000"/>
                </a:solidFill>
                <a:latin typeface="Times New Roman" pitchFamily="18" charset="0"/>
              </a:rPr>
              <a:t>剪枝。</a:t>
            </a:r>
          </a:p>
        </p:txBody>
      </p:sp>
      <p:sp>
        <p:nvSpPr>
          <p:cNvPr id="165893" name="Text Box 4"/>
          <p:cNvSpPr txBox="1">
            <a:spLocks noChangeArrowheads="1"/>
          </p:cNvSpPr>
          <p:nvPr/>
        </p:nvSpPr>
        <p:spPr bwMode="auto">
          <a:xfrm>
            <a:off x="5486400" y="41148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3399"/>
                </a:solidFill>
                <a:latin typeface="Times New Roman" pitchFamily="18" charset="0"/>
                <a:cs typeface="Times New Roman" pitchFamily="18" charset="0"/>
              </a:rPr>
              <a:t>α</a:t>
            </a:r>
            <a:r>
              <a:rPr lang="en-US" altLang="zh-CN" b="1" smtClean="0">
                <a:solidFill>
                  <a:srgbClr val="FF3399"/>
                </a:solidFill>
                <a:latin typeface="Times New Roman" pitchFamily="18" charset="0"/>
              </a:rPr>
              <a:t>=8</a:t>
            </a:r>
          </a:p>
        </p:txBody>
      </p:sp>
      <p:sp>
        <p:nvSpPr>
          <p:cNvPr id="165894" name="Text Box 5"/>
          <p:cNvSpPr txBox="1">
            <a:spLocks noChangeArrowheads="1"/>
          </p:cNvSpPr>
          <p:nvPr/>
        </p:nvSpPr>
        <p:spPr bwMode="auto">
          <a:xfrm>
            <a:off x="4800600" y="3352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3399"/>
                </a:solidFill>
                <a:latin typeface="Times New Roman" pitchFamily="18" charset="0"/>
              </a:rPr>
              <a:t>β=7</a:t>
            </a:r>
          </a:p>
        </p:txBody>
      </p:sp>
      <p:sp>
        <p:nvSpPr>
          <p:cNvPr id="165895" name="Text Box 7"/>
          <p:cNvSpPr txBox="1">
            <a:spLocks noChangeArrowheads="1"/>
          </p:cNvSpPr>
          <p:nvPr/>
        </p:nvSpPr>
        <p:spPr bwMode="auto">
          <a:xfrm>
            <a:off x="5867400" y="48768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b="1" smtClean="0">
                <a:solidFill>
                  <a:srgbClr val="FF3399"/>
                </a:solidFill>
                <a:latin typeface="Times New Roman" pitchFamily="18" charset="0"/>
              </a:rPr>
              <a:t>β</a:t>
            </a:r>
            <a:r>
              <a:rPr lang="zh-CN" altLang="en-US" b="1" smtClean="0">
                <a:solidFill>
                  <a:srgbClr val="FF0000"/>
                </a:solidFill>
                <a:latin typeface="Times New Roman" pitchFamily="18" charset="0"/>
              </a:rPr>
              <a:t>剪枝</a:t>
            </a:r>
          </a:p>
        </p:txBody>
      </p:sp>
      <p:sp>
        <p:nvSpPr>
          <p:cNvPr id="165896" name="Line 10"/>
          <p:cNvSpPr>
            <a:spLocks noChangeShapeType="1"/>
          </p:cNvSpPr>
          <p:nvPr/>
        </p:nvSpPr>
        <p:spPr bwMode="auto">
          <a:xfrm flipH="1">
            <a:off x="5638800" y="5105400"/>
            <a:ext cx="381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3071140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3903" name="Group 31"/>
          <p:cNvGraphicFramePr>
            <a:graphicFrameLocks noGrp="1"/>
          </p:cNvGraphicFramePr>
          <p:nvPr/>
        </p:nvGraphicFramePr>
        <p:xfrm>
          <a:off x="3571868" y="2000240"/>
          <a:ext cx="2214578" cy="1371600"/>
        </p:xfrm>
        <a:graphic>
          <a:graphicData uri="http://schemas.openxmlformats.org/drawingml/2006/table">
            <a:tbl>
              <a:tblPr/>
              <a:tblGrid>
                <a:gridCol w="738193">
                  <a:extLst>
                    <a:ext uri="{9D8B030D-6E8A-4147-A177-3AD203B41FA5}">
                      <a16:colId xmlns:a16="http://schemas.microsoft.com/office/drawing/2014/main" val="20000"/>
                    </a:ext>
                  </a:extLst>
                </a:gridCol>
                <a:gridCol w="738192">
                  <a:extLst>
                    <a:ext uri="{9D8B030D-6E8A-4147-A177-3AD203B41FA5}">
                      <a16:colId xmlns:a16="http://schemas.microsoft.com/office/drawing/2014/main" val="20001"/>
                    </a:ext>
                  </a:extLst>
                </a:gridCol>
                <a:gridCol w="738193">
                  <a:extLst>
                    <a:ext uri="{9D8B030D-6E8A-4147-A177-3AD203B41FA5}">
                      <a16:colId xmlns:a16="http://schemas.microsoft.com/office/drawing/2014/main" val="20002"/>
                    </a:ext>
                  </a:extLst>
                </a:gridCol>
              </a:tblGrid>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zh-CN" altLang="en-US" sz="2400" b="0" i="0" u="none" strike="noStrike" cap="none" normalizeH="0" baseline="-25000" dirty="0" smtClean="0">
                          <a:ln>
                            <a:noFill/>
                          </a:ln>
                          <a:solidFill>
                            <a:srgbClr val="0070C0"/>
                          </a:solidFill>
                          <a:effectLst/>
                          <a:latin typeface="Times New Roman" pitchFamily="18" charset="0"/>
                          <a:ea typeface="宋体" charset="-122"/>
                        </a:rPr>
                        <a:t>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03894" name="Text Box 22"/>
          <p:cNvSpPr txBox="1">
            <a:spLocks noChangeArrowheads="1"/>
          </p:cNvSpPr>
          <p:nvPr/>
        </p:nvSpPr>
        <p:spPr bwMode="auto">
          <a:xfrm>
            <a:off x="684213" y="692150"/>
            <a:ext cx="4980851" cy="656846"/>
          </a:xfrm>
          <a:prstGeom prst="rect">
            <a:avLst/>
          </a:prstGeom>
          <a:noFill/>
          <a:ln w="9525">
            <a:noFill/>
            <a:miter lim="800000"/>
            <a:headEnd/>
            <a:tailEnd/>
          </a:ln>
          <a:effectLst/>
        </p:spPr>
        <p:txBody>
          <a:bodyPr wrap="none">
            <a:spAutoFit/>
          </a:bodyPr>
          <a:lstStyle/>
          <a:p>
            <a:pPr>
              <a:lnSpc>
                <a:spcPct val="150000"/>
              </a:lnSpc>
            </a:pPr>
            <a:r>
              <a:rPr lang="zh-CN" altLang="en-US" dirty="0">
                <a:solidFill>
                  <a:srgbClr val="0070C0"/>
                </a:solidFill>
                <a:latin typeface="仿宋_GB2312" pitchFamily="49" charset="-122"/>
                <a:ea typeface="仿宋_GB2312" pitchFamily="49" charset="-122"/>
              </a:rPr>
              <a:t>　</a:t>
            </a:r>
            <a:r>
              <a:rPr lang="zh-CN" altLang="en-US" sz="2800" dirty="0">
                <a:solidFill>
                  <a:srgbClr val="0000FF"/>
                </a:solidFill>
                <a:latin typeface="仿宋_GB2312" pitchFamily="49" charset="-122"/>
                <a:ea typeface="仿宋_GB2312" pitchFamily="49" charset="-122"/>
              </a:rPr>
              <a:t>八数码难题的状态图表示。</a:t>
            </a:r>
            <a:r>
              <a:rPr lang="zh-CN" altLang="en-US" sz="2800" dirty="0">
                <a:solidFill>
                  <a:srgbClr val="0000FF"/>
                </a:solidFill>
                <a:latin typeface="宋体" charset="-122"/>
              </a:rPr>
              <a:t> </a:t>
            </a:r>
            <a:endParaRPr lang="zh-CN" altLang="en-US" sz="2800" dirty="0">
              <a:solidFill>
                <a:srgbClr val="0000FF"/>
              </a:solidFill>
            </a:endParaRPr>
          </a:p>
        </p:txBody>
      </p:sp>
      <p:sp>
        <p:nvSpPr>
          <p:cNvPr id="1103898" name="Text Box 26"/>
          <p:cNvSpPr txBox="1">
            <a:spLocks noChangeArrowheads="1"/>
          </p:cNvSpPr>
          <p:nvPr/>
        </p:nvSpPr>
        <p:spPr bwMode="auto">
          <a:xfrm>
            <a:off x="785786" y="3644900"/>
            <a:ext cx="7747027" cy="2123658"/>
          </a:xfrm>
          <a:prstGeom prst="rect">
            <a:avLst/>
          </a:prstGeom>
          <a:noFill/>
          <a:ln w="9525">
            <a:noFill/>
            <a:miter lim="800000"/>
            <a:headEnd/>
            <a:tailEnd/>
          </a:ln>
          <a:effectLst/>
        </p:spPr>
        <p:txBody>
          <a:bodyPr wrap="square">
            <a:spAutoFit/>
          </a:bodyPr>
          <a:lstStyle/>
          <a:p>
            <a:r>
              <a:rPr lang="zh-CN" altLang="en-US" dirty="0">
                <a:ea typeface="仿宋_GB2312" pitchFamily="49" charset="-122"/>
              </a:rPr>
              <a:t>用向量</a:t>
            </a:r>
            <a:endParaRPr lang="zh-CN" altLang="en-US" i="1" dirty="0">
              <a:ea typeface="仿宋_GB2312" pitchFamily="49" charset="-122"/>
            </a:endParaRPr>
          </a:p>
          <a:p>
            <a:r>
              <a:rPr lang="zh-CN" altLang="en-US" i="1" dirty="0"/>
              <a:t>            </a:t>
            </a:r>
            <a:r>
              <a:rPr lang="zh-CN" altLang="en-US" i="1" dirty="0" smtClean="0"/>
              <a:t>      </a:t>
            </a:r>
            <a:r>
              <a:rPr lang="en-US" altLang="zh-CN" i="1" dirty="0"/>
              <a:t>A</a:t>
            </a:r>
            <a:r>
              <a:rPr lang="zh-CN" altLang="en-US" dirty="0"/>
              <a:t>＝</a:t>
            </a:r>
            <a:r>
              <a:rPr lang="en-US" altLang="zh-CN" dirty="0"/>
              <a:t>(</a:t>
            </a:r>
            <a:r>
              <a:rPr lang="en-US" altLang="zh-CN" i="1" dirty="0"/>
              <a:t>X</a:t>
            </a:r>
            <a:r>
              <a:rPr lang="en-US" altLang="zh-CN" baseline="-25000" dirty="0"/>
              <a:t>0</a:t>
            </a:r>
            <a:r>
              <a:rPr lang="en-US" altLang="zh-CN" dirty="0"/>
              <a:t>, </a:t>
            </a:r>
            <a:r>
              <a:rPr lang="en-US" altLang="zh-CN" i="1" dirty="0"/>
              <a:t>X</a:t>
            </a:r>
            <a:r>
              <a:rPr lang="en-US" altLang="zh-CN" baseline="-25000" dirty="0"/>
              <a:t>1</a:t>
            </a:r>
            <a:r>
              <a:rPr lang="en-US" altLang="zh-CN" dirty="0"/>
              <a:t>, </a:t>
            </a:r>
            <a:r>
              <a:rPr lang="en-US" altLang="zh-CN" i="1" dirty="0"/>
              <a:t>X</a:t>
            </a:r>
            <a:r>
              <a:rPr lang="en-US" altLang="zh-CN" baseline="-25000" dirty="0"/>
              <a:t>2</a:t>
            </a:r>
            <a:r>
              <a:rPr lang="en-US" altLang="zh-CN" dirty="0"/>
              <a:t>, </a:t>
            </a:r>
            <a:r>
              <a:rPr lang="en-US" altLang="zh-CN" i="1" dirty="0"/>
              <a:t>X</a:t>
            </a:r>
            <a:r>
              <a:rPr lang="en-US" altLang="zh-CN" baseline="-25000" dirty="0"/>
              <a:t>3</a:t>
            </a:r>
            <a:r>
              <a:rPr lang="en-US" altLang="zh-CN" dirty="0"/>
              <a:t>, </a:t>
            </a:r>
            <a:r>
              <a:rPr lang="en-US" altLang="zh-CN" i="1" dirty="0"/>
              <a:t>X</a:t>
            </a:r>
            <a:r>
              <a:rPr lang="en-US" altLang="zh-CN" baseline="-25000" dirty="0"/>
              <a:t>4</a:t>
            </a:r>
            <a:r>
              <a:rPr lang="en-US" altLang="zh-CN" dirty="0"/>
              <a:t>, </a:t>
            </a:r>
            <a:r>
              <a:rPr lang="en-US" altLang="zh-CN" i="1" dirty="0"/>
              <a:t>X</a:t>
            </a:r>
            <a:r>
              <a:rPr lang="en-US" altLang="zh-CN" baseline="-25000" dirty="0"/>
              <a:t>5</a:t>
            </a:r>
            <a:r>
              <a:rPr lang="en-US" altLang="zh-CN" dirty="0"/>
              <a:t>, </a:t>
            </a:r>
            <a:r>
              <a:rPr lang="en-US" altLang="zh-CN" i="1" dirty="0"/>
              <a:t>X</a:t>
            </a:r>
            <a:r>
              <a:rPr lang="en-US" altLang="zh-CN" baseline="-25000" dirty="0"/>
              <a:t>6</a:t>
            </a:r>
            <a:r>
              <a:rPr lang="en-US" altLang="zh-CN" dirty="0"/>
              <a:t>, </a:t>
            </a:r>
            <a:r>
              <a:rPr lang="en-US" altLang="zh-CN" i="1" dirty="0"/>
              <a:t>X</a:t>
            </a:r>
            <a:r>
              <a:rPr lang="en-US" altLang="zh-CN" baseline="-25000" dirty="0"/>
              <a:t>7</a:t>
            </a:r>
            <a:r>
              <a:rPr lang="en-US" altLang="zh-CN" dirty="0"/>
              <a:t>, </a:t>
            </a:r>
            <a:r>
              <a:rPr lang="en-US" altLang="zh-CN" i="1" dirty="0"/>
              <a:t>X</a:t>
            </a:r>
            <a:r>
              <a:rPr lang="en-US" altLang="zh-CN" baseline="-25000" dirty="0"/>
              <a:t>8</a:t>
            </a:r>
            <a:r>
              <a:rPr lang="en-US" altLang="zh-CN" dirty="0"/>
              <a:t>)</a:t>
            </a:r>
          </a:p>
          <a:p>
            <a:pPr>
              <a:lnSpc>
                <a:spcPct val="150000"/>
              </a:lnSpc>
              <a:spcBef>
                <a:spcPct val="50000"/>
              </a:spcBef>
            </a:pPr>
            <a:r>
              <a:rPr lang="zh-CN" altLang="en-US" dirty="0">
                <a:ea typeface="仿宋_GB2312" pitchFamily="49" charset="-122"/>
              </a:rPr>
              <a:t>表示</a:t>
            </a:r>
            <a:r>
              <a:rPr lang="en-US" altLang="zh-CN" dirty="0">
                <a:ea typeface="仿宋_GB2312" pitchFamily="49" charset="-122"/>
              </a:rPr>
              <a:t>, </a:t>
            </a:r>
            <a:r>
              <a:rPr lang="en-US" altLang="zh-CN" i="1" dirty="0">
                <a:ea typeface="仿宋_GB2312" pitchFamily="49" charset="-122"/>
              </a:rPr>
              <a:t>X</a:t>
            </a:r>
            <a:r>
              <a:rPr lang="en-US" altLang="zh-CN" i="1" baseline="-25000" dirty="0">
                <a:ea typeface="仿宋_GB2312" pitchFamily="49" charset="-122"/>
              </a:rPr>
              <a:t>i</a:t>
            </a:r>
            <a:r>
              <a:rPr lang="zh-CN" altLang="en-US" dirty="0">
                <a:ea typeface="仿宋_GB2312" pitchFamily="49" charset="-122"/>
              </a:rPr>
              <a:t>为变量</a:t>
            </a:r>
            <a:r>
              <a:rPr lang="en-US" altLang="zh-CN" dirty="0">
                <a:ea typeface="仿宋_GB2312" pitchFamily="49" charset="-122"/>
              </a:rPr>
              <a:t>,</a:t>
            </a:r>
            <a:r>
              <a:rPr lang="en-US" altLang="zh-CN" i="1" dirty="0">
                <a:ea typeface="仿宋_GB2312" pitchFamily="49" charset="-122"/>
              </a:rPr>
              <a:t>X</a:t>
            </a:r>
            <a:r>
              <a:rPr lang="en-US" altLang="zh-CN" i="1" baseline="-25000" dirty="0">
                <a:ea typeface="仿宋_GB2312" pitchFamily="49" charset="-122"/>
              </a:rPr>
              <a:t>i</a:t>
            </a:r>
            <a:r>
              <a:rPr lang="zh-CN" altLang="en-US" dirty="0">
                <a:ea typeface="仿宋_GB2312" pitchFamily="49" charset="-122"/>
              </a:rPr>
              <a:t>的值就是所在方格内的数字。于是</a:t>
            </a:r>
            <a:r>
              <a:rPr lang="en-US" altLang="zh-CN" dirty="0">
                <a:ea typeface="仿宋_GB2312" pitchFamily="49" charset="-122"/>
              </a:rPr>
              <a:t>,</a:t>
            </a:r>
            <a:r>
              <a:rPr lang="zh-CN" altLang="en-US" dirty="0">
                <a:ea typeface="仿宋_GB2312" pitchFamily="49" charset="-122"/>
              </a:rPr>
              <a:t>向量</a:t>
            </a:r>
            <a:r>
              <a:rPr lang="en-US" altLang="zh-CN" b="1" i="1" dirty="0">
                <a:ea typeface="仿宋_GB2312" pitchFamily="49" charset="-122"/>
              </a:rPr>
              <a:t>A</a:t>
            </a:r>
            <a:r>
              <a:rPr lang="zh-CN" altLang="en-US" dirty="0">
                <a:ea typeface="仿宋_GB2312" pitchFamily="49" charset="-122"/>
              </a:rPr>
              <a:t>就是该问题的状态表达式。</a:t>
            </a:r>
          </a:p>
        </p:txBody>
      </p:sp>
      <p:sp>
        <p:nvSpPr>
          <p:cNvPr id="1103902" name="Text Box 30"/>
          <p:cNvSpPr txBox="1">
            <a:spLocks noChangeArrowheads="1"/>
          </p:cNvSpPr>
          <p:nvPr/>
        </p:nvSpPr>
        <p:spPr bwMode="auto">
          <a:xfrm>
            <a:off x="1258888" y="1412875"/>
            <a:ext cx="2089150" cy="461665"/>
          </a:xfrm>
          <a:prstGeom prst="rect">
            <a:avLst/>
          </a:prstGeom>
          <a:noFill/>
          <a:ln w="9525">
            <a:noFill/>
            <a:miter lim="800000"/>
            <a:headEnd/>
            <a:tailEnd/>
          </a:ln>
          <a:effectLst/>
        </p:spPr>
        <p:txBody>
          <a:bodyPr>
            <a:spAutoFit/>
          </a:bodyPr>
          <a:lstStyle/>
          <a:p>
            <a:pPr>
              <a:spcBef>
                <a:spcPct val="50000"/>
              </a:spcBef>
            </a:pPr>
            <a:r>
              <a:rPr lang="zh-CN" altLang="en-US" dirty="0" smtClean="0">
                <a:ea typeface="仿宋_GB2312" pitchFamily="49" charset="-122"/>
              </a:rPr>
              <a:t>将</a:t>
            </a:r>
            <a:r>
              <a:rPr lang="zh-CN" altLang="en-US" dirty="0">
                <a:ea typeface="仿宋_GB2312" pitchFamily="49" charset="-122"/>
              </a:rPr>
              <a:t>棋局</a:t>
            </a:r>
          </a:p>
        </p:txBody>
      </p:sp>
    </p:spTree>
    <p:extLst>
      <p:ext uri="{BB962C8B-B14F-4D97-AF65-F5344CB8AC3E}">
        <p14:creationId xmlns:p14="http://schemas.microsoft.com/office/powerpoint/2010/main" val="312880972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03894"/>
                                        </p:tgtEl>
                                        <p:attrNameLst>
                                          <p:attrName>style.visibility</p:attrName>
                                        </p:attrNameLst>
                                      </p:cBhvr>
                                      <p:to>
                                        <p:strVal val="visible"/>
                                      </p:to>
                                    </p:set>
                                    <p:animEffect transition="in" filter="blinds(horizontal)">
                                      <p:cBhvr>
                                        <p:cTn id="7" dur="500"/>
                                        <p:tgtEl>
                                          <p:spTgt spid="11038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3902"/>
                                        </p:tgtEl>
                                        <p:attrNameLst>
                                          <p:attrName>style.visibility</p:attrName>
                                        </p:attrNameLst>
                                      </p:cBhvr>
                                      <p:to>
                                        <p:strVal val="visible"/>
                                      </p:to>
                                    </p:set>
                                    <p:animEffect transition="in" filter="blinds(horizontal)">
                                      <p:cBhvr>
                                        <p:cTn id="12" dur="500"/>
                                        <p:tgtEl>
                                          <p:spTgt spid="11039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03903"/>
                                        </p:tgtEl>
                                        <p:attrNameLst>
                                          <p:attrName>style.visibility</p:attrName>
                                        </p:attrNameLst>
                                      </p:cBhvr>
                                      <p:to>
                                        <p:strVal val="visible"/>
                                      </p:to>
                                    </p:set>
                                    <p:animEffect transition="in" filter="blinds(horizontal)">
                                      <p:cBhvr>
                                        <p:cTn id="17" dur="500"/>
                                        <p:tgtEl>
                                          <p:spTgt spid="11039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03898"/>
                                        </p:tgtEl>
                                        <p:attrNameLst>
                                          <p:attrName>style.visibility</p:attrName>
                                        </p:attrNameLst>
                                      </p:cBhvr>
                                      <p:to>
                                        <p:strVal val="visible"/>
                                      </p:to>
                                    </p:set>
                                    <p:animEffect transition="in" filter="blinds(horizontal)">
                                      <p:cBhvr>
                                        <p:cTn id="22" dur="500"/>
                                        <p:tgtEl>
                                          <p:spTgt spid="1103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894" grpId="0"/>
      <p:bldP spid="1103898" grpId="0"/>
      <p:bldP spid="110390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3"/>
          <p:cNvSpPr>
            <a:spLocks noGrp="1"/>
          </p:cNvSpPr>
          <p:nvPr>
            <p:ph type="sldNum" sz="quarter" idx="10"/>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9750F16-6099-4811-9DB0-B3D34DA0C68D}" type="slidenum">
              <a:rPr kumimoji="1" lang="en-US" altLang="zh-CN" smtClean="0">
                <a:solidFill>
                  <a:srgbClr val="FF3399"/>
                </a:solidFill>
                <a:latin typeface="Times New Roman" pitchFamily="18" charset="0"/>
              </a:rPr>
              <a:pPr/>
              <a:t>160</a:t>
            </a:fld>
            <a:endParaRPr kumimoji="1" lang="en-US" altLang="zh-CN" smtClean="0">
              <a:solidFill>
                <a:srgbClr val="FF3399"/>
              </a:solidFill>
              <a:latin typeface="Times New Roman" pitchFamily="18" charset="0"/>
            </a:endParaRPr>
          </a:p>
        </p:txBody>
      </p:sp>
      <p:sp>
        <p:nvSpPr>
          <p:cNvPr id="166915" name="Rectangle 2"/>
          <p:cNvSpPr>
            <a:spLocks noChangeArrowheads="1"/>
          </p:cNvSpPr>
          <p:nvPr/>
        </p:nvSpPr>
        <p:spPr bwMode="auto">
          <a:xfrm>
            <a:off x="304800" y="284163"/>
            <a:ext cx="715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800" b="1" smtClean="0">
                <a:solidFill>
                  <a:srgbClr val="FF3399"/>
                </a:solidFill>
                <a:latin typeface="Arial" pitchFamily="34" charset="0"/>
                <a:ea typeface="宋体" pitchFamily="2" charset="-122"/>
              </a:rPr>
              <a:t>例：  如下图的博弈树搜索</a:t>
            </a:r>
            <a:r>
              <a:rPr kumimoji="0" lang="en-US" altLang="zh-CN" sz="1800" b="1" smtClean="0">
                <a:solidFill>
                  <a:srgbClr val="FF3399"/>
                </a:solidFill>
                <a:latin typeface="Arial" pitchFamily="34" charset="0"/>
                <a:ea typeface="宋体" pitchFamily="2" charset="-122"/>
              </a:rPr>
              <a:t>,</a:t>
            </a:r>
            <a:r>
              <a:rPr kumimoji="0" lang="zh-CN" altLang="en-US" sz="1800" b="1" smtClean="0">
                <a:solidFill>
                  <a:srgbClr val="FF3399"/>
                </a:solidFill>
                <a:latin typeface="Arial" pitchFamily="34" charset="0"/>
                <a:ea typeface="宋体" pitchFamily="2" charset="-122"/>
              </a:rPr>
              <a:t>采用了</a:t>
            </a:r>
            <a:r>
              <a:rPr kumimoji="0" lang="en-US" altLang="zh-CN" sz="1800" b="1" smtClean="0">
                <a:solidFill>
                  <a:srgbClr val="FF3399"/>
                </a:solidFill>
                <a:latin typeface="Arial" pitchFamily="34" charset="0"/>
                <a:ea typeface="宋体" pitchFamily="2" charset="-122"/>
              </a:rPr>
              <a:t>α—β</a:t>
            </a:r>
            <a:r>
              <a:rPr kumimoji="0" lang="zh-CN" altLang="en-US" sz="1800" b="1" smtClean="0">
                <a:solidFill>
                  <a:srgbClr val="FF3399"/>
                </a:solidFill>
                <a:latin typeface="Arial" pitchFamily="34" charset="0"/>
                <a:ea typeface="宋体" pitchFamily="2" charset="-122"/>
              </a:rPr>
              <a:t>剪枝技术。</a:t>
            </a:r>
          </a:p>
        </p:txBody>
      </p:sp>
      <p:graphicFrame>
        <p:nvGraphicFramePr>
          <p:cNvPr id="166916" name="Object 3"/>
          <p:cNvGraphicFramePr>
            <a:graphicFrameLocks noChangeAspect="1"/>
          </p:cNvGraphicFramePr>
          <p:nvPr/>
        </p:nvGraphicFramePr>
        <p:xfrm>
          <a:off x="990600" y="914400"/>
          <a:ext cx="7162800" cy="5243513"/>
        </p:xfrm>
        <a:graphic>
          <a:graphicData uri="http://schemas.openxmlformats.org/presentationml/2006/ole">
            <mc:AlternateContent xmlns:mc="http://schemas.openxmlformats.org/markup-compatibility/2006">
              <mc:Choice xmlns:v="urn:schemas-microsoft-com:vml" Requires="v">
                <p:oleObj spid="_x0000_s1349655" name="VISIO" r:id="rId3" imgW="3406140" imgH="2491740" progId="Visio.Drawing.4">
                  <p:embed/>
                </p:oleObj>
              </mc:Choice>
              <mc:Fallback>
                <p:oleObj name="VISIO" r:id="rId3" imgW="3406140" imgH="24917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7162800"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7" name="Text Box 4"/>
          <p:cNvSpPr txBox="1">
            <a:spLocks noChangeArrowheads="1"/>
          </p:cNvSpPr>
          <p:nvPr/>
        </p:nvSpPr>
        <p:spPr bwMode="auto">
          <a:xfrm>
            <a:off x="2895600" y="6248400"/>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000" b="1" smtClean="0">
                <a:solidFill>
                  <a:srgbClr val="000000"/>
                </a:solidFill>
                <a:latin typeface="Times New Roman" pitchFamily="18" charset="0"/>
              </a:rPr>
              <a:t>图    </a:t>
            </a:r>
            <a:r>
              <a:rPr lang="en-US" altLang="zh-CN" sz="2000" b="1" smtClean="0">
                <a:solidFill>
                  <a:srgbClr val="000000"/>
                </a:solidFill>
                <a:latin typeface="Times New Roman" pitchFamily="18" charset="0"/>
              </a:rPr>
              <a:t>α—β</a:t>
            </a:r>
            <a:r>
              <a:rPr lang="zh-CN" altLang="en-US" sz="2000" b="1" smtClean="0">
                <a:solidFill>
                  <a:srgbClr val="000000"/>
                </a:solidFill>
                <a:latin typeface="Times New Roman" pitchFamily="18" charset="0"/>
              </a:rPr>
              <a:t>剪枝</a:t>
            </a:r>
            <a:r>
              <a:rPr lang="zh-CN" altLang="en-US" sz="2000" smtClean="0">
                <a:solidFill>
                  <a:srgbClr val="000000"/>
                </a:solidFill>
                <a:latin typeface="Times New Roman" pitchFamily="18" charset="0"/>
              </a:rPr>
              <a:t> </a:t>
            </a:r>
          </a:p>
        </p:txBody>
      </p:sp>
    </p:spTree>
    <p:extLst>
      <p:ext uri="{BB962C8B-B14F-4D97-AF65-F5344CB8AC3E}">
        <p14:creationId xmlns:p14="http://schemas.microsoft.com/office/powerpoint/2010/main" val="1408666533"/>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标题 1"/>
          <p:cNvSpPr>
            <a:spLocks noGrp="1"/>
          </p:cNvSpPr>
          <p:nvPr>
            <p:ph type="title" idx="4294967295"/>
          </p:nvPr>
        </p:nvSpPr>
        <p:spPr>
          <a:xfrm>
            <a:off x="1219200" y="358775"/>
            <a:ext cx="7391400" cy="838200"/>
          </a:xfrm>
        </p:spPr>
        <p:txBody>
          <a:bodyPr/>
          <a:lstStyle/>
          <a:p>
            <a:r>
              <a:rPr lang="zh-CN" altLang="en-US" dirty="0" smtClean="0">
                <a:latin typeface="宋体" pitchFamily="2" charset="-122"/>
                <a:ea typeface="宋体" pitchFamily="2" charset="-122"/>
              </a:rPr>
              <a:t>本章总结</a:t>
            </a:r>
            <a:endParaRPr lang="zh-CN" altLang="en-US" sz="2800" dirty="0" smtClean="0">
              <a:solidFill>
                <a:schemeClr val="bg1"/>
              </a:solidFill>
              <a:latin typeface="宋体" pitchFamily="2" charset="-122"/>
              <a:ea typeface="宋体" pitchFamily="2" charset="-122"/>
            </a:endParaRPr>
          </a:p>
        </p:txBody>
      </p:sp>
      <p:sp>
        <p:nvSpPr>
          <p:cNvPr id="4" name="Text Box 3"/>
          <p:cNvSpPr txBox="1">
            <a:spLocks noChangeArrowheads="1"/>
          </p:cNvSpPr>
          <p:nvPr/>
        </p:nvSpPr>
        <p:spPr bwMode="auto">
          <a:xfrm>
            <a:off x="107504" y="1124744"/>
            <a:ext cx="9460012" cy="576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
              </a:spcBef>
            </a:pPr>
            <a:r>
              <a:rPr kumimoji="1" lang="en-US" altLang="zh-CN" sz="2400" b="1" dirty="0">
                <a:solidFill>
                  <a:srgbClr val="000000"/>
                </a:solidFill>
                <a:latin typeface="Times New Roman" pitchFamily="18" charset="0"/>
              </a:rPr>
              <a:t>1.</a:t>
            </a:r>
            <a:r>
              <a:rPr kumimoji="1" lang="zh-CN" altLang="en-US" sz="2400" b="1" dirty="0">
                <a:solidFill>
                  <a:srgbClr val="000000"/>
                </a:solidFill>
                <a:latin typeface="Times New Roman" pitchFamily="18" charset="0"/>
              </a:rPr>
              <a:t>问题描述</a:t>
            </a:r>
            <a:r>
              <a:rPr kumimoji="1" lang="en-US" altLang="zh-CN" sz="2400" b="1" dirty="0">
                <a:solidFill>
                  <a:srgbClr val="000000"/>
                </a:solidFill>
                <a:latin typeface="Times New Roman" pitchFamily="18" charset="0"/>
              </a:rPr>
              <a:t>(</a:t>
            </a:r>
            <a:r>
              <a:rPr kumimoji="1" lang="zh-CN" altLang="en-US" sz="2400" b="1" dirty="0">
                <a:solidFill>
                  <a:srgbClr val="000000"/>
                </a:solidFill>
                <a:latin typeface="Times New Roman" pitchFamily="18" charset="0"/>
              </a:rPr>
              <a:t>知识表示</a:t>
            </a:r>
            <a:r>
              <a:rPr kumimoji="1" lang="en-US" altLang="zh-CN" sz="2400" b="1" dirty="0">
                <a:solidFill>
                  <a:srgbClr val="000000"/>
                </a:solidFill>
                <a:latin typeface="Times New Roman" pitchFamily="18" charset="0"/>
              </a:rPr>
              <a:t>)</a:t>
            </a:r>
            <a:r>
              <a:rPr kumimoji="1" lang="zh-CN" altLang="en-US" sz="2400" b="1" dirty="0">
                <a:solidFill>
                  <a:srgbClr val="000000"/>
                </a:solidFill>
                <a:latin typeface="Times New Roman" pitchFamily="18" charset="0"/>
              </a:rPr>
              <a:t>的两种基本方法：状态空间法、问题归纳法</a:t>
            </a:r>
          </a:p>
          <a:p>
            <a:pPr eaLnBrk="1" hangingPunct="1">
              <a:spcBef>
                <a:spcPct val="5000"/>
              </a:spcBef>
            </a:pPr>
            <a:r>
              <a:rPr kumimoji="1" lang="en-US" altLang="zh-CN" sz="2400" b="1" dirty="0">
                <a:solidFill>
                  <a:srgbClr val="000000"/>
                </a:solidFill>
                <a:latin typeface="Times New Roman" pitchFamily="18" charset="0"/>
              </a:rPr>
              <a:t>2.</a:t>
            </a:r>
            <a:r>
              <a:rPr kumimoji="1" lang="zh-CN" altLang="en-US" sz="2400" b="1" dirty="0">
                <a:solidFill>
                  <a:srgbClr val="000000"/>
                </a:solidFill>
                <a:latin typeface="Times New Roman" pitchFamily="18" charset="0"/>
              </a:rPr>
              <a:t>一般</a:t>
            </a:r>
            <a:r>
              <a:rPr kumimoji="1" lang="zh-CN" altLang="en-US" sz="2400" b="1" dirty="0">
                <a:solidFill>
                  <a:srgbClr val="FF0000"/>
                </a:solidFill>
                <a:latin typeface="Times New Roman" pitchFamily="18" charset="0"/>
              </a:rPr>
              <a:t>图搜索算法</a:t>
            </a:r>
            <a:r>
              <a:rPr kumimoji="1" lang="zh-CN" altLang="en-US" sz="2400" b="1" dirty="0">
                <a:solidFill>
                  <a:srgbClr val="000000"/>
                </a:solidFill>
                <a:latin typeface="Times New Roman" pitchFamily="18" charset="0"/>
              </a:rPr>
              <a:t>：扩展结点，生成搜索图。寻找问题的解。</a:t>
            </a:r>
          </a:p>
          <a:p>
            <a:pPr>
              <a:spcBef>
                <a:spcPct val="5000"/>
              </a:spcBef>
            </a:pPr>
            <a:r>
              <a:rPr kumimoji="1" lang="en-US" altLang="zh-CN" sz="2400" b="1" dirty="0">
                <a:solidFill>
                  <a:srgbClr val="000000"/>
                </a:solidFill>
                <a:latin typeface="Times New Roman" pitchFamily="18" charset="0"/>
              </a:rPr>
              <a:t>3</a:t>
            </a:r>
            <a:r>
              <a:rPr kumimoji="1" lang="en-US" altLang="zh-CN" sz="2400" b="1" dirty="0" smtClean="0">
                <a:solidFill>
                  <a:srgbClr val="000000"/>
                </a:solidFill>
                <a:latin typeface="Times New Roman" pitchFamily="18" charset="0"/>
              </a:rPr>
              <a:t>.</a:t>
            </a:r>
            <a:r>
              <a:rPr lang="zh-CN" altLang="en-US" dirty="0">
                <a:latin typeface="Times New Roman" pitchFamily="18" charset="0"/>
              </a:rPr>
              <a:t>状态</a:t>
            </a:r>
            <a:r>
              <a:rPr lang="zh-CN" altLang="en-US" dirty="0" smtClean="0">
                <a:latin typeface="Times New Roman" pitchFamily="18" charset="0"/>
              </a:rPr>
              <a:t>图搜索</a:t>
            </a:r>
            <a:r>
              <a:rPr lang="zh-CN" altLang="en-US" dirty="0">
                <a:latin typeface="Times New Roman" pitchFamily="18" charset="0"/>
              </a:rPr>
              <a:t>策略</a:t>
            </a:r>
            <a:r>
              <a:rPr lang="zh-CN" altLang="en-US" dirty="0" smtClean="0">
                <a:latin typeface="Times New Roman" pitchFamily="18" charset="0"/>
              </a:rPr>
              <a:t>：</a:t>
            </a:r>
            <a:r>
              <a:rPr lang="zh-CN" altLang="en-US" dirty="0">
                <a:solidFill>
                  <a:srgbClr val="3333FF"/>
                </a:solidFill>
                <a:latin typeface="Times New Roman" pitchFamily="18" charset="0"/>
              </a:rPr>
              <a:t>树式搜索、线式</a:t>
            </a:r>
            <a:r>
              <a:rPr lang="zh-CN" altLang="en-US" dirty="0" smtClean="0">
                <a:solidFill>
                  <a:srgbClr val="3333FF"/>
                </a:solidFill>
                <a:latin typeface="Times New Roman" pitchFamily="18" charset="0"/>
              </a:rPr>
              <a:t>搜索</a:t>
            </a:r>
            <a:endParaRPr lang="en-US" altLang="zh-CN" dirty="0" smtClean="0">
              <a:solidFill>
                <a:srgbClr val="3333FF"/>
              </a:solidFill>
              <a:latin typeface="Times New Roman" pitchFamily="18" charset="0"/>
            </a:endParaRPr>
          </a:p>
          <a:p>
            <a:pPr>
              <a:spcBef>
                <a:spcPct val="5000"/>
              </a:spcBef>
            </a:pPr>
            <a:r>
              <a:rPr kumimoji="1" lang="en-US" altLang="zh-CN" sz="2400" b="1" dirty="0" smtClean="0">
                <a:solidFill>
                  <a:srgbClr val="000000"/>
                </a:solidFill>
                <a:latin typeface="Times New Roman" pitchFamily="18" charset="0"/>
              </a:rPr>
              <a:t>4.</a:t>
            </a:r>
            <a:r>
              <a:rPr kumimoji="1" lang="zh-CN" altLang="en-US" sz="2400" b="1" dirty="0" smtClean="0">
                <a:solidFill>
                  <a:srgbClr val="000000"/>
                </a:solidFill>
                <a:latin typeface="Times New Roman" pitchFamily="18" charset="0"/>
              </a:rPr>
              <a:t>状态图的</a:t>
            </a:r>
            <a:r>
              <a:rPr lang="zh-CN" altLang="en-US" dirty="0">
                <a:solidFill>
                  <a:srgbClr val="3333FF"/>
                </a:solidFill>
                <a:latin typeface="Times New Roman" pitchFamily="18" charset="0"/>
              </a:rPr>
              <a:t>穷举</a:t>
            </a:r>
            <a:r>
              <a:rPr lang="zh-CN" altLang="en-US" dirty="0" smtClean="0">
                <a:solidFill>
                  <a:srgbClr val="3333FF"/>
                </a:solidFill>
                <a:latin typeface="Times New Roman" pitchFamily="18" charset="0"/>
              </a:rPr>
              <a:t>式</a:t>
            </a:r>
            <a:r>
              <a:rPr kumimoji="1" lang="zh-CN" altLang="en-US" sz="2400" b="1" dirty="0" smtClean="0">
                <a:solidFill>
                  <a:srgbClr val="000000"/>
                </a:solidFill>
                <a:latin typeface="Times New Roman" pitchFamily="18" charset="0"/>
              </a:rPr>
              <a:t>搜索</a:t>
            </a:r>
            <a:r>
              <a:rPr kumimoji="1" lang="zh-CN" altLang="en-US" sz="2400" b="1" dirty="0">
                <a:solidFill>
                  <a:srgbClr val="000000"/>
                </a:solidFill>
                <a:latin typeface="Times New Roman" pitchFamily="18" charset="0"/>
              </a:rPr>
              <a:t>：</a:t>
            </a:r>
          </a:p>
          <a:p>
            <a:pPr eaLnBrk="1" hangingPunct="1">
              <a:spcBef>
                <a:spcPct val="5000"/>
              </a:spcBef>
            </a:pPr>
            <a:r>
              <a:rPr kumimoji="1" lang="zh-CN" altLang="en-US" sz="2400" b="1" dirty="0">
                <a:solidFill>
                  <a:srgbClr val="000000"/>
                </a:solidFill>
                <a:latin typeface="Times New Roman" pitchFamily="18" charset="0"/>
              </a:rPr>
              <a:t>       广度优先搜索：逐层搜索，将扩展的结点加到</a:t>
            </a:r>
            <a:r>
              <a:rPr kumimoji="1" lang="en-US" altLang="zh-CN" sz="2400" b="1" dirty="0">
                <a:solidFill>
                  <a:srgbClr val="000000"/>
                </a:solidFill>
                <a:latin typeface="Times New Roman" pitchFamily="18" charset="0"/>
              </a:rPr>
              <a:t>open</a:t>
            </a:r>
            <a:r>
              <a:rPr kumimoji="1" lang="zh-CN" altLang="en-US" sz="2400" b="1" dirty="0">
                <a:solidFill>
                  <a:srgbClr val="000000"/>
                </a:solidFill>
                <a:latin typeface="Times New Roman" pitchFamily="18" charset="0"/>
              </a:rPr>
              <a:t>的尾部。</a:t>
            </a:r>
          </a:p>
          <a:p>
            <a:pPr eaLnBrk="1" hangingPunct="1">
              <a:spcBef>
                <a:spcPct val="5000"/>
              </a:spcBef>
            </a:pPr>
            <a:r>
              <a:rPr kumimoji="1" lang="zh-CN" altLang="en-US" sz="2400" b="1" dirty="0">
                <a:solidFill>
                  <a:srgbClr val="000000"/>
                </a:solidFill>
                <a:latin typeface="Times New Roman" pitchFamily="18" charset="0"/>
              </a:rPr>
              <a:t>      深度优先搜索：逐步向下搜索，将扩展的结点加到</a:t>
            </a:r>
            <a:r>
              <a:rPr kumimoji="1" lang="en-US" altLang="zh-CN" sz="2400" b="1" dirty="0">
                <a:solidFill>
                  <a:srgbClr val="000000"/>
                </a:solidFill>
                <a:latin typeface="Times New Roman" pitchFamily="18" charset="0"/>
              </a:rPr>
              <a:t>open</a:t>
            </a:r>
            <a:r>
              <a:rPr kumimoji="1" lang="zh-CN" altLang="en-US" sz="2400" b="1" dirty="0">
                <a:solidFill>
                  <a:srgbClr val="000000"/>
                </a:solidFill>
                <a:latin typeface="Times New Roman" pitchFamily="18" charset="0"/>
              </a:rPr>
              <a:t>的前面。</a:t>
            </a:r>
          </a:p>
          <a:p>
            <a:pPr eaLnBrk="1" hangingPunct="1">
              <a:spcBef>
                <a:spcPct val="5000"/>
              </a:spcBef>
            </a:pPr>
            <a:r>
              <a:rPr kumimoji="1" lang="en-US" altLang="zh-CN" sz="2400" b="1" dirty="0" smtClean="0">
                <a:solidFill>
                  <a:srgbClr val="000000"/>
                </a:solidFill>
                <a:latin typeface="Times New Roman" pitchFamily="18" charset="0"/>
              </a:rPr>
              <a:t>5.</a:t>
            </a:r>
            <a:r>
              <a:rPr kumimoji="1" lang="zh-CN" altLang="en-US" sz="2400" b="1" dirty="0">
                <a:solidFill>
                  <a:srgbClr val="000000"/>
                </a:solidFill>
                <a:latin typeface="Times New Roman" pitchFamily="18" charset="0"/>
              </a:rPr>
              <a:t>状态空间图的启发式搜索</a:t>
            </a:r>
            <a:r>
              <a:rPr kumimoji="1" lang="zh-CN" altLang="en-US" sz="2400" b="1" dirty="0" smtClean="0">
                <a:solidFill>
                  <a:srgbClr val="000000"/>
                </a:solidFill>
                <a:latin typeface="Times New Roman" pitchFamily="18" charset="0"/>
              </a:rPr>
              <a:t>：</a:t>
            </a:r>
            <a:endParaRPr kumimoji="1" lang="en-US" altLang="zh-CN" sz="2400" b="1" dirty="0" smtClean="0">
              <a:solidFill>
                <a:srgbClr val="000000"/>
              </a:solidFill>
              <a:latin typeface="Times New Roman" pitchFamily="18" charset="0"/>
            </a:endParaRPr>
          </a:p>
          <a:p>
            <a:pPr eaLnBrk="1" hangingPunct="1">
              <a:spcBef>
                <a:spcPct val="5000"/>
              </a:spcBef>
            </a:pPr>
            <a:r>
              <a:rPr lang="zh-CN" altLang="en-US" sz="2000" b="1" dirty="0" smtClean="0">
                <a:solidFill>
                  <a:srgbClr val="000000"/>
                </a:solidFill>
                <a:latin typeface="Times New Roman" pitchFamily="18" charset="0"/>
              </a:rPr>
              <a:t>全局</a:t>
            </a:r>
            <a:r>
              <a:rPr lang="zh-CN" altLang="en-US" sz="2000" b="1" dirty="0">
                <a:solidFill>
                  <a:srgbClr val="000000"/>
                </a:solidFill>
                <a:latin typeface="Times New Roman" pitchFamily="18" charset="0"/>
              </a:rPr>
              <a:t>择优：</a:t>
            </a:r>
            <a:r>
              <a:rPr lang="zh-CN" altLang="en-US" sz="2000" b="1" dirty="0" smtClean="0">
                <a:solidFill>
                  <a:srgbClr val="000000"/>
                </a:solidFill>
                <a:latin typeface="Times New Roman" pitchFamily="18" charset="0"/>
              </a:rPr>
              <a:t>选取启发函数 </a:t>
            </a:r>
            <a:r>
              <a:rPr lang="en-US" altLang="zh-CN" sz="2000" b="1" dirty="0" smtClean="0">
                <a:solidFill>
                  <a:srgbClr val="000000"/>
                </a:solidFill>
                <a:latin typeface="Times New Roman" pitchFamily="18" charset="0"/>
              </a:rPr>
              <a:t>h(n</a:t>
            </a:r>
            <a:r>
              <a:rPr lang="en-US" altLang="zh-CN" sz="2000" b="1" dirty="0">
                <a:solidFill>
                  <a:srgbClr val="000000"/>
                </a:solidFill>
                <a:latin typeface="Times New Roman" pitchFamily="18" charset="0"/>
              </a:rPr>
              <a:t>)</a:t>
            </a:r>
            <a:r>
              <a:rPr lang="zh-CN" altLang="en-US" sz="2000" b="1" dirty="0">
                <a:solidFill>
                  <a:srgbClr val="000000"/>
                </a:solidFill>
                <a:latin typeface="Times New Roman" pitchFamily="18" charset="0"/>
              </a:rPr>
              <a:t>，对</a:t>
            </a:r>
            <a:r>
              <a:rPr lang="en-US" altLang="zh-CN" sz="2000" b="1" dirty="0">
                <a:solidFill>
                  <a:srgbClr val="000000"/>
                </a:solidFill>
                <a:latin typeface="Times New Roman" pitchFamily="18" charset="0"/>
              </a:rPr>
              <a:t>open</a:t>
            </a:r>
            <a:r>
              <a:rPr lang="zh-CN" altLang="en-US" sz="2000" b="1" dirty="0">
                <a:solidFill>
                  <a:srgbClr val="000000"/>
                </a:solidFill>
                <a:latin typeface="Times New Roman" pitchFamily="18" charset="0"/>
              </a:rPr>
              <a:t>中</a:t>
            </a:r>
            <a:r>
              <a:rPr lang="zh-CN" altLang="en-US" sz="2000" b="1" dirty="0" smtClean="0">
                <a:solidFill>
                  <a:srgbClr val="000000"/>
                </a:solidFill>
                <a:latin typeface="Times New Roman" pitchFamily="18" charset="0"/>
              </a:rPr>
              <a:t>的所有结点排序</a:t>
            </a:r>
            <a:r>
              <a:rPr lang="zh-CN" altLang="en-US" sz="2000" b="1" dirty="0">
                <a:solidFill>
                  <a:srgbClr val="000000"/>
                </a:solidFill>
                <a:latin typeface="Times New Roman" pitchFamily="18" charset="0"/>
              </a:rPr>
              <a:t>。</a:t>
            </a:r>
          </a:p>
          <a:p>
            <a:pPr eaLnBrk="1" hangingPunct="1">
              <a:spcBef>
                <a:spcPct val="5000"/>
              </a:spcBef>
            </a:pPr>
            <a:r>
              <a:rPr kumimoji="1" lang="zh-CN" altLang="en-US" sz="2000" b="1" dirty="0" smtClean="0">
                <a:solidFill>
                  <a:srgbClr val="000000"/>
                </a:solidFill>
                <a:latin typeface="Times New Roman" pitchFamily="18" charset="0"/>
              </a:rPr>
              <a:t>局部</a:t>
            </a:r>
            <a:r>
              <a:rPr lang="zh-CN" altLang="en-US" sz="2000" b="1" dirty="0">
                <a:solidFill>
                  <a:srgbClr val="000000"/>
                </a:solidFill>
                <a:latin typeface="Times New Roman" pitchFamily="18" charset="0"/>
              </a:rPr>
              <a:t>择优：</a:t>
            </a:r>
            <a:r>
              <a:rPr lang="zh-CN" altLang="en-US" sz="2000" b="1" dirty="0" smtClean="0">
                <a:solidFill>
                  <a:srgbClr val="000000"/>
                </a:solidFill>
                <a:latin typeface="Times New Roman" pitchFamily="18" charset="0"/>
              </a:rPr>
              <a:t>选取代价函数 </a:t>
            </a:r>
            <a:r>
              <a:rPr lang="en-US" altLang="zh-CN" sz="2000" b="1" dirty="0" smtClean="0">
                <a:solidFill>
                  <a:srgbClr val="000000"/>
                </a:solidFill>
                <a:latin typeface="Times New Roman" pitchFamily="18" charset="0"/>
              </a:rPr>
              <a:t>h(n</a:t>
            </a:r>
            <a:r>
              <a:rPr lang="en-US" altLang="zh-CN" sz="2000" b="1" dirty="0">
                <a:solidFill>
                  <a:srgbClr val="000000"/>
                </a:solidFill>
                <a:latin typeface="Times New Roman" pitchFamily="18" charset="0"/>
              </a:rPr>
              <a:t>)</a:t>
            </a:r>
            <a:r>
              <a:rPr lang="zh-CN" altLang="en-US" sz="2000" b="1" dirty="0">
                <a:solidFill>
                  <a:srgbClr val="000000"/>
                </a:solidFill>
                <a:latin typeface="Times New Roman" pitchFamily="18" charset="0"/>
              </a:rPr>
              <a:t>，对</a:t>
            </a:r>
            <a:r>
              <a:rPr lang="en-US" altLang="zh-CN" sz="2000" b="1" dirty="0">
                <a:solidFill>
                  <a:srgbClr val="000000"/>
                </a:solidFill>
                <a:latin typeface="Times New Roman" pitchFamily="18" charset="0"/>
              </a:rPr>
              <a:t>open</a:t>
            </a:r>
            <a:r>
              <a:rPr lang="zh-CN" altLang="en-US" sz="2000" b="1" dirty="0">
                <a:solidFill>
                  <a:srgbClr val="000000"/>
                </a:solidFill>
                <a:latin typeface="Times New Roman" pitchFamily="18" charset="0"/>
              </a:rPr>
              <a:t>中</a:t>
            </a:r>
            <a:r>
              <a:rPr lang="zh-CN" altLang="en-US" sz="2000" b="1" dirty="0" smtClean="0">
                <a:solidFill>
                  <a:srgbClr val="000000"/>
                </a:solidFill>
                <a:latin typeface="Times New Roman" pitchFamily="18" charset="0"/>
              </a:rPr>
              <a:t>的子结点排序</a:t>
            </a:r>
            <a:r>
              <a:rPr lang="zh-CN" altLang="en-US" sz="2000" b="1" dirty="0">
                <a:solidFill>
                  <a:srgbClr val="000000"/>
                </a:solidFill>
                <a:latin typeface="Times New Roman" pitchFamily="18" charset="0"/>
              </a:rPr>
              <a:t>。</a:t>
            </a:r>
          </a:p>
          <a:p>
            <a:pPr eaLnBrk="1" hangingPunct="1">
              <a:spcBef>
                <a:spcPct val="5000"/>
              </a:spcBef>
            </a:pPr>
            <a:r>
              <a:rPr kumimoji="1" lang="zh-CN" altLang="en-US" sz="2000" b="1" dirty="0" smtClean="0">
                <a:solidFill>
                  <a:srgbClr val="000000"/>
                </a:solidFill>
                <a:latin typeface="Times New Roman" pitchFamily="18" charset="0"/>
              </a:rPr>
              <a:t> </a:t>
            </a:r>
            <a:r>
              <a:rPr lang="zh-CN" altLang="en-US" sz="2000" b="1" dirty="0" smtClean="0">
                <a:solidFill>
                  <a:srgbClr val="000000"/>
                </a:solidFill>
                <a:latin typeface="Times New Roman" pitchFamily="18" charset="0"/>
              </a:rPr>
              <a:t>分支</a:t>
            </a:r>
            <a:r>
              <a:rPr lang="zh-CN" altLang="en-US" sz="2000" b="1" dirty="0">
                <a:solidFill>
                  <a:srgbClr val="000000"/>
                </a:solidFill>
                <a:latin typeface="Times New Roman" pitchFamily="18" charset="0"/>
              </a:rPr>
              <a:t>界限：</a:t>
            </a:r>
            <a:r>
              <a:rPr lang="zh-CN" altLang="en-US" sz="2000" b="1" dirty="0" smtClean="0">
                <a:solidFill>
                  <a:srgbClr val="000000"/>
                </a:solidFill>
                <a:latin typeface="Times New Roman" pitchFamily="18" charset="0"/>
              </a:rPr>
              <a:t>选取代价函数 </a:t>
            </a:r>
            <a:r>
              <a:rPr lang="en-US" altLang="zh-CN" sz="2000" b="1" dirty="0" smtClean="0">
                <a:solidFill>
                  <a:srgbClr val="000000"/>
                </a:solidFill>
                <a:latin typeface="Times New Roman" pitchFamily="18" charset="0"/>
              </a:rPr>
              <a:t>g(n</a:t>
            </a:r>
            <a:r>
              <a:rPr lang="en-US" altLang="zh-CN" sz="2000" b="1" dirty="0">
                <a:solidFill>
                  <a:srgbClr val="000000"/>
                </a:solidFill>
                <a:latin typeface="Times New Roman" pitchFamily="18" charset="0"/>
              </a:rPr>
              <a:t>)</a:t>
            </a:r>
            <a:r>
              <a:rPr lang="zh-CN" altLang="en-US" sz="2000" b="1" dirty="0">
                <a:solidFill>
                  <a:srgbClr val="000000"/>
                </a:solidFill>
                <a:latin typeface="Times New Roman" pitchFamily="18" charset="0"/>
              </a:rPr>
              <a:t>，对</a:t>
            </a:r>
            <a:r>
              <a:rPr lang="en-US" altLang="zh-CN" sz="2000" b="1" dirty="0">
                <a:solidFill>
                  <a:srgbClr val="000000"/>
                </a:solidFill>
                <a:latin typeface="Times New Roman" pitchFamily="18" charset="0"/>
              </a:rPr>
              <a:t>open</a:t>
            </a:r>
            <a:r>
              <a:rPr lang="zh-CN" altLang="en-US" sz="2000" b="1" dirty="0">
                <a:solidFill>
                  <a:srgbClr val="000000"/>
                </a:solidFill>
                <a:latin typeface="Times New Roman" pitchFamily="18" charset="0"/>
              </a:rPr>
              <a:t>中的所有</a:t>
            </a:r>
            <a:r>
              <a:rPr lang="zh-CN" altLang="en-US" sz="2000" b="1" dirty="0" smtClean="0">
                <a:solidFill>
                  <a:srgbClr val="000000"/>
                </a:solidFill>
                <a:latin typeface="Times New Roman" pitchFamily="18" charset="0"/>
              </a:rPr>
              <a:t>结点排序</a:t>
            </a:r>
            <a:r>
              <a:rPr lang="zh-CN" altLang="en-US" sz="2000" b="1" dirty="0">
                <a:solidFill>
                  <a:srgbClr val="000000"/>
                </a:solidFill>
                <a:latin typeface="Times New Roman" pitchFamily="18" charset="0"/>
              </a:rPr>
              <a:t>。</a:t>
            </a:r>
          </a:p>
          <a:p>
            <a:pPr eaLnBrk="1" hangingPunct="1">
              <a:spcBef>
                <a:spcPct val="5000"/>
              </a:spcBef>
            </a:pPr>
            <a:r>
              <a:rPr kumimoji="1" lang="zh-CN" altLang="en-US" sz="2000" b="1" dirty="0" smtClean="0">
                <a:solidFill>
                  <a:srgbClr val="000000"/>
                </a:solidFill>
                <a:latin typeface="Times New Roman" pitchFamily="18" charset="0"/>
              </a:rPr>
              <a:t>最近</a:t>
            </a:r>
            <a:r>
              <a:rPr lang="zh-CN" altLang="en-US" sz="2000" b="1" dirty="0">
                <a:solidFill>
                  <a:srgbClr val="000000"/>
                </a:solidFill>
                <a:latin typeface="Times New Roman" pitchFamily="18" charset="0"/>
              </a:rPr>
              <a:t>择优：选取代价函数 </a:t>
            </a:r>
            <a:r>
              <a:rPr lang="en-US" altLang="zh-CN" sz="2000" b="1" dirty="0" smtClean="0">
                <a:solidFill>
                  <a:srgbClr val="000000"/>
                </a:solidFill>
                <a:latin typeface="Times New Roman" pitchFamily="18" charset="0"/>
              </a:rPr>
              <a:t>g(n</a:t>
            </a:r>
            <a:r>
              <a:rPr lang="en-US" altLang="zh-CN" sz="2000" b="1" dirty="0">
                <a:solidFill>
                  <a:srgbClr val="000000"/>
                </a:solidFill>
                <a:latin typeface="Times New Roman" pitchFamily="18" charset="0"/>
              </a:rPr>
              <a:t>)</a:t>
            </a:r>
            <a:r>
              <a:rPr lang="zh-CN" altLang="en-US" sz="2000" b="1" dirty="0">
                <a:solidFill>
                  <a:srgbClr val="000000"/>
                </a:solidFill>
                <a:latin typeface="Times New Roman" pitchFamily="18" charset="0"/>
              </a:rPr>
              <a:t>，对</a:t>
            </a:r>
            <a:r>
              <a:rPr lang="en-US" altLang="zh-CN" sz="2000" b="1" dirty="0">
                <a:solidFill>
                  <a:srgbClr val="000000"/>
                </a:solidFill>
                <a:latin typeface="Times New Roman" pitchFamily="18" charset="0"/>
              </a:rPr>
              <a:t>open</a:t>
            </a:r>
            <a:r>
              <a:rPr lang="zh-CN" altLang="en-US" sz="2000" b="1" dirty="0">
                <a:solidFill>
                  <a:srgbClr val="000000"/>
                </a:solidFill>
                <a:latin typeface="Times New Roman" pitchFamily="18" charset="0"/>
              </a:rPr>
              <a:t>中的子结点</a:t>
            </a:r>
            <a:r>
              <a:rPr lang="zh-CN" altLang="en-US" sz="2000" b="1" dirty="0" smtClean="0">
                <a:solidFill>
                  <a:srgbClr val="000000"/>
                </a:solidFill>
                <a:latin typeface="Times New Roman" pitchFamily="18" charset="0"/>
              </a:rPr>
              <a:t>按排</a:t>
            </a:r>
            <a:r>
              <a:rPr lang="zh-CN" altLang="en-US" sz="2000" b="1" dirty="0">
                <a:solidFill>
                  <a:srgbClr val="000000"/>
                </a:solidFill>
                <a:latin typeface="Times New Roman" pitchFamily="18" charset="0"/>
              </a:rPr>
              <a:t>序。</a:t>
            </a:r>
          </a:p>
          <a:p>
            <a:pPr eaLnBrk="1" hangingPunct="1">
              <a:spcBef>
                <a:spcPct val="5000"/>
              </a:spcBef>
            </a:pPr>
            <a:r>
              <a:rPr kumimoji="1" lang="zh-CN" altLang="en-US" sz="2000" b="1" dirty="0" smtClean="0">
                <a:solidFill>
                  <a:srgbClr val="000000"/>
                </a:solidFill>
                <a:latin typeface="Times New Roman" pitchFamily="18" charset="0"/>
              </a:rPr>
              <a:t> </a:t>
            </a:r>
            <a:r>
              <a:rPr kumimoji="1" lang="en-US" altLang="zh-CN" sz="2000" b="1" dirty="0">
                <a:solidFill>
                  <a:srgbClr val="000000"/>
                </a:solidFill>
                <a:latin typeface="Times New Roman" pitchFamily="18" charset="0"/>
              </a:rPr>
              <a:t>A</a:t>
            </a:r>
            <a:r>
              <a:rPr kumimoji="1" lang="zh-CN" altLang="en-US" sz="2000" b="1" dirty="0">
                <a:solidFill>
                  <a:srgbClr val="000000"/>
                </a:solidFill>
                <a:latin typeface="Times New Roman" pitchFamily="18" charset="0"/>
              </a:rPr>
              <a:t>算法：选取评估函数</a:t>
            </a:r>
            <a:r>
              <a:rPr kumimoji="1" lang="en-US" altLang="zh-CN" sz="2000" b="1" dirty="0">
                <a:solidFill>
                  <a:srgbClr val="000000"/>
                </a:solidFill>
                <a:latin typeface="Times New Roman" pitchFamily="18" charset="0"/>
              </a:rPr>
              <a:t>f(n)=g(n)+h(n)</a:t>
            </a:r>
            <a:r>
              <a:rPr kumimoji="1" lang="zh-CN" altLang="en-US" sz="2000" b="1" dirty="0">
                <a:solidFill>
                  <a:srgbClr val="000000"/>
                </a:solidFill>
                <a:latin typeface="Times New Roman" pitchFamily="18" charset="0"/>
              </a:rPr>
              <a:t>，对</a:t>
            </a:r>
            <a:r>
              <a:rPr kumimoji="1" lang="en-US" altLang="zh-CN" sz="2000" b="1" dirty="0">
                <a:solidFill>
                  <a:srgbClr val="000000"/>
                </a:solidFill>
                <a:latin typeface="Times New Roman" pitchFamily="18" charset="0"/>
              </a:rPr>
              <a:t>open</a:t>
            </a:r>
            <a:r>
              <a:rPr kumimoji="1" lang="zh-CN" altLang="en-US" sz="2000" b="1" dirty="0">
                <a:solidFill>
                  <a:srgbClr val="000000"/>
                </a:solidFill>
                <a:latin typeface="Times New Roman" pitchFamily="18" charset="0"/>
              </a:rPr>
              <a:t>中的结点按</a:t>
            </a:r>
            <a:r>
              <a:rPr kumimoji="1" lang="en-US" altLang="zh-CN" sz="2000" b="1" dirty="0">
                <a:solidFill>
                  <a:srgbClr val="000000"/>
                </a:solidFill>
                <a:latin typeface="Times New Roman" pitchFamily="18" charset="0"/>
              </a:rPr>
              <a:t>f</a:t>
            </a:r>
            <a:r>
              <a:rPr kumimoji="1" lang="zh-CN" altLang="en-US" sz="2000" b="1" dirty="0">
                <a:solidFill>
                  <a:srgbClr val="000000"/>
                </a:solidFill>
                <a:latin typeface="Times New Roman" pitchFamily="18" charset="0"/>
              </a:rPr>
              <a:t>值从小到大排序。</a:t>
            </a:r>
          </a:p>
          <a:p>
            <a:pPr eaLnBrk="1" hangingPunct="1">
              <a:spcBef>
                <a:spcPct val="5000"/>
              </a:spcBef>
            </a:pPr>
            <a:r>
              <a:rPr kumimoji="1" lang="zh-CN" altLang="en-US" sz="2000" b="1" dirty="0">
                <a:solidFill>
                  <a:srgbClr val="FF0000"/>
                </a:solidFill>
                <a:latin typeface="Times New Roman" pitchFamily="18" charset="0"/>
              </a:rPr>
              <a:t>  </a:t>
            </a:r>
            <a:r>
              <a:rPr kumimoji="1" lang="en-US" altLang="zh-CN" sz="2000" b="1" dirty="0">
                <a:solidFill>
                  <a:srgbClr val="FF0000"/>
                </a:solidFill>
                <a:latin typeface="Times New Roman" pitchFamily="18" charset="0"/>
              </a:rPr>
              <a:t>A*</a:t>
            </a:r>
            <a:r>
              <a:rPr kumimoji="1" lang="zh-CN" altLang="en-US" sz="2000" b="1" dirty="0">
                <a:solidFill>
                  <a:srgbClr val="FF0000"/>
                </a:solidFill>
                <a:latin typeface="Times New Roman" pitchFamily="18" charset="0"/>
              </a:rPr>
              <a:t>算法</a:t>
            </a:r>
            <a:r>
              <a:rPr kumimoji="1" lang="zh-CN" altLang="en-US" sz="2000" b="1" dirty="0">
                <a:solidFill>
                  <a:srgbClr val="000000"/>
                </a:solidFill>
                <a:latin typeface="Times New Roman" pitchFamily="18" charset="0"/>
              </a:rPr>
              <a:t>：限制评估函数</a:t>
            </a:r>
            <a:r>
              <a:rPr kumimoji="1" lang="en-US" altLang="zh-CN" sz="2000" b="1" dirty="0">
                <a:solidFill>
                  <a:srgbClr val="000000"/>
                </a:solidFill>
                <a:latin typeface="Times New Roman" pitchFamily="18" charset="0"/>
              </a:rPr>
              <a:t>f(n)=g(n)+h(n)</a:t>
            </a:r>
            <a:r>
              <a:rPr kumimoji="1" lang="zh-CN" altLang="en-US" sz="2000" b="1" dirty="0">
                <a:solidFill>
                  <a:srgbClr val="000000"/>
                </a:solidFill>
                <a:latin typeface="Times New Roman" pitchFamily="18" charset="0"/>
              </a:rPr>
              <a:t>中</a:t>
            </a:r>
            <a:r>
              <a:rPr kumimoji="1" lang="en-US" altLang="zh-CN" sz="2000" b="1" dirty="0">
                <a:solidFill>
                  <a:srgbClr val="000000"/>
                </a:solidFill>
                <a:latin typeface="Times New Roman" pitchFamily="18" charset="0"/>
              </a:rPr>
              <a:t>h(n) ≤h*(n)</a:t>
            </a:r>
            <a:r>
              <a:rPr kumimoji="1" lang="zh-CN" altLang="en-US" sz="2000" b="1" dirty="0">
                <a:solidFill>
                  <a:srgbClr val="000000"/>
                </a:solidFill>
                <a:latin typeface="Times New Roman" pitchFamily="18" charset="0"/>
              </a:rPr>
              <a:t>的启发式搜索。</a:t>
            </a:r>
          </a:p>
          <a:p>
            <a:pPr eaLnBrk="1" hangingPunct="1">
              <a:spcBef>
                <a:spcPct val="5000"/>
              </a:spcBef>
            </a:pPr>
            <a:r>
              <a:rPr kumimoji="1" lang="en-US" altLang="zh-CN" sz="2400" b="1" dirty="0" smtClean="0">
                <a:solidFill>
                  <a:srgbClr val="000000"/>
                </a:solidFill>
                <a:latin typeface="Times New Roman" pitchFamily="18" charset="0"/>
              </a:rPr>
              <a:t>6.</a:t>
            </a:r>
            <a:r>
              <a:rPr kumimoji="1" lang="zh-CN" altLang="en-US" sz="2400" b="1" dirty="0">
                <a:solidFill>
                  <a:srgbClr val="000000"/>
                </a:solidFill>
                <a:latin typeface="Times New Roman" pitchFamily="18" charset="0"/>
              </a:rPr>
              <a:t>与或图的启发式搜索：</a:t>
            </a:r>
          </a:p>
          <a:p>
            <a:pPr eaLnBrk="1" hangingPunct="1">
              <a:spcBef>
                <a:spcPct val="5000"/>
              </a:spcBef>
            </a:pPr>
            <a:r>
              <a:rPr kumimoji="1" lang="zh-CN" altLang="en-US" sz="2000" b="1" dirty="0">
                <a:solidFill>
                  <a:srgbClr val="000000"/>
                </a:solidFill>
                <a:latin typeface="Times New Roman" pitchFamily="18" charset="0"/>
              </a:rPr>
              <a:t>    解树、最优解树；</a:t>
            </a:r>
          </a:p>
          <a:p>
            <a:pPr eaLnBrk="1" hangingPunct="1">
              <a:spcBef>
                <a:spcPct val="5000"/>
              </a:spcBef>
            </a:pPr>
            <a:r>
              <a:rPr kumimoji="1" lang="zh-CN" altLang="en-US" sz="2000" b="1" dirty="0">
                <a:solidFill>
                  <a:srgbClr val="000000"/>
                </a:solidFill>
                <a:latin typeface="Times New Roman" pitchFamily="18" charset="0"/>
              </a:rPr>
              <a:t>  </a:t>
            </a:r>
            <a:r>
              <a:rPr kumimoji="1" lang="en-US" altLang="zh-CN" sz="2000" b="1" dirty="0">
                <a:solidFill>
                  <a:srgbClr val="000000"/>
                </a:solidFill>
                <a:latin typeface="Times New Roman" pitchFamily="18" charset="0"/>
              </a:rPr>
              <a:t>AO*</a:t>
            </a:r>
            <a:r>
              <a:rPr kumimoji="1" lang="zh-CN" altLang="en-US" sz="2000" b="1" dirty="0">
                <a:solidFill>
                  <a:srgbClr val="000000"/>
                </a:solidFill>
                <a:latin typeface="Times New Roman" pitchFamily="18" charset="0"/>
              </a:rPr>
              <a:t>算法：寻找希望树、修正希望树、寻找最优解树</a:t>
            </a:r>
            <a:r>
              <a:rPr kumimoji="1" lang="zh-CN" altLang="en-US" sz="2000" b="1" dirty="0" smtClean="0">
                <a:solidFill>
                  <a:srgbClr val="000000"/>
                </a:solidFill>
                <a:latin typeface="Times New Roman" pitchFamily="18" charset="0"/>
              </a:rPr>
              <a:t>。</a:t>
            </a:r>
            <a:endParaRPr kumimoji="1" lang="zh-CN" altLang="en-US" sz="2000" b="1" dirty="0">
              <a:solidFill>
                <a:srgbClr val="000000"/>
              </a:solidFill>
              <a:latin typeface="Times New Roman" pitchFamily="18" charset="0"/>
            </a:endParaRPr>
          </a:p>
        </p:txBody>
      </p:sp>
    </p:spTree>
    <p:extLst>
      <p:ext uri="{BB962C8B-B14F-4D97-AF65-F5344CB8AC3E}">
        <p14:creationId xmlns:p14="http://schemas.microsoft.com/office/powerpoint/2010/main" val="7994697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title"/>
          </p:nvPr>
        </p:nvSpPr>
        <p:spPr>
          <a:xfrm>
            <a:off x="395536" y="188640"/>
            <a:ext cx="8540750" cy="1143000"/>
          </a:xfrm>
        </p:spPr>
        <p:txBody>
          <a:bodyPr/>
          <a:lstStyle/>
          <a:p>
            <a:r>
              <a:rPr lang="zh-CN" altLang="en-US" dirty="0" smtClean="0"/>
              <a:t>作业</a:t>
            </a:r>
          </a:p>
        </p:txBody>
      </p:sp>
      <p:sp>
        <p:nvSpPr>
          <p:cNvPr id="76803" name="内容占位符 2"/>
          <p:cNvSpPr>
            <a:spLocks noGrp="1" noChangeArrowheads="1"/>
          </p:cNvSpPr>
          <p:nvPr>
            <p:ph idx="1"/>
          </p:nvPr>
        </p:nvSpPr>
        <p:spPr>
          <a:xfrm>
            <a:off x="467544" y="1340768"/>
            <a:ext cx="8540750" cy="3886200"/>
          </a:xfrm>
        </p:spPr>
        <p:txBody>
          <a:bodyPr/>
          <a:lstStyle/>
          <a:p>
            <a:r>
              <a:rPr lang="zh-CN" altLang="en-US" dirty="0" smtClean="0"/>
              <a:t>习题</a:t>
            </a:r>
            <a:r>
              <a:rPr lang="en-US" altLang="zh-CN" dirty="0" smtClean="0"/>
              <a:t>3(Page84-85):</a:t>
            </a:r>
          </a:p>
          <a:p>
            <a:pPr lvl="1"/>
            <a:r>
              <a:rPr lang="en-US" altLang="zh-CN" dirty="0" smtClean="0"/>
              <a:t>3</a:t>
            </a:r>
          </a:p>
          <a:p>
            <a:pPr lvl="1"/>
            <a:r>
              <a:rPr lang="en-US" altLang="zh-CN" dirty="0" smtClean="0"/>
              <a:t>4</a:t>
            </a:r>
          </a:p>
          <a:p>
            <a:pPr lvl="1"/>
            <a:r>
              <a:rPr lang="en-US" altLang="zh-CN" dirty="0" smtClean="0"/>
              <a:t>5</a:t>
            </a:r>
          </a:p>
          <a:p>
            <a:pPr lvl="1"/>
            <a:r>
              <a:rPr lang="en-US" altLang="zh-CN" dirty="0" smtClean="0"/>
              <a:t>6</a:t>
            </a:r>
          </a:p>
          <a:p>
            <a:pPr lvl="1"/>
            <a:r>
              <a:rPr lang="en-US" altLang="zh-CN" dirty="0" smtClean="0"/>
              <a:t>7</a:t>
            </a:r>
          </a:p>
          <a:p>
            <a:pPr lvl="1"/>
            <a:r>
              <a:rPr lang="en-US" altLang="zh-CN" dirty="0" smtClean="0"/>
              <a:t>9</a:t>
            </a:r>
          </a:p>
          <a:p>
            <a:pPr lvl="1"/>
            <a:r>
              <a:rPr lang="en-US" altLang="zh-CN" dirty="0" smtClean="0"/>
              <a:t>11</a:t>
            </a:r>
          </a:p>
          <a:p>
            <a:pPr lvl="1"/>
            <a:r>
              <a:rPr lang="en-US" altLang="zh-CN" dirty="0" smtClean="0"/>
              <a:t>14</a:t>
            </a:r>
            <a:endParaRPr lang="zh-CN" altLang="en-US" dirty="0" smtClean="0"/>
          </a:p>
        </p:txBody>
      </p:sp>
      <p:sp>
        <p:nvSpPr>
          <p:cNvPr id="76804" name="灯片编号占位符 3"/>
          <p:cNvSpPr>
            <a:spLocks noGrp="1" noChangeArrowheads="1"/>
          </p:cNvSpPr>
          <p:nvPr>
            <p:ph type="sldNum" sz="quarter" idx="12"/>
          </p:nvPr>
        </p:nvSpPr>
        <p:spPr>
          <a:xfrm>
            <a:off x="301625" y="6019800"/>
            <a:ext cx="22891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l"/>
            <a:fld id="{2B046179-75F6-4160-B61E-D011A2397E3C}" type="slidenum">
              <a:rPr kumimoji="1" lang="en-US" altLang="zh-CN" sz="1800" smtClean="0">
                <a:solidFill>
                  <a:srgbClr val="FFFFFF"/>
                </a:solidFill>
                <a:latin typeface="Tahoma" pitchFamily="34" charset="0"/>
              </a:rPr>
              <a:pPr algn="l"/>
              <a:t>162</a:t>
            </a:fld>
            <a:endParaRPr kumimoji="1" lang="en-US" altLang="zh-CN" sz="1800" smtClean="0">
              <a:solidFill>
                <a:srgbClr val="FFFFFF"/>
              </a:solidFill>
              <a:latin typeface="Tahoma" pitchFamily="34" charset="0"/>
            </a:endParaRPr>
          </a:p>
        </p:txBody>
      </p:sp>
    </p:spTree>
    <p:extLst>
      <p:ext uri="{BB962C8B-B14F-4D97-AF65-F5344CB8AC3E}">
        <p14:creationId xmlns:p14="http://schemas.microsoft.com/office/powerpoint/2010/main" val="293687859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Text Box 2"/>
          <p:cNvSpPr txBox="1">
            <a:spLocks noChangeArrowheads="1"/>
          </p:cNvSpPr>
          <p:nvPr/>
        </p:nvSpPr>
        <p:spPr bwMode="auto">
          <a:xfrm>
            <a:off x="914400" y="3284984"/>
            <a:ext cx="8229600" cy="2862322"/>
          </a:xfrm>
          <a:prstGeom prst="rect">
            <a:avLst/>
          </a:prstGeom>
          <a:noFill/>
          <a:ln w="9525">
            <a:noFill/>
            <a:miter lim="800000"/>
            <a:headEnd/>
            <a:tailEnd/>
          </a:ln>
          <a:effectLst/>
        </p:spPr>
        <p:txBody>
          <a:bodyPr>
            <a:spAutoFit/>
          </a:bodyPr>
          <a:lstStyle/>
          <a:p>
            <a:pPr algn="just">
              <a:lnSpc>
                <a:spcPct val="150000"/>
              </a:lnSpc>
              <a:spcBef>
                <a:spcPct val="50000"/>
              </a:spcBef>
            </a:pPr>
            <a:r>
              <a:rPr lang="en-US" altLang="zh-CN" dirty="0">
                <a:latin typeface="宋体" charset="-122"/>
              </a:rPr>
              <a:t>  </a:t>
            </a:r>
            <a:r>
              <a:rPr lang="zh-CN" altLang="en-US" dirty="0">
                <a:latin typeface="仿宋_GB2312" pitchFamily="49" charset="-122"/>
                <a:ea typeface="仿宋_GB2312" pitchFamily="49" charset="-122"/>
              </a:rPr>
              <a:t>设初始状态和目标状态分别</a:t>
            </a:r>
            <a:r>
              <a:rPr lang="zh-CN" altLang="en-US" dirty="0" smtClean="0">
                <a:latin typeface="仿宋_GB2312" pitchFamily="49" charset="-122"/>
                <a:ea typeface="仿宋_GB2312" pitchFamily="49" charset="-122"/>
              </a:rPr>
              <a:t>为</a:t>
            </a:r>
            <a:endParaRPr lang="zh-CN" altLang="en-US" sz="2800" dirty="0">
              <a:latin typeface="仿宋_GB2312" pitchFamily="49" charset="-122"/>
              <a:ea typeface="仿宋_GB2312" pitchFamily="49" charset="-122"/>
            </a:endParaRPr>
          </a:p>
          <a:p>
            <a:pPr algn="just">
              <a:lnSpc>
                <a:spcPct val="150000"/>
              </a:lnSpc>
              <a:spcBef>
                <a:spcPct val="50000"/>
              </a:spcBef>
            </a:pPr>
            <a:r>
              <a:rPr lang="zh-CN" altLang="en-US" dirty="0">
                <a:latin typeface="仿宋_GB2312" pitchFamily="49" charset="-122"/>
                <a:ea typeface="仿宋_GB2312" pitchFamily="49" charset="-122"/>
              </a:rPr>
              <a:t>        </a:t>
            </a:r>
            <a:r>
              <a:rPr lang="zh-CN" altLang="en-US" dirty="0" smtClean="0">
                <a:latin typeface="仿宋_GB2312" pitchFamily="49" charset="-122"/>
                <a:ea typeface="仿宋_GB2312" pitchFamily="49" charset="-122"/>
              </a:rPr>
              <a:t>  </a:t>
            </a:r>
            <a:r>
              <a:rPr lang="en-US" altLang="zh-CN" i="1" dirty="0">
                <a:ea typeface="仿宋_GB2312" pitchFamily="49" charset="-122"/>
                <a:cs typeface="Times New Roman" pitchFamily="18" charset="0"/>
              </a:rPr>
              <a:t>S</a:t>
            </a:r>
            <a:r>
              <a:rPr lang="en-US" altLang="zh-CN" baseline="-25000" dirty="0">
                <a:ea typeface="仿宋_GB2312" pitchFamily="49" charset="-122"/>
                <a:cs typeface="Times New Roman" pitchFamily="18" charset="0"/>
              </a:rPr>
              <a:t>o</a:t>
            </a:r>
            <a:r>
              <a:rPr lang="zh-CN" altLang="en-US" dirty="0">
                <a:ea typeface="仿宋_GB2312" pitchFamily="49" charset="-122"/>
                <a:cs typeface="Times New Roman" pitchFamily="18" charset="0"/>
              </a:rPr>
              <a:t>＝</a:t>
            </a:r>
            <a:r>
              <a:rPr lang="en-US" altLang="zh-CN" dirty="0">
                <a:ea typeface="仿宋_GB2312" pitchFamily="49" charset="-122"/>
                <a:cs typeface="Times New Roman" pitchFamily="18" charset="0"/>
              </a:rPr>
              <a:t>(0, 2, 8, 3, 4, 5, 6, 7, 1</a:t>
            </a:r>
            <a:r>
              <a:rPr lang="en-US" altLang="zh-CN" dirty="0" smtClean="0">
                <a:ea typeface="仿宋_GB2312" pitchFamily="49" charset="-122"/>
                <a:cs typeface="Times New Roman" pitchFamily="18" charset="0"/>
              </a:rPr>
              <a:t>)</a:t>
            </a:r>
            <a:endParaRPr lang="en-US" altLang="zh-CN" dirty="0">
              <a:ea typeface="仿宋_GB2312" pitchFamily="49" charset="-122"/>
              <a:cs typeface="Times New Roman" pitchFamily="18" charset="0"/>
            </a:endParaRPr>
          </a:p>
          <a:p>
            <a:pPr algn="just">
              <a:lnSpc>
                <a:spcPct val="150000"/>
              </a:lnSpc>
              <a:spcBef>
                <a:spcPct val="50000"/>
              </a:spcBef>
            </a:pPr>
            <a:r>
              <a:rPr lang="en-US" altLang="zh-CN" dirty="0">
                <a:ea typeface="仿宋_GB2312" pitchFamily="49" charset="-122"/>
                <a:cs typeface="Times New Roman" pitchFamily="18" charset="0"/>
              </a:rPr>
              <a:t>      </a:t>
            </a:r>
            <a:r>
              <a:rPr lang="en-US" altLang="zh-CN" dirty="0" smtClean="0">
                <a:ea typeface="仿宋_GB2312" pitchFamily="49" charset="-122"/>
                <a:cs typeface="Times New Roman" pitchFamily="18" charset="0"/>
              </a:rPr>
              <a:t>              </a:t>
            </a:r>
            <a:r>
              <a:rPr lang="en-US" altLang="zh-CN" i="1" dirty="0" err="1">
                <a:ea typeface="仿宋_GB2312" pitchFamily="49" charset="-122"/>
                <a:cs typeface="Times New Roman" pitchFamily="18" charset="0"/>
              </a:rPr>
              <a:t>S</a:t>
            </a:r>
            <a:r>
              <a:rPr lang="en-US" altLang="zh-CN" baseline="-25000" dirty="0" err="1">
                <a:ea typeface="仿宋_GB2312" pitchFamily="49" charset="-122"/>
                <a:cs typeface="Times New Roman" pitchFamily="18" charset="0"/>
              </a:rPr>
              <a:t>g</a:t>
            </a:r>
            <a:r>
              <a:rPr lang="zh-CN" altLang="en-US" dirty="0">
                <a:ea typeface="仿宋_GB2312" pitchFamily="49" charset="-122"/>
                <a:cs typeface="Times New Roman" pitchFamily="18" charset="0"/>
              </a:rPr>
              <a:t>＝</a:t>
            </a:r>
            <a:r>
              <a:rPr lang="en-US" altLang="zh-CN" dirty="0">
                <a:ea typeface="仿宋_GB2312" pitchFamily="49" charset="-122"/>
                <a:cs typeface="Times New Roman" pitchFamily="18" charset="0"/>
              </a:rPr>
              <a:t>(0, 1, 2, 3, 4, 5, 6, 7, 8</a:t>
            </a:r>
            <a:r>
              <a:rPr lang="en-US" altLang="zh-CN" dirty="0" smtClean="0">
                <a:ea typeface="仿宋_GB2312" pitchFamily="49" charset="-122"/>
                <a:cs typeface="Times New Roman" pitchFamily="18" charset="0"/>
              </a:rPr>
              <a:t>)</a:t>
            </a:r>
            <a:endParaRPr lang="en-US" altLang="zh-CN" dirty="0">
              <a:cs typeface="Times New Roman" pitchFamily="18" charset="0"/>
            </a:endParaRPr>
          </a:p>
          <a:p>
            <a:pPr algn="just">
              <a:lnSpc>
                <a:spcPct val="150000"/>
              </a:lnSpc>
              <a:spcBef>
                <a:spcPct val="50000"/>
              </a:spcBef>
            </a:pPr>
            <a:r>
              <a:rPr lang="en-US" altLang="zh-CN" dirty="0">
                <a:latin typeface="宋体" charset="-122"/>
              </a:rPr>
              <a:t>    </a:t>
            </a:r>
            <a:endParaRPr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404664"/>
            <a:ext cx="67913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50299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7"/>
          <p:cNvSpPr>
            <a:spLocks noChangeArrowheads="1"/>
          </p:cNvSpPr>
          <p:nvPr/>
        </p:nvSpPr>
        <p:spPr bwMode="auto">
          <a:xfrm>
            <a:off x="752122" y="714375"/>
            <a:ext cx="7215187" cy="5201424"/>
          </a:xfrm>
          <a:prstGeom prst="rect">
            <a:avLst/>
          </a:prstGeom>
          <a:noFill/>
          <a:ln w="9525">
            <a:noFill/>
            <a:miter lim="800000"/>
            <a:headEnd/>
            <a:tailEnd/>
          </a:ln>
          <a:effectLst/>
        </p:spPr>
        <p:txBody>
          <a:bodyPr wrap="square" anchor="ctr">
            <a:spAutoFit/>
          </a:bodyPr>
          <a:lstStyle/>
          <a:p>
            <a:pPr indent="266700" eaLnBrk="0" hangingPunct="0">
              <a:defRPr/>
            </a:pPr>
            <a:r>
              <a:rPr lang="en-US" altLang="zh-CN" dirty="0">
                <a:solidFill>
                  <a:srgbClr val="0070C0"/>
                </a:solidFill>
                <a:latin typeface="方正姚体" pitchFamily="2" charset="-122"/>
                <a:ea typeface="方正姚体" pitchFamily="2" charset="-122"/>
                <a:cs typeface="Courier New" pitchFamily="49" charset="0"/>
              </a:rPr>
              <a:t>0</a:t>
            </a:r>
            <a:r>
              <a:rPr lang="zh-CN" altLang="en-US" dirty="0">
                <a:solidFill>
                  <a:srgbClr val="0070C0"/>
                </a:solidFill>
                <a:latin typeface="方正姚体" pitchFamily="2" charset="-122"/>
                <a:ea typeface="方正姚体" pitchFamily="2" charset="-122"/>
                <a:cs typeface="Courier New" pitchFamily="49" charset="0"/>
              </a:rPr>
              <a:t>组规则</a:t>
            </a:r>
            <a:r>
              <a:rPr lang="zh-CN" altLang="en-US" dirty="0">
                <a:solidFill>
                  <a:srgbClr val="0070C0"/>
                </a:solidFill>
                <a:ea typeface="宋体" pitchFamily="2" charset="-122"/>
                <a:cs typeface="Courier New" pitchFamily="49" charset="0"/>
              </a:rPr>
              <a:t>：</a:t>
            </a:r>
            <a:endParaRPr lang="en-US" altLang="zh-CN" dirty="0">
              <a:solidFill>
                <a:srgbClr val="0070C0"/>
              </a:solidFill>
              <a:ea typeface="宋体" pitchFamily="2" charset="-122"/>
              <a:cs typeface="Courier New" pitchFamily="49" charset="0"/>
            </a:endParaRPr>
          </a:p>
          <a:p>
            <a:pPr>
              <a:defRPr/>
            </a:pPr>
            <a:r>
              <a:rPr lang="en-US" i="1" dirty="0">
                <a:solidFill>
                  <a:srgbClr val="0070C0"/>
                </a:solidFill>
              </a:rPr>
              <a:t>                    r</a:t>
            </a:r>
            <a:r>
              <a:rPr lang="en-US" baseline="-25000" dirty="0">
                <a:solidFill>
                  <a:srgbClr val="0070C0"/>
                </a:solidFill>
              </a:rPr>
              <a:t>1</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2</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4</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4</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3</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6</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6</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4</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=0)</a:t>
            </a:r>
          </a:p>
          <a:p>
            <a:pPr>
              <a:spcBef>
                <a:spcPts val="1200"/>
              </a:spcBef>
              <a:defRPr/>
            </a:pPr>
            <a:r>
              <a:rPr lang="en-US" dirty="0">
                <a:solidFill>
                  <a:srgbClr val="0070C0"/>
                </a:solidFill>
              </a:rPr>
              <a:t>    </a:t>
            </a:r>
            <a:r>
              <a:rPr lang="en-US" dirty="0">
                <a:solidFill>
                  <a:srgbClr val="0070C0"/>
                </a:solidFill>
                <a:latin typeface="方正姚体" pitchFamily="2" charset="-122"/>
                <a:ea typeface="方正姚体" pitchFamily="2" charset="-122"/>
              </a:rPr>
              <a:t>1</a:t>
            </a:r>
            <a:r>
              <a:rPr lang="zh-CN" altLang="en-US" dirty="0">
                <a:solidFill>
                  <a:srgbClr val="0070C0"/>
                </a:solidFill>
                <a:latin typeface="方正姚体" pitchFamily="2" charset="-122"/>
                <a:ea typeface="方正姚体" pitchFamily="2" charset="-122"/>
              </a:rPr>
              <a:t>组规则</a:t>
            </a:r>
            <a:r>
              <a:rPr lang="zh-CN" altLang="en-US" dirty="0">
                <a:solidFill>
                  <a:srgbClr val="0070C0"/>
                </a:solidFill>
              </a:rPr>
              <a:t>：</a:t>
            </a:r>
            <a:endParaRPr lang="en-US" altLang="zh-CN" dirty="0">
              <a:solidFill>
                <a:srgbClr val="0070C0"/>
              </a:solidFill>
            </a:endParaRPr>
          </a:p>
          <a:p>
            <a:pPr>
              <a:defRPr/>
            </a:pPr>
            <a:r>
              <a:rPr lang="en-US" i="1" dirty="0">
                <a:solidFill>
                  <a:srgbClr val="0070C0"/>
                </a:solidFill>
              </a:rPr>
              <a:t>                    r</a:t>
            </a:r>
            <a:r>
              <a:rPr lang="en-US" baseline="-25000" dirty="0">
                <a:solidFill>
                  <a:srgbClr val="0070C0"/>
                </a:solidFill>
              </a:rPr>
              <a:t>5</a:t>
            </a:r>
            <a:r>
              <a:rPr lang="en-US" dirty="0">
                <a:solidFill>
                  <a:srgbClr val="0070C0"/>
                </a:solidFill>
              </a:rPr>
              <a:t>:  (</a:t>
            </a:r>
            <a:r>
              <a:rPr lang="en-US" i="1" dirty="0">
                <a:solidFill>
                  <a:srgbClr val="0070C0"/>
                </a:solidFill>
              </a:rPr>
              <a:t>X</a:t>
            </a:r>
            <a:r>
              <a:rPr lang="en-US" baseline="-25000" dirty="0">
                <a:solidFill>
                  <a:srgbClr val="0070C0"/>
                </a:solidFill>
              </a:rPr>
              <a:t>1</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1</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6</a:t>
            </a:r>
            <a:r>
              <a:rPr lang="en-US" dirty="0">
                <a:solidFill>
                  <a:srgbClr val="0070C0"/>
                </a:solidFill>
              </a:rPr>
              <a:t>:  (</a:t>
            </a:r>
            <a:r>
              <a:rPr lang="en-US" i="1" dirty="0" smtClean="0">
                <a:solidFill>
                  <a:srgbClr val="0070C0"/>
                </a:solidFill>
              </a:rPr>
              <a:t>X</a:t>
            </a:r>
            <a:r>
              <a:rPr lang="en-US" baseline="-25000" dirty="0" smtClean="0">
                <a:solidFill>
                  <a:srgbClr val="0070C0"/>
                </a:solidFill>
              </a:rPr>
              <a:t>1</a:t>
            </a:r>
            <a:r>
              <a:rPr lang="en-US" dirty="0" smtClean="0">
                <a:solidFill>
                  <a:srgbClr val="0070C0"/>
                </a:solidFill>
              </a:rPr>
              <a:t>==</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smtClean="0">
                <a:solidFill>
                  <a:srgbClr val="0070C0"/>
                </a:solidFill>
              </a:rPr>
              <a:t>X</a:t>
            </a:r>
            <a:r>
              <a:rPr lang="en-US" baseline="-25000" dirty="0" smtClean="0">
                <a:solidFill>
                  <a:srgbClr val="0070C0"/>
                </a:solidFill>
              </a:rPr>
              <a:t>1</a:t>
            </a:r>
            <a:r>
              <a:rPr lang="en-US" dirty="0" smtClean="0">
                <a:solidFill>
                  <a:srgbClr val="0070C0"/>
                </a:solidFill>
              </a:rPr>
              <a:t>=</a:t>
            </a:r>
            <a:r>
              <a:rPr lang="en-US" i="1" dirty="0" smtClean="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=0)</a:t>
            </a:r>
          </a:p>
          <a:p>
            <a:pPr>
              <a:spcBef>
                <a:spcPts val="1200"/>
              </a:spcBef>
              <a:defRPr/>
            </a:pPr>
            <a:r>
              <a:rPr lang="en-US" dirty="0">
                <a:solidFill>
                  <a:srgbClr val="0070C0"/>
                </a:solidFill>
              </a:rPr>
              <a:t>    </a:t>
            </a:r>
            <a:r>
              <a:rPr lang="en-US" dirty="0">
                <a:solidFill>
                  <a:srgbClr val="0070C0"/>
                </a:solidFill>
                <a:latin typeface="方正姚体" pitchFamily="2" charset="-122"/>
                <a:ea typeface="方正姚体" pitchFamily="2" charset="-122"/>
              </a:rPr>
              <a:t>2</a:t>
            </a:r>
            <a:r>
              <a:rPr lang="zh-CN" altLang="en-US" dirty="0">
                <a:solidFill>
                  <a:srgbClr val="0070C0"/>
                </a:solidFill>
                <a:latin typeface="方正姚体" pitchFamily="2" charset="-122"/>
                <a:ea typeface="方正姚体" pitchFamily="2" charset="-122"/>
              </a:rPr>
              <a:t>组规则</a:t>
            </a:r>
            <a:r>
              <a:rPr lang="zh-CN" altLang="en-US" dirty="0">
                <a:solidFill>
                  <a:srgbClr val="0070C0"/>
                </a:solidFill>
              </a:rPr>
              <a:t>：</a:t>
            </a:r>
          </a:p>
          <a:p>
            <a:pPr>
              <a:defRPr/>
            </a:pPr>
            <a:r>
              <a:rPr lang="en-US" i="1" dirty="0">
                <a:solidFill>
                  <a:srgbClr val="0070C0"/>
                </a:solidFill>
              </a:rPr>
              <a:t>                    r</a:t>
            </a:r>
            <a:r>
              <a:rPr lang="en-US" baseline="-25000" dirty="0">
                <a:solidFill>
                  <a:srgbClr val="0070C0"/>
                </a:solidFill>
              </a:rPr>
              <a:t>7</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1</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1</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8</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3</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3</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9</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0</a:t>
            </a:r>
            <a:r>
              <a:rPr lang="en-US" dirty="0">
                <a:solidFill>
                  <a:srgbClr val="0070C0"/>
                </a:solidFill>
              </a:rPr>
              <a:t>=0)</a:t>
            </a:r>
            <a:endParaRPr lang="zh-CN" altLang="en-US" dirty="0">
              <a:solidFill>
                <a:srgbClr val="0070C0"/>
              </a:solidFill>
            </a:endParaRPr>
          </a:p>
          <a:p>
            <a:pPr indent="266700" eaLnBrk="0" hangingPunct="0">
              <a:defRPr/>
            </a:pPr>
            <a:endParaRPr lang="zh-CN" altLang="en-US" dirty="0">
              <a:ea typeface="宋体" pitchFamily="2" charset="-122"/>
            </a:endParaRPr>
          </a:p>
        </p:txBody>
      </p:sp>
    </p:spTree>
    <p:extLst>
      <p:ext uri="{BB962C8B-B14F-4D97-AF65-F5344CB8AC3E}">
        <p14:creationId xmlns:p14="http://schemas.microsoft.com/office/powerpoint/2010/main" val="1903552409"/>
      </p:ext>
    </p:extLst>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1"/>
          <p:cNvSpPr txBox="1">
            <a:spLocks noChangeArrowheads="1"/>
          </p:cNvSpPr>
          <p:nvPr/>
        </p:nvSpPr>
        <p:spPr bwMode="auto">
          <a:xfrm>
            <a:off x="1071563" y="1143000"/>
            <a:ext cx="7072312" cy="2862322"/>
          </a:xfrm>
          <a:prstGeom prst="rect">
            <a:avLst/>
          </a:prstGeom>
          <a:noFill/>
          <a:ln w="9525">
            <a:noFill/>
            <a:miter lim="800000"/>
            <a:headEnd/>
            <a:tailEnd/>
          </a:ln>
        </p:spPr>
        <p:txBody>
          <a:bodyPr>
            <a:spAutoFit/>
          </a:bodyPr>
          <a:lstStyle/>
          <a:p>
            <a:pPr>
              <a:lnSpc>
                <a:spcPct val="150000"/>
              </a:lnSpc>
            </a:pPr>
            <a:r>
              <a:rPr lang="en-US" altLang="zh-CN" dirty="0">
                <a:solidFill>
                  <a:srgbClr val="0070C0"/>
                </a:solidFill>
              </a:rPr>
              <a:t>     …</a:t>
            </a:r>
          </a:p>
          <a:p>
            <a:r>
              <a:rPr lang="en-US" altLang="zh-CN" dirty="0">
                <a:solidFill>
                  <a:srgbClr val="0070C0"/>
                </a:solidFill>
                <a:latin typeface="方正姚体" pitchFamily="2" charset="-122"/>
                <a:ea typeface="方正姚体" pitchFamily="2" charset="-122"/>
              </a:rPr>
              <a:t>8</a:t>
            </a:r>
            <a:r>
              <a:rPr lang="zh-CN" altLang="en-US" dirty="0">
                <a:solidFill>
                  <a:srgbClr val="0070C0"/>
                </a:solidFill>
                <a:latin typeface="方正姚体" pitchFamily="2" charset="-122"/>
                <a:ea typeface="方正姚体" pitchFamily="2" charset="-122"/>
              </a:rPr>
              <a:t>组规则</a:t>
            </a:r>
            <a:r>
              <a:rPr lang="en-US" altLang="zh-CN" dirty="0">
                <a:solidFill>
                  <a:srgbClr val="0070C0"/>
                </a:solidFill>
              </a:rPr>
              <a:t>:</a:t>
            </a:r>
          </a:p>
          <a:p>
            <a:r>
              <a:rPr lang="en-US" i="1" dirty="0">
                <a:solidFill>
                  <a:srgbClr val="0070C0"/>
                </a:solidFill>
              </a:rPr>
              <a:t>               </a:t>
            </a:r>
            <a:r>
              <a:rPr lang="en-US" altLang="zh-CN" i="1" dirty="0">
                <a:solidFill>
                  <a:srgbClr val="0070C0"/>
                </a:solidFill>
              </a:rPr>
              <a:t>r</a:t>
            </a:r>
            <a:r>
              <a:rPr lang="en-US" altLang="zh-CN" baseline="-25000" dirty="0">
                <a:solidFill>
                  <a:srgbClr val="0070C0"/>
                </a:solidFill>
              </a:rPr>
              <a:t>22</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1</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1</a:t>
            </a:r>
            <a:r>
              <a:rPr lang="en-US" altLang="zh-CN" dirty="0">
                <a:solidFill>
                  <a:srgbClr val="0070C0"/>
                </a:solidFill>
              </a:rPr>
              <a:t>=0)</a:t>
            </a:r>
            <a:endParaRPr lang="zh-CN" altLang="en-US" dirty="0">
              <a:solidFill>
                <a:srgbClr val="0070C0"/>
              </a:solidFill>
            </a:endParaRPr>
          </a:p>
          <a:p>
            <a:r>
              <a:rPr lang="en-US" altLang="zh-CN" i="1" dirty="0">
                <a:solidFill>
                  <a:srgbClr val="0070C0"/>
                </a:solidFill>
              </a:rPr>
              <a:t>               r</a:t>
            </a:r>
            <a:r>
              <a:rPr lang="en-US" altLang="zh-CN" baseline="-25000" dirty="0">
                <a:solidFill>
                  <a:srgbClr val="0070C0"/>
                </a:solidFill>
              </a:rPr>
              <a:t>23</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0</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0</a:t>
            </a:r>
            <a:r>
              <a:rPr lang="en-US" altLang="zh-CN" dirty="0">
                <a:solidFill>
                  <a:srgbClr val="0070C0"/>
                </a:solidFill>
              </a:rPr>
              <a:t>=0)</a:t>
            </a:r>
            <a:endParaRPr lang="zh-CN" altLang="en-US" dirty="0">
              <a:solidFill>
                <a:srgbClr val="0070C0"/>
              </a:solidFill>
            </a:endParaRPr>
          </a:p>
          <a:p>
            <a:r>
              <a:rPr lang="en-US" altLang="zh-CN" i="1" dirty="0">
                <a:solidFill>
                  <a:srgbClr val="0070C0"/>
                </a:solidFill>
              </a:rPr>
              <a:t>               r</a:t>
            </a:r>
            <a:r>
              <a:rPr lang="en-US" altLang="zh-CN" baseline="-25000" dirty="0">
                <a:solidFill>
                  <a:srgbClr val="0070C0"/>
                </a:solidFill>
              </a:rPr>
              <a:t>24</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7</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7</a:t>
            </a:r>
            <a:r>
              <a:rPr lang="en-US" altLang="zh-CN" dirty="0">
                <a:solidFill>
                  <a:srgbClr val="0070C0"/>
                </a:solidFill>
              </a:rPr>
              <a:t>=0)</a:t>
            </a:r>
            <a:endParaRPr lang="zh-CN" altLang="en-US" dirty="0">
              <a:solidFill>
                <a:srgbClr val="0070C0"/>
              </a:solidFill>
            </a:endParaRPr>
          </a:p>
          <a:p>
            <a:r>
              <a:rPr lang="en-US" altLang="zh-CN" dirty="0"/>
              <a:t> </a:t>
            </a:r>
          </a:p>
          <a:p>
            <a:endParaRPr lang="en-US" altLang="zh-CN" dirty="0"/>
          </a:p>
        </p:txBody>
      </p:sp>
      <p:sp>
        <p:nvSpPr>
          <p:cNvPr id="32771" name="Text Box 23"/>
          <p:cNvSpPr txBox="1">
            <a:spLocks noChangeArrowheads="1"/>
          </p:cNvSpPr>
          <p:nvPr/>
        </p:nvSpPr>
        <p:spPr bwMode="auto">
          <a:xfrm>
            <a:off x="724826" y="3857625"/>
            <a:ext cx="5060950" cy="457200"/>
          </a:xfrm>
          <a:prstGeom prst="rect">
            <a:avLst/>
          </a:prstGeom>
          <a:noFill/>
          <a:ln w="9525">
            <a:noFill/>
            <a:miter lim="800000"/>
            <a:headEnd/>
            <a:tailEnd/>
          </a:ln>
        </p:spPr>
        <p:txBody>
          <a:bodyPr wrap="none">
            <a:spAutoFit/>
          </a:bodyPr>
          <a:lstStyle/>
          <a:p>
            <a:r>
              <a:rPr lang="en-US" altLang="zh-CN" dirty="0"/>
              <a:t> </a:t>
            </a:r>
            <a:r>
              <a:rPr lang="zh-CN" altLang="en-US" dirty="0">
                <a:solidFill>
                  <a:srgbClr val="0070C0"/>
                </a:solidFill>
                <a:latin typeface="宋体" charset="-122"/>
              </a:rPr>
              <a:t>于是</a:t>
            </a:r>
            <a:r>
              <a:rPr lang="en-US" altLang="zh-CN" dirty="0">
                <a:solidFill>
                  <a:srgbClr val="0070C0"/>
                </a:solidFill>
              </a:rPr>
              <a:t>, </a:t>
            </a:r>
            <a:r>
              <a:rPr lang="zh-CN" altLang="en-US" dirty="0">
                <a:solidFill>
                  <a:srgbClr val="0070C0"/>
                </a:solidFill>
                <a:latin typeface="宋体" charset="-122"/>
              </a:rPr>
              <a:t>八数码问题的状态图可表示为</a:t>
            </a:r>
            <a:r>
              <a:rPr lang="zh-CN" altLang="en-US" dirty="0">
                <a:solidFill>
                  <a:srgbClr val="0070C0"/>
                </a:solidFill>
              </a:rPr>
              <a:t> </a:t>
            </a:r>
          </a:p>
        </p:txBody>
      </p:sp>
      <p:sp>
        <p:nvSpPr>
          <p:cNvPr id="32772" name="Text Box 24"/>
          <p:cNvSpPr txBox="1">
            <a:spLocks noChangeArrowheads="1"/>
          </p:cNvSpPr>
          <p:nvPr/>
        </p:nvSpPr>
        <p:spPr bwMode="auto">
          <a:xfrm>
            <a:off x="2790118" y="4643438"/>
            <a:ext cx="3867150" cy="461962"/>
          </a:xfrm>
          <a:prstGeom prst="rect">
            <a:avLst/>
          </a:prstGeom>
          <a:noFill/>
          <a:ln w="9525">
            <a:noFill/>
            <a:miter lim="800000"/>
            <a:headEnd/>
            <a:tailEnd/>
          </a:ln>
        </p:spPr>
        <p:txBody>
          <a:bodyPr wrap="none">
            <a:spAutoFit/>
          </a:bodyPr>
          <a:lstStyle/>
          <a:p>
            <a:r>
              <a:rPr lang="en-US" altLang="zh-CN" dirty="0">
                <a:solidFill>
                  <a:srgbClr val="0070C0"/>
                </a:solidFill>
              </a:rPr>
              <a:t>({</a:t>
            </a:r>
            <a:r>
              <a:rPr lang="en-US" altLang="zh-CN" i="1" dirty="0">
                <a:solidFill>
                  <a:srgbClr val="0070C0"/>
                </a:solidFill>
              </a:rPr>
              <a:t>S</a:t>
            </a:r>
            <a:r>
              <a:rPr lang="en-US" altLang="zh-CN" baseline="-25000" dirty="0">
                <a:solidFill>
                  <a:srgbClr val="0070C0"/>
                </a:solidFill>
              </a:rPr>
              <a:t>o</a:t>
            </a:r>
            <a:r>
              <a:rPr lang="en-US" altLang="zh-CN" dirty="0">
                <a:solidFill>
                  <a:srgbClr val="0070C0"/>
                </a:solidFill>
              </a:rPr>
              <a:t>},  {</a:t>
            </a:r>
            <a:r>
              <a:rPr lang="en-US" altLang="zh-CN" i="1" dirty="0">
                <a:solidFill>
                  <a:srgbClr val="0070C0"/>
                </a:solidFill>
              </a:rPr>
              <a:t>r</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r</a:t>
            </a:r>
            <a:r>
              <a:rPr lang="en-US" altLang="zh-CN" baseline="-25000" dirty="0">
                <a:solidFill>
                  <a:srgbClr val="0070C0"/>
                </a:solidFill>
              </a:rPr>
              <a:t>2</a:t>
            </a:r>
            <a:r>
              <a:rPr lang="en-US" altLang="zh-CN" dirty="0">
                <a:solidFill>
                  <a:srgbClr val="0070C0"/>
                </a:solidFill>
              </a:rPr>
              <a:t>, …, </a:t>
            </a:r>
            <a:r>
              <a:rPr lang="en-US" altLang="zh-CN" i="1" dirty="0">
                <a:solidFill>
                  <a:srgbClr val="0070C0"/>
                </a:solidFill>
              </a:rPr>
              <a:t>r</a:t>
            </a:r>
            <a:r>
              <a:rPr lang="en-US" altLang="zh-CN" baseline="-25000" dirty="0">
                <a:solidFill>
                  <a:srgbClr val="0070C0"/>
                </a:solidFill>
              </a:rPr>
              <a:t>24</a:t>
            </a:r>
            <a:r>
              <a:rPr lang="en-US" altLang="zh-CN" dirty="0">
                <a:solidFill>
                  <a:srgbClr val="0070C0"/>
                </a:solidFill>
              </a:rPr>
              <a:t>},  {</a:t>
            </a:r>
            <a:r>
              <a:rPr lang="en-US" altLang="zh-CN" i="1" dirty="0" err="1">
                <a:solidFill>
                  <a:srgbClr val="0070C0"/>
                </a:solidFill>
              </a:rPr>
              <a:t>S</a:t>
            </a:r>
            <a:r>
              <a:rPr lang="en-US" altLang="zh-CN" baseline="-25000" dirty="0" err="1">
                <a:solidFill>
                  <a:srgbClr val="0070C0"/>
                </a:solidFill>
              </a:rPr>
              <a:t>g</a:t>
            </a:r>
            <a:r>
              <a:rPr lang="en-US" altLang="zh-CN" dirty="0">
                <a:solidFill>
                  <a:srgbClr val="0070C0"/>
                </a:solidFill>
              </a:rPr>
              <a:t>}) </a:t>
            </a:r>
          </a:p>
        </p:txBody>
      </p:sp>
    </p:spTree>
    <p:extLst>
      <p:ext uri="{BB962C8B-B14F-4D97-AF65-F5344CB8AC3E}">
        <p14:creationId xmlns:p14="http://schemas.microsoft.com/office/powerpoint/2010/main" val="3129703310"/>
      </p:ext>
    </p:extLst>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3"/>
          <p:cNvSpPr>
            <a:spLocks noGrp="1" noRot="1" noChangeArrowheads="1"/>
          </p:cNvSpPr>
          <p:nvPr>
            <p:ph idx="1"/>
          </p:nvPr>
        </p:nvSpPr>
        <p:spPr>
          <a:xfrm>
            <a:off x="431794" y="551436"/>
            <a:ext cx="8143932" cy="5786478"/>
          </a:xfrm>
        </p:spPr>
        <p:txBody>
          <a:bodyPr>
            <a:normAutofit/>
          </a:bodyPr>
          <a:lstStyle/>
          <a:p>
            <a:pPr algn="ctr">
              <a:lnSpc>
                <a:spcPct val="170000"/>
              </a:lnSpc>
              <a:spcBef>
                <a:spcPts val="1200"/>
              </a:spcBef>
              <a:buNone/>
            </a:pPr>
            <a:r>
              <a:rPr lang="zh-CN" altLang="en-US"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第 </a:t>
            </a:r>
            <a:r>
              <a:rPr lang="en-US" altLang="zh-CN"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3 </a:t>
            </a:r>
            <a:r>
              <a:rPr lang="zh-CN" altLang="en-US"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章 图搜索与问题求解 </a:t>
            </a:r>
          </a:p>
          <a:p>
            <a:pPr>
              <a:lnSpc>
                <a:spcPct val="120000"/>
              </a:lnSpc>
              <a:spcBef>
                <a:spcPts val="1800"/>
              </a:spcBef>
              <a:buNone/>
            </a:pPr>
            <a:r>
              <a:rPr lang="en-US" altLang="zh-CN" sz="3000" b="1" dirty="0" smtClean="0">
                <a:solidFill>
                  <a:srgbClr val="0000FF"/>
                </a:solidFill>
                <a:latin typeface="方正姚体" pitchFamily="2" charset="-122"/>
                <a:ea typeface="方正姚体" pitchFamily="2" charset="-122"/>
              </a:rPr>
              <a:t>3.1 </a:t>
            </a:r>
            <a:r>
              <a:rPr lang="zh-CN" altLang="en-US" sz="3000" b="1" dirty="0" smtClean="0">
                <a:solidFill>
                  <a:srgbClr val="0000FF"/>
                </a:solidFill>
                <a:latin typeface="方正姚体" pitchFamily="2" charset="-122"/>
                <a:ea typeface="方正姚体" pitchFamily="2" charset="-122"/>
              </a:rPr>
              <a:t>状态图知识表示  </a:t>
            </a:r>
          </a:p>
          <a:p>
            <a:pPr>
              <a:lnSpc>
                <a:spcPct val="120000"/>
              </a:lnSpc>
              <a:spcBef>
                <a:spcPts val="0"/>
              </a:spcBef>
              <a:buNone/>
            </a:pPr>
            <a:r>
              <a:rPr lang="en-US" altLang="zh-CN" sz="3000" b="1" dirty="0" smtClean="0">
                <a:solidFill>
                  <a:srgbClr val="0000FF"/>
                </a:solidFill>
                <a:latin typeface="方正姚体" pitchFamily="2" charset="-122"/>
                <a:ea typeface="方正姚体" pitchFamily="2" charset="-122"/>
              </a:rPr>
              <a:t>3.2 </a:t>
            </a:r>
            <a:r>
              <a:rPr lang="zh-CN" altLang="en-US" sz="3000" b="1" dirty="0" smtClean="0">
                <a:solidFill>
                  <a:srgbClr val="0000FF"/>
                </a:solidFill>
                <a:latin typeface="方正姚体" pitchFamily="2" charset="-122"/>
                <a:ea typeface="方正姚体" pitchFamily="2" charset="-122"/>
              </a:rPr>
              <a:t>状态图搜索问题求解 </a:t>
            </a:r>
          </a:p>
          <a:p>
            <a:pPr>
              <a:lnSpc>
                <a:spcPct val="120000"/>
              </a:lnSpc>
              <a:spcBef>
                <a:spcPts val="0"/>
              </a:spcBef>
              <a:buNone/>
            </a:pPr>
            <a:r>
              <a:rPr lang="en-US" altLang="zh-CN" sz="3000" b="1" dirty="0" smtClean="0">
                <a:solidFill>
                  <a:srgbClr val="0000FF"/>
                </a:solidFill>
                <a:latin typeface="方正姚体" pitchFamily="2" charset="-122"/>
                <a:ea typeface="方正姚体" pitchFamily="2" charset="-122"/>
              </a:rPr>
              <a:t>3.3 </a:t>
            </a:r>
            <a:r>
              <a:rPr lang="zh-CN" altLang="en-US" sz="3000" b="1" dirty="0" smtClean="0">
                <a:solidFill>
                  <a:srgbClr val="0000FF"/>
                </a:solidFill>
                <a:latin typeface="方正姚体" pitchFamily="2" charset="-122"/>
                <a:ea typeface="方正姚体" pitchFamily="2" charset="-122"/>
              </a:rPr>
              <a:t>问题归约法知识表示 </a:t>
            </a:r>
          </a:p>
          <a:p>
            <a:pPr>
              <a:lnSpc>
                <a:spcPct val="120000"/>
              </a:lnSpc>
              <a:spcBef>
                <a:spcPts val="0"/>
              </a:spcBef>
              <a:buNone/>
            </a:pPr>
            <a:r>
              <a:rPr lang="en-US" altLang="zh-CN" sz="3000" b="1" dirty="0" smtClean="0">
                <a:solidFill>
                  <a:srgbClr val="0000FF"/>
                </a:solidFill>
                <a:latin typeface="方正姚体" pitchFamily="2" charset="-122"/>
                <a:ea typeface="方正姚体" pitchFamily="2" charset="-122"/>
              </a:rPr>
              <a:t>3.4 </a:t>
            </a:r>
            <a:r>
              <a:rPr lang="zh-CN" altLang="en-US" sz="3000" b="1" dirty="0" smtClean="0">
                <a:solidFill>
                  <a:srgbClr val="0000FF"/>
                </a:solidFill>
                <a:latin typeface="方正姚体" pitchFamily="2" charset="-122"/>
                <a:ea typeface="方正姚体" pitchFamily="2" charset="-122"/>
              </a:rPr>
              <a:t>与或图搜索问题求解 </a:t>
            </a:r>
            <a:endParaRPr lang="en-US" altLang="zh-CN" sz="3000" b="1" dirty="0" smtClean="0">
              <a:solidFill>
                <a:srgbClr val="0000FF"/>
              </a:solidFill>
              <a:latin typeface="方正姚体" pitchFamily="2" charset="-122"/>
              <a:ea typeface="方正姚体" pitchFamily="2" charset="-122"/>
            </a:endParaRPr>
          </a:p>
          <a:p>
            <a:pPr>
              <a:lnSpc>
                <a:spcPct val="120000"/>
              </a:lnSpc>
              <a:spcBef>
                <a:spcPts val="0"/>
              </a:spcBef>
              <a:buNone/>
            </a:pPr>
            <a:r>
              <a:rPr lang="en-US" altLang="zh-CN" sz="3000" b="1" dirty="0" smtClean="0">
                <a:solidFill>
                  <a:srgbClr val="0000FF"/>
                </a:solidFill>
                <a:latin typeface="方正姚体" pitchFamily="2" charset="-122"/>
                <a:ea typeface="方正姚体" pitchFamily="2" charset="-122"/>
              </a:rPr>
              <a:t>3.5 </a:t>
            </a:r>
            <a:r>
              <a:rPr lang="zh-CN" altLang="en-US" sz="3000" b="1" dirty="0" smtClean="0">
                <a:solidFill>
                  <a:srgbClr val="0000FF"/>
                </a:solidFill>
                <a:latin typeface="方正姚体" pitchFamily="2" charset="-122"/>
                <a:ea typeface="方正姚体" pitchFamily="2" charset="-122"/>
              </a:rPr>
              <a:t>博弈树搜索</a:t>
            </a:r>
            <a:endParaRPr lang="en-US" altLang="zh-CN" sz="3000" b="1" dirty="0" smtClean="0">
              <a:solidFill>
                <a:srgbClr val="0000FF"/>
              </a:solidFill>
              <a:latin typeface="方正姚体" pitchFamily="2" charset="-122"/>
              <a:ea typeface="方正姚体" pitchFamily="2" charset="-122"/>
            </a:endParaRPr>
          </a:p>
          <a:p>
            <a:pPr>
              <a:lnSpc>
                <a:spcPct val="170000"/>
              </a:lnSpc>
              <a:buNone/>
            </a:pPr>
            <a:endParaRPr lang="zh-CN" altLang="en-US" sz="5500" dirty="0" smtClean="0">
              <a:solidFill>
                <a:srgbClr val="0000FF"/>
              </a:solidFill>
              <a:latin typeface="华文新魏" pitchFamily="2" charset="-122"/>
              <a:ea typeface="华文新魏" pitchFamily="2" charset="-122"/>
            </a:endParaRPr>
          </a:p>
        </p:txBody>
      </p:sp>
      <p:sp>
        <p:nvSpPr>
          <p:cNvPr id="3" name="矩形 2"/>
          <p:cNvSpPr>
            <a:spLocks noChangeArrowheads="1"/>
          </p:cNvSpPr>
          <p:nvPr/>
        </p:nvSpPr>
        <p:spPr bwMode="auto">
          <a:xfrm>
            <a:off x="536847" y="4628157"/>
            <a:ext cx="835563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FF0000"/>
                </a:solidFill>
                <a:effectLst/>
                <a:uLnTx/>
                <a:uFillTx/>
              </a:rPr>
              <a:t>教学目标：</a:t>
            </a:r>
            <a:r>
              <a:rPr kumimoji="0" lang="zh-CN" altLang="en-US" sz="2400" b="1" i="0" u="none" strike="noStrike" kern="0" cap="none" spc="0" normalizeH="0" baseline="0" noProof="0" dirty="0" smtClean="0">
                <a:ln>
                  <a:noFill/>
                </a:ln>
                <a:solidFill>
                  <a:sysClr val="windowText" lastClr="000000"/>
                </a:solidFill>
                <a:effectLst/>
                <a:uLnTx/>
                <a:uFillTx/>
              </a:rPr>
              <a:t>理解人工智能图搜索策略与问题求解，掌握状态空间知识表示及图搜索算法。了解与或图知识表示及搜索问题求解。</a:t>
            </a:r>
            <a:endParaRPr kumimoji="0" lang="en-US" altLang="zh-CN" sz="2400" b="1" i="0" u="none" strike="noStrike" kern="0" cap="none" spc="0" normalizeH="0" baseline="0" noProof="0" dirty="0" smtClean="0">
              <a:ln>
                <a:noFill/>
              </a:ln>
              <a:solidFill>
                <a:sysClr val="windowText" lastClr="000000"/>
              </a:solidFill>
              <a:effectLst/>
              <a:uLnTx/>
              <a:uFillTx/>
            </a:endParaRPr>
          </a:p>
          <a:p>
            <a:pPr fontAlgn="auto">
              <a:spcBef>
                <a:spcPts val="0"/>
              </a:spcBef>
              <a:spcAft>
                <a:spcPts val="0"/>
              </a:spcAft>
              <a:defRPr/>
            </a:pPr>
            <a:r>
              <a:rPr lang="zh-CN" altLang="en-US" b="1" dirty="0">
                <a:solidFill>
                  <a:srgbClr val="FF0000"/>
                </a:solidFill>
              </a:rPr>
              <a:t>重点与难点：</a:t>
            </a:r>
            <a:r>
              <a:rPr lang="zh-CN" altLang="en-US" b="1" kern="0" dirty="0">
                <a:solidFill>
                  <a:sysClr val="windowText" lastClr="000000"/>
                </a:solidFill>
              </a:rPr>
              <a:t>状态空间知识表示、广度优先搜索、深度优先搜索、启发式搜索</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smtClean="0">
              <a:ln>
                <a:noFill/>
              </a:ln>
              <a:solidFill>
                <a:sysClr val="windowText" lastClr="000000"/>
              </a:solidFill>
              <a:effectLst/>
              <a:uLnTx/>
              <a:uFillTx/>
            </a:endParaRPr>
          </a:p>
        </p:txBody>
      </p:sp>
      <p:sp>
        <p:nvSpPr>
          <p:cNvPr id="4" name="矩形 1"/>
          <p:cNvSpPr>
            <a:spLocks noChangeArrowheads="1"/>
          </p:cNvSpPr>
          <p:nvPr/>
        </p:nvSpPr>
        <p:spPr bwMode="auto">
          <a:xfrm>
            <a:off x="539552" y="5966985"/>
            <a:ext cx="86044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kumimoji="0" lang="zh-CN" altLang="en-US" b="1" kern="0" dirty="0">
              <a:solidFill>
                <a:sysClr val="windowText" lastClr="000000"/>
              </a:solidFill>
            </a:endParaRPr>
          </a:p>
        </p:txBody>
      </p:sp>
    </p:spTree>
  </p:cSld>
  <p:clrMapOvr>
    <a:masterClrMapping/>
  </p:clrMapOvr>
  <p:transition>
    <p:check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6" name="Text Box 4"/>
          <p:cNvSpPr txBox="1">
            <a:spLocks noChangeArrowheads="1"/>
          </p:cNvSpPr>
          <p:nvPr/>
        </p:nvSpPr>
        <p:spPr bwMode="auto">
          <a:xfrm>
            <a:off x="642909" y="685800"/>
            <a:ext cx="7786743" cy="3637919"/>
          </a:xfrm>
          <a:prstGeom prst="rect">
            <a:avLst/>
          </a:prstGeom>
          <a:noFill/>
          <a:ln w="9525">
            <a:noFill/>
            <a:miter lim="800000"/>
            <a:headEnd/>
            <a:tailEnd/>
          </a:ln>
          <a:effectLst/>
        </p:spPr>
        <p:txBody>
          <a:bodyPr wrap="square">
            <a:spAutoFit/>
          </a:bodyPr>
          <a:lstStyle/>
          <a:p>
            <a:pPr algn="just">
              <a:lnSpc>
                <a:spcPct val="120000"/>
              </a:lnSpc>
              <a:spcBef>
                <a:spcPct val="20000"/>
              </a:spcBef>
            </a:pPr>
            <a:r>
              <a:rPr lang="zh-CN" altLang="en-US" dirty="0">
                <a:latin typeface="宋体" charset="-122"/>
              </a:rPr>
              <a:t>　　</a:t>
            </a:r>
            <a:r>
              <a:rPr lang="zh-CN" altLang="en-US" dirty="0" smtClean="0">
                <a:latin typeface="黑体" pitchFamily="49" charset="-122"/>
                <a:ea typeface="黑体" pitchFamily="49" charset="-122"/>
              </a:rPr>
              <a:t>例</a:t>
            </a:r>
            <a:r>
              <a:rPr lang="en-US" altLang="zh-CN" dirty="0" smtClean="0">
                <a:latin typeface="黑体" pitchFamily="49" charset="-122"/>
                <a:ea typeface="黑体" pitchFamily="49" charset="-122"/>
              </a:rPr>
              <a:t>4</a:t>
            </a:r>
            <a:r>
              <a:rPr lang="en-US" altLang="zh-CN" dirty="0" smtClean="0">
                <a:latin typeface="仿宋_GB2312" pitchFamily="49" charset="-122"/>
                <a:ea typeface="仿宋_GB2312" pitchFamily="49" charset="-122"/>
              </a:rPr>
              <a:t> </a:t>
            </a:r>
            <a:r>
              <a:rPr lang="zh-CN" altLang="en-US" dirty="0">
                <a:latin typeface="仿宋_GB2312" pitchFamily="49" charset="-122"/>
                <a:ea typeface="仿宋_GB2312" pitchFamily="49" charset="-122"/>
              </a:rPr>
              <a:t>梵塔问题。传说在印度的贝那勒斯的圣庙中</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主神梵天做了一个由</a:t>
            </a:r>
            <a:r>
              <a:rPr lang="en-US" altLang="zh-CN" dirty="0">
                <a:latin typeface="仿宋_GB2312" pitchFamily="49" charset="-122"/>
                <a:ea typeface="仿宋_GB2312" pitchFamily="49" charset="-122"/>
              </a:rPr>
              <a:t>64</a:t>
            </a:r>
            <a:r>
              <a:rPr lang="zh-CN" altLang="en-US" dirty="0">
                <a:latin typeface="仿宋_GB2312" pitchFamily="49" charset="-122"/>
                <a:ea typeface="仿宋_GB2312" pitchFamily="49" charset="-122"/>
              </a:rPr>
              <a:t>个大小不同的金盘组成的</a:t>
            </a:r>
            <a:r>
              <a:rPr lang="zh-CN" altLang="en-US" dirty="0">
                <a:latin typeface="Courier New"/>
                <a:ea typeface="仿宋_GB2312" pitchFamily="49" charset="-122"/>
              </a:rPr>
              <a:t>“</a:t>
            </a:r>
            <a:r>
              <a:rPr lang="zh-CN" altLang="en-US" dirty="0">
                <a:latin typeface="仿宋_GB2312" pitchFamily="49" charset="-122"/>
                <a:ea typeface="仿宋_GB2312" pitchFamily="49" charset="-122"/>
              </a:rPr>
              <a:t>梵塔</a:t>
            </a:r>
            <a:r>
              <a:rPr lang="zh-CN" altLang="en-US" dirty="0">
                <a:latin typeface="Courier New"/>
                <a:ea typeface="仿宋_GB2312" pitchFamily="49" charset="-122"/>
              </a:rPr>
              <a:t>”</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并把它穿在一个宝石杆上。另外</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旁边再插上两个宝石杆。 然后</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他要求僧侣们把穿在第一个宝石杆上的</a:t>
            </a:r>
            <a:r>
              <a:rPr lang="en-US" altLang="zh-CN" dirty="0">
                <a:latin typeface="仿宋_GB2312" pitchFamily="49" charset="-122"/>
                <a:ea typeface="仿宋_GB2312" pitchFamily="49" charset="-122"/>
              </a:rPr>
              <a:t>64</a:t>
            </a:r>
            <a:r>
              <a:rPr lang="zh-CN" altLang="en-US" dirty="0">
                <a:latin typeface="仿宋_GB2312" pitchFamily="49" charset="-122"/>
                <a:ea typeface="仿宋_GB2312" pitchFamily="49" charset="-122"/>
              </a:rPr>
              <a:t>个金盘全部搬到第三个宝石杆上。 搬动金盘的规则是：一次只能搬一个；不允许将较大的盘子放在较小的盘子上。于是</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梵天预言：一旦</a:t>
            </a:r>
            <a:r>
              <a:rPr lang="en-US" altLang="zh-CN" dirty="0">
                <a:latin typeface="仿宋_GB2312" pitchFamily="49" charset="-122"/>
                <a:ea typeface="仿宋_GB2312" pitchFamily="49" charset="-122"/>
              </a:rPr>
              <a:t>64</a:t>
            </a:r>
            <a:r>
              <a:rPr lang="zh-CN" altLang="en-US" dirty="0">
                <a:latin typeface="仿宋_GB2312" pitchFamily="49" charset="-122"/>
                <a:ea typeface="仿宋_GB2312" pitchFamily="49" charset="-122"/>
              </a:rPr>
              <a:t>个盘子都搬到了</a:t>
            </a:r>
            <a:r>
              <a:rPr lang="en-US" altLang="zh-CN" dirty="0">
                <a:latin typeface="仿宋_GB2312" pitchFamily="49" charset="-122"/>
                <a:ea typeface="仿宋_GB2312" pitchFamily="49" charset="-122"/>
              </a:rPr>
              <a:t>3</a:t>
            </a:r>
            <a:r>
              <a:rPr lang="zh-CN" altLang="en-US" dirty="0">
                <a:latin typeface="仿宋_GB2312" pitchFamily="49" charset="-122"/>
                <a:ea typeface="仿宋_GB2312" pitchFamily="49" charset="-122"/>
              </a:rPr>
              <a:t>号杆上</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世界将在一声霹雳中毁灭。</a:t>
            </a:r>
            <a:r>
              <a:rPr lang="zh-CN" altLang="en-US" dirty="0"/>
              <a:t>    </a:t>
            </a:r>
          </a:p>
        </p:txBody>
      </p:sp>
      <p:sp>
        <p:nvSpPr>
          <p:cNvPr id="1108997" name="Text Box 5"/>
          <p:cNvSpPr txBox="1">
            <a:spLocks noChangeArrowheads="1"/>
          </p:cNvSpPr>
          <p:nvPr/>
        </p:nvSpPr>
        <p:spPr bwMode="auto">
          <a:xfrm>
            <a:off x="1357290" y="4357694"/>
            <a:ext cx="7607198" cy="1200329"/>
          </a:xfrm>
          <a:prstGeom prst="rect">
            <a:avLst/>
          </a:prstGeom>
          <a:noFill/>
          <a:ln w="9525">
            <a:noFill/>
            <a:miter lim="800000"/>
            <a:headEnd/>
            <a:tailEnd/>
          </a:ln>
          <a:effectLst/>
        </p:spPr>
        <p:txBody>
          <a:bodyPr wrap="square">
            <a:spAutoFit/>
          </a:bodyPr>
          <a:lstStyle/>
          <a:p>
            <a:pPr>
              <a:lnSpc>
                <a:spcPct val="150000"/>
              </a:lnSpc>
            </a:pPr>
            <a:r>
              <a:rPr lang="zh-CN" altLang="en-US" dirty="0">
                <a:solidFill>
                  <a:srgbClr val="0070C0"/>
                </a:solidFill>
                <a:ea typeface="仿宋_GB2312" pitchFamily="49" charset="-122"/>
              </a:rPr>
              <a:t>盘子的搬动次数：</a:t>
            </a:r>
          </a:p>
          <a:p>
            <a:pPr>
              <a:lnSpc>
                <a:spcPct val="150000"/>
              </a:lnSpc>
            </a:pPr>
            <a:r>
              <a:rPr lang="zh-CN" altLang="en-US" dirty="0">
                <a:solidFill>
                  <a:srgbClr val="0070C0"/>
                </a:solidFill>
              </a:rPr>
              <a:t>                  </a:t>
            </a:r>
            <a:r>
              <a:rPr lang="en-US" altLang="zh-CN" dirty="0">
                <a:solidFill>
                  <a:srgbClr val="0070C0"/>
                </a:solidFill>
              </a:rPr>
              <a:t>2</a:t>
            </a:r>
            <a:r>
              <a:rPr lang="en-US" altLang="zh-CN" baseline="30000" dirty="0">
                <a:solidFill>
                  <a:srgbClr val="0070C0"/>
                </a:solidFill>
              </a:rPr>
              <a:t>64</a:t>
            </a:r>
            <a:r>
              <a:rPr lang="en-US" altLang="zh-CN" dirty="0">
                <a:solidFill>
                  <a:srgbClr val="0070C0"/>
                </a:solidFill>
              </a:rPr>
              <a:t>-1</a:t>
            </a:r>
            <a:r>
              <a:rPr lang="zh-CN" altLang="en-US" dirty="0">
                <a:solidFill>
                  <a:srgbClr val="0070C0"/>
                </a:solidFill>
                <a:latin typeface="宋体" charset="-122"/>
              </a:rPr>
              <a:t>＝</a:t>
            </a:r>
            <a:r>
              <a:rPr lang="en-US" altLang="zh-CN" dirty="0">
                <a:solidFill>
                  <a:srgbClr val="0070C0"/>
                </a:solidFill>
              </a:rPr>
              <a:t>18 446 744 073 709 511 615 </a:t>
            </a:r>
          </a:p>
        </p:txBody>
      </p:sp>
      <p:sp>
        <p:nvSpPr>
          <p:cNvPr id="2" name="文本框 1"/>
          <p:cNvSpPr txBox="1"/>
          <p:nvPr/>
        </p:nvSpPr>
        <p:spPr>
          <a:xfrm>
            <a:off x="1043608" y="5805264"/>
            <a:ext cx="6984776" cy="461665"/>
          </a:xfrm>
          <a:prstGeom prst="rect">
            <a:avLst/>
          </a:prstGeom>
          <a:noFill/>
        </p:spPr>
        <p:txBody>
          <a:bodyPr wrap="square" rtlCol="0">
            <a:spAutoFit/>
          </a:bodyPr>
          <a:lstStyle/>
          <a:p>
            <a:r>
              <a:rPr lang="zh-CN" altLang="en-US" dirty="0" smtClean="0"/>
              <a:t>若每秒搬运一</a:t>
            </a:r>
            <a:r>
              <a:rPr lang="zh-CN" altLang="en-US" smtClean="0"/>
              <a:t>次，大约需</a:t>
            </a:r>
            <a:r>
              <a:rPr lang="en-US" altLang="zh-CN" dirty="0" smtClean="0"/>
              <a:t>586</a:t>
            </a:r>
            <a:r>
              <a:rPr lang="zh-CN" altLang="en-US" dirty="0" smtClean="0"/>
              <a:t>亿年</a:t>
            </a:r>
            <a:endParaRPr lang="zh-CN" altLang="en-US" dirty="0"/>
          </a:p>
        </p:txBody>
      </p:sp>
    </p:spTree>
    <p:extLst>
      <p:ext uri="{BB962C8B-B14F-4D97-AF65-F5344CB8AC3E}">
        <p14:creationId xmlns:p14="http://schemas.microsoft.com/office/powerpoint/2010/main" val="46503049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08996">
                                            <p:txEl>
                                              <p:pRg st="0" end="0"/>
                                            </p:txEl>
                                          </p:spTgt>
                                        </p:tgtEl>
                                        <p:attrNameLst>
                                          <p:attrName>style.visibility</p:attrName>
                                        </p:attrNameLst>
                                      </p:cBhvr>
                                      <p:to>
                                        <p:strVal val="visible"/>
                                      </p:to>
                                    </p:set>
                                    <p:animEffect transition="in" filter="blinds(horizontal)">
                                      <p:cBhvr>
                                        <p:cTn id="7" dur="500"/>
                                        <p:tgtEl>
                                          <p:spTgt spid="11089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8997">
                                            <p:txEl>
                                              <p:pRg st="0" end="0"/>
                                            </p:txEl>
                                          </p:spTgt>
                                        </p:tgtEl>
                                        <p:attrNameLst>
                                          <p:attrName>style.visibility</p:attrName>
                                        </p:attrNameLst>
                                      </p:cBhvr>
                                      <p:to>
                                        <p:strVal val="visible"/>
                                      </p:to>
                                    </p:set>
                                    <p:animEffect transition="in" filter="blinds(horizontal)">
                                      <p:cBhvr>
                                        <p:cTn id="12" dur="500"/>
                                        <p:tgtEl>
                                          <p:spTgt spid="110899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08997">
                                            <p:txEl>
                                              <p:pRg st="1" end="1"/>
                                            </p:txEl>
                                          </p:spTgt>
                                        </p:tgtEl>
                                        <p:attrNameLst>
                                          <p:attrName>style.visibility</p:attrName>
                                        </p:attrNameLst>
                                      </p:cBhvr>
                                      <p:to>
                                        <p:strVal val="visible"/>
                                      </p:to>
                                    </p:set>
                                    <p:animEffect transition="in" filter="blinds(horizontal)">
                                      <p:cBhvr>
                                        <p:cTn id="15" dur="500"/>
                                        <p:tgtEl>
                                          <p:spTgt spid="11089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20" name="Text Box 4"/>
          <p:cNvSpPr txBox="1">
            <a:spLocks noChangeArrowheads="1"/>
          </p:cNvSpPr>
          <p:nvPr/>
        </p:nvSpPr>
        <p:spPr bwMode="auto">
          <a:xfrm>
            <a:off x="642910" y="714356"/>
            <a:ext cx="8004174" cy="2728912"/>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t>　</a:t>
            </a:r>
            <a:r>
              <a:rPr lang="zh-CN" altLang="en-US" dirty="0" smtClean="0"/>
              <a:t>  </a:t>
            </a:r>
            <a:r>
              <a:rPr lang="zh-CN" altLang="en-US" b="1" dirty="0" smtClean="0">
                <a:latin typeface="楷体" pitchFamily="49" charset="-122"/>
                <a:ea typeface="楷体" pitchFamily="49" charset="-122"/>
              </a:rPr>
              <a:t>二</a:t>
            </a:r>
            <a:r>
              <a:rPr lang="zh-CN" altLang="en-US" b="1" dirty="0">
                <a:latin typeface="楷体" pitchFamily="49" charset="-122"/>
                <a:ea typeface="楷体" pitchFamily="49" charset="-122"/>
              </a:rPr>
              <a:t>阶梵塔问题</a:t>
            </a:r>
          </a:p>
          <a:p>
            <a:pPr algn="just">
              <a:lnSpc>
                <a:spcPct val="130000"/>
              </a:lnSpc>
              <a:spcBef>
                <a:spcPct val="50000"/>
              </a:spcBef>
            </a:pPr>
            <a:r>
              <a:rPr lang="zh-CN" altLang="en-US" dirty="0"/>
              <a:t>      </a:t>
            </a:r>
            <a:r>
              <a:rPr lang="zh-CN" altLang="en-US" dirty="0">
                <a:ea typeface="仿宋_GB2312" pitchFamily="49" charset="-122"/>
              </a:rPr>
              <a:t>设有三根宝石杆</a:t>
            </a:r>
            <a:r>
              <a:rPr lang="en-US" altLang="zh-CN" dirty="0">
                <a:ea typeface="仿宋_GB2312" pitchFamily="49" charset="-122"/>
              </a:rPr>
              <a:t>,</a:t>
            </a:r>
            <a:r>
              <a:rPr lang="zh-CN" altLang="en-US" dirty="0">
                <a:ea typeface="仿宋_GB2312" pitchFamily="49" charset="-122"/>
              </a:rPr>
              <a:t>在</a:t>
            </a:r>
            <a:r>
              <a:rPr lang="en-US" altLang="zh-CN" dirty="0">
                <a:ea typeface="仿宋_GB2312" pitchFamily="49" charset="-122"/>
              </a:rPr>
              <a:t>1</a:t>
            </a:r>
            <a:r>
              <a:rPr lang="zh-CN" altLang="en-US" dirty="0">
                <a:ea typeface="仿宋_GB2312" pitchFamily="49" charset="-122"/>
              </a:rPr>
              <a:t>号杆上穿有</a:t>
            </a:r>
            <a:r>
              <a:rPr lang="en-US" altLang="zh-CN" i="1" dirty="0">
                <a:ea typeface="仿宋_GB2312" pitchFamily="49" charset="-122"/>
              </a:rPr>
              <a:t>A</a:t>
            </a:r>
            <a:r>
              <a:rPr lang="zh-CN" altLang="en-US" dirty="0">
                <a:ea typeface="仿宋_GB2312" pitchFamily="49" charset="-122"/>
              </a:rPr>
              <a:t>、</a:t>
            </a:r>
            <a:r>
              <a:rPr lang="en-US" altLang="zh-CN" i="1" dirty="0">
                <a:ea typeface="仿宋_GB2312" pitchFamily="49" charset="-122"/>
              </a:rPr>
              <a:t>B</a:t>
            </a:r>
            <a:r>
              <a:rPr lang="zh-CN" altLang="en-US" dirty="0">
                <a:ea typeface="仿宋_GB2312" pitchFamily="49" charset="-122"/>
              </a:rPr>
              <a:t>两个金盘</a:t>
            </a:r>
            <a:r>
              <a:rPr lang="en-US" altLang="zh-CN" dirty="0">
                <a:ea typeface="仿宋_GB2312" pitchFamily="49" charset="-122"/>
              </a:rPr>
              <a:t>, </a:t>
            </a:r>
            <a:r>
              <a:rPr lang="en-US" altLang="zh-CN" i="1" dirty="0">
                <a:ea typeface="仿宋_GB2312" pitchFamily="49" charset="-122"/>
              </a:rPr>
              <a:t>A</a:t>
            </a:r>
            <a:r>
              <a:rPr lang="zh-CN" altLang="en-US" dirty="0">
                <a:ea typeface="仿宋_GB2312" pitchFamily="49" charset="-122"/>
              </a:rPr>
              <a:t>小于</a:t>
            </a:r>
            <a:r>
              <a:rPr lang="en-US" altLang="zh-CN" i="1" dirty="0">
                <a:ea typeface="仿宋_GB2312" pitchFamily="49" charset="-122"/>
              </a:rPr>
              <a:t>B</a:t>
            </a:r>
            <a:r>
              <a:rPr lang="en-US" altLang="zh-CN" dirty="0">
                <a:ea typeface="仿宋_GB2312" pitchFamily="49" charset="-122"/>
              </a:rPr>
              <a:t>, A</a:t>
            </a:r>
            <a:r>
              <a:rPr lang="zh-CN" altLang="en-US" dirty="0">
                <a:ea typeface="仿宋_GB2312" pitchFamily="49" charset="-122"/>
              </a:rPr>
              <a:t>位于</a:t>
            </a:r>
            <a:r>
              <a:rPr lang="en-US" altLang="zh-CN" i="1" dirty="0">
                <a:ea typeface="仿宋_GB2312" pitchFamily="49" charset="-122"/>
              </a:rPr>
              <a:t>B</a:t>
            </a:r>
            <a:r>
              <a:rPr lang="zh-CN" altLang="en-US" dirty="0">
                <a:ea typeface="仿宋_GB2312" pitchFamily="49" charset="-122"/>
              </a:rPr>
              <a:t>的上面。用二元组</a:t>
            </a:r>
            <a:r>
              <a:rPr lang="en-US" altLang="zh-CN" dirty="0">
                <a:ea typeface="仿宋_GB2312" pitchFamily="49" charset="-122"/>
              </a:rPr>
              <a:t>(</a:t>
            </a:r>
            <a:r>
              <a:rPr lang="en-US" altLang="zh-CN" i="1" dirty="0">
                <a:ea typeface="仿宋_GB2312" pitchFamily="49" charset="-122"/>
              </a:rPr>
              <a:t>S</a:t>
            </a:r>
            <a:r>
              <a:rPr lang="en-US" altLang="zh-CN" baseline="-25000" dirty="0">
                <a:ea typeface="仿宋_GB2312" pitchFamily="49" charset="-122"/>
              </a:rPr>
              <a:t>A</a:t>
            </a:r>
            <a:r>
              <a:rPr lang="en-US" altLang="zh-CN" dirty="0">
                <a:ea typeface="仿宋_GB2312" pitchFamily="49" charset="-122"/>
              </a:rPr>
              <a:t>,</a:t>
            </a:r>
            <a:r>
              <a:rPr lang="en-US" altLang="zh-CN" i="1" dirty="0">
                <a:ea typeface="仿宋_GB2312" pitchFamily="49" charset="-122"/>
              </a:rPr>
              <a:t>S</a:t>
            </a:r>
            <a:r>
              <a:rPr lang="en-US" altLang="zh-CN" baseline="-25000" dirty="0">
                <a:ea typeface="仿宋_GB2312" pitchFamily="49" charset="-122"/>
              </a:rPr>
              <a:t>B</a:t>
            </a:r>
            <a:r>
              <a:rPr lang="en-US" altLang="zh-CN" dirty="0">
                <a:ea typeface="仿宋_GB2312" pitchFamily="49" charset="-122"/>
              </a:rPr>
              <a:t>)</a:t>
            </a:r>
            <a:r>
              <a:rPr lang="zh-CN" altLang="en-US" dirty="0">
                <a:ea typeface="仿宋_GB2312" pitchFamily="49" charset="-122"/>
              </a:rPr>
              <a:t>表示问题的状态</a:t>
            </a:r>
            <a:r>
              <a:rPr lang="en-US" altLang="zh-CN" dirty="0">
                <a:ea typeface="仿宋_GB2312" pitchFamily="49" charset="-122"/>
              </a:rPr>
              <a:t>, </a:t>
            </a:r>
            <a:r>
              <a:rPr lang="en-US" altLang="zh-CN" i="1" dirty="0">
                <a:ea typeface="仿宋_GB2312" pitchFamily="49" charset="-122"/>
              </a:rPr>
              <a:t>S</a:t>
            </a:r>
            <a:r>
              <a:rPr lang="en-US" altLang="zh-CN" baseline="-25000" dirty="0">
                <a:ea typeface="仿宋_GB2312" pitchFamily="49" charset="-122"/>
              </a:rPr>
              <a:t>A</a:t>
            </a:r>
            <a:r>
              <a:rPr lang="zh-CN" altLang="en-US" dirty="0">
                <a:ea typeface="仿宋_GB2312" pitchFamily="49" charset="-122"/>
              </a:rPr>
              <a:t>表示金盘</a:t>
            </a:r>
            <a:r>
              <a:rPr lang="en-US" altLang="zh-CN" i="1" dirty="0">
                <a:ea typeface="仿宋_GB2312" pitchFamily="49" charset="-122"/>
              </a:rPr>
              <a:t>A</a:t>
            </a:r>
            <a:r>
              <a:rPr lang="zh-CN" altLang="en-US" dirty="0">
                <a:ea typeface="仿宋_GB2312" pitchFamily="49" charset="-122"/>
              </a:rPr>
              <a:t>所在的杆号</a:t>
            </a:r>
            <a:r>
              <a:rPr lang="en-US" altLang="zh-CN" dirty="0">
                <a:ea typeface="仿宋_GB2312" pitchFamily="49" charset="-122"/>
              </a:rPr>
              <a:t>,</a:t>
            </a:r>
            <a:r>
              <a:rPr lang="en-US" altLang="zh-CN" i="1" dirty="0">
                <a:ea typeface="仿宋_GB2312" pitchFamily="49" charset="-122"/>
              </a:rPr>
              <a:t> S</a:t>
            </a:r>
            <a:r>
              <a:rPr lang="en-US" altLang="zh-CN" baseline="-25000" dirty="0">
                <a:ea typeface="仿宋_GB2312" pitchFamily="49" charset="-122"/>
              </a:rPr>
              <a:t>B</a:t>
            </a:r>
            <a:r>
              <a:rPr lang="zh-CN" altLang="en-US" dirty="0">
                <a:ea typeface="仿宋_GB2312" pitchFamily="49" charset="-122"/>
              </a:rPr>
              <a:t>表示金盘</a:t>
            </a:r>
            <a:r>
              <a:rPr lang="en-US" altLang="zh-CN" i="1" dirty="0">
                <a:ea typeface="仿宋_GB2312" pitchFamily="49" charset="-122"/>
              </a:rPr>
              <a:t>B</a:t>
            </a:r>
            <a:r>
              <a:rPr lang="zh-CN" altLang="en-US" dirty="0">
                <a:ea typeface="仿宋_GB2312" pitchFamily="49" charset="-122"/>
              </a:rPr>
              <a:t>所在的杆号</a:t>
            </a:r>
            <a:r>
              <a:rPr lang="en-US" altLang="zh-CN" dirty="0">
                <a:ea typeface="仿宋_GB2312" pitchFamily="49" charset="-122"/>
              </a:rPr>
              <a:t>, </a:t>
            </a:r>
            <a:r>
              <a:rPr lang="zh-CN" altLang="en-US" dirty="0">
                <a:ea typeface="仿宋_GB2312" pitchFamily="49" charset="-122"/>
              </a:rPr>
              <a:t>这样</a:t>
            </a:r>
            <a:r>
              <a:rPr lang="en-US" altLang="zh-CN" dirty="0">
                <a:ea typeface="仿宋_GB2312" pitchFamily="49" charset="-122"/>
              </a:rPr>
              <a:t>, </a:t>
            </a:r>
            <a:r>
              <a:rPr lang="zh-CN" altLang="en-US" dirty="0">
                <a:ea typeface="仿宋_GB2312" pitchFamily="49" charset="-122"/>
              </a:rPr>
              <a:t>全部可能的状态有</a:t>
            </a:r>
            <a:r>
              <a:rPr lang="en-US" altLang="zh-CN" dirty="0">
                <a:ea typeface="仿宋_GB2312" pitchFamily="49" charset="-122"/>
              </a:rPr>
              <a:t>9</a:t>
            </a:r>
            <a:r>
              <a:rPr lang="zh-CN" altLang="en-US" dirty="0">
                <a:ea typeface="仿宋_GB2312" pitchFamily="49" charset="-122"/>
              </a:rPr>
              <a:t>种</a:t>
            </a:r>
            <a:r>
              <a:rPr lang="en-US" altLang="zh-CN" dirty="0">
                <a:ea typeface="仿宋_GB2312" pitchFamily="49" charset="-122"/>
              </a:rPr>
              <a:t>, </a:t>
            </a:r>
            <a:r>
              <a:rPr lang="zh-CN" altLang="en-US" dirty="0">
                <a:ea typeface="仿宋_GB2312" pitchFamily="49" charset="-122"/>
              </a:rPr>
              <a:t>可表示如下：</a:t>
            </a:r>
            <a:r>
              <a:rPr lang="zh-CN" altLang="en-US" dirty="0"/>
              <a:t> </a:t>
            </a:r>
          </a:p>
        </p:txBody>
      </p:sp>
      <p:sp>
        <p:nvSpPr>
          <p:cNvPr id="1110021" name="Text Box 5"/>
          <p:cNvSpPr txBox="1">
            <a:spLocks noChangeArrowheads="1"/>
          </p:cNvSpPr>
          <p:nvPr/>
        </p:nvSpPr>
        <p:spPr bwMode="auto">
          <a:xfrm>
            <a:off x="3216390" y="3286124"/>
            <a:ext cx="2723823" cy="1754326"/>
          </a:xfrm>
          <a:prstGeom prst="rect">
            <a:avLst/>
          </a:prstGeom>
          <a:noFill/>
          <a:ln w="9525">
            <a:noFill/>
            <a:miter lim="800000"/>
            <a:headEnd/>
            <a:tailEnd/>
          </a:ln>
          <a:effectLst/>
        </p:spPr>
        <p:txBody>
          <a:bodyPr wrap="none">
            <a:spAutoFit/>
          </a:bodyPr>
          <a:lstStyle/>
          <a:p>
            <a:pPr>
              <a:lnSpc>
                <a:spcPct val="150000"/>
              </a:lnSpc>
            </a:pPr>
            <a:r>
              <a:rPr lang="en-US" altLang="zh-CN" dirty="0">
                <a:solidFill>
                  <a:srgbClr val="0070C0"/>
                </a:solidFill>
                <a:cs typeface="Times New Roman" pitchFamily="18" charset="0"/>
              </a:rPr>
              <a:t>(1, 1</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(1, 2),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1, 3</a:t>
            </a:r>
            <a:r>
              <a:rPr lang="en-US" altLang="zh-CN" dirty="0" smtClean="0">
                <a:solidFill>
                  <a:srgbClr val="0070C0"/>
                </a:solidFill>
                <a:cs typeface="Times New Roman" pitchFamily="18" charset="0"/>
              </a:rPr>
              <a:t>)</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(2, 1</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(2, 2</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(2, 3</a:t>
            </a:r>
            <a:r>
              <a:rPr lang="en-US" altLang="zh-CN" dirty="0" smtClean="0">
                <a:solidFill>
                  <a:srgbClr val="0070C0"/>
                </a:solidFill>
                <a:cs typeface="Times New Roman" pitchFamily="18" charset="0"/>
              </a:rPr>
              <a:t>)</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(3, 1),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3, 2),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3, 3) </a:t>
            </a:r>
          </a:p>
        </p:txBody>
      </p:sp>
      <p:sp>
        <p:nvSpPr>
          <p:cNvPr id="1110022" name="Text Box 6"/>
          <p:cNvSpPr txBox="1">
            <a:spLocks noChangeArrowheads="1"/>
          </p:cNvSpPr>
          <p:nvPr/>
        </p:nvSpPr>
        <p:spPr bwMode="auto">
          <a:xfrm>
            <a:off x="683854" y="5143512"/>
            <a:ext cx="2416046" cy="461665"/>
          </a:xfrm>
          <a:prstGeom prst="rect">
            <a:avLst/>
          </a:prstGeom>
          <a:noFill/>
          <a:ln w="9525">
            <a:noFill/>
            <a:miter lim="800000"/>
            <a:headEnd/>
            <a:tailEnd/>
          </a:ln>
          <a:effectLst/>
        </p:spPr>
        <p:txBody>
          <a:bodyPr wrap="none">
            <a:spAutoFit/>
          </a:bodyPr>
          <a:lstStyle/>
          <a:p>
            <a:r>
              <a:rPr lang="zh-CN" altLang="en-US" dirty="0">
                <a:solidFill>
                  <a:srgbClr val="0070C0"/>
                </a:solidFill>
                <a:latin typeface="仿宋_GB2312" pitchFamily="49" charset="-122"/>
                <a:ea typeface="仿宋_GB2312" pitchFamily="49" charset="-122"/>
              </a:rPr>
              <a:t>如图</a:t>
            </a:r>
            <a:r>
              <a:rPr lang="en-US" altLang="zh-CN" dirty="0" smtClean="0">
                <a:solidFill>
                  <a:srgbClr val="0070C0"/>
                </a:solidFill>
                <a:latin typeface="仿宋_GB2312" pitchFamily="49" charset="-122"/>
                <a:ea typeface="仿宋_GB2312" pitchFamily="49" charset="-122"/>
              </a:rPr>
              <a:t>3-11</a:t>
            </a:r>
            <a:r>
              <a:rPr lang="zh-CN" altLang="en-US" dirty="0" smtClean="0">
                <a:solidFill>
                  <a:srgbClr val="0070C0"/>
                </a:solidFill>
                <a:latin typeface="仿宋_GB2312" pitchFamily="49" charset="-122"/>
                <a:ea typeface="仿宋_GB2312" pitchFamily="49" charset="-122"/>
              </a:rPr>
              <a:t>所</a:t>
            </a:r>
            <a:r>
              <a:rPr lang="zh-CN" altLang="en-US" dirty="0">
                <a:solidFill>
                  <a:srgbClr val="0070C0"/>
                </a:solidFill>
                <a:latin typeface="仿宋_GB2312" pitchFamily="49" charset="-122"/>
                <a:ea typeface="仿宋_GB2312" pitchFamily="49" charset="-122"/>
              </a:rPr>
              <a:t>示。</a:t>
            </a:r>
            <a:r>
              <a:rPr lang="zh-CN" altLang="en-US" dirty="0">
                <a:solidFill>
                  <a:srgbClr val="0070C0"/>
                </a:solidFill>
              </a:rPr>
              <a:t> </a:t>
            </a:r>
          </a:p>
        </p:txBody>
      </p:sp>
    </p:spTree>
    <p:extLst>
      <p:ext uri="{BB962C8B-B14F-4D97-AF65-F5344CB8AC3E}">
        <p14:creationId xmlns:p14="http://schemas.microsoft.com/office/powerpoint/2010/main" val="254870869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10020"/>
                                        </p:tgtEl>
                                        <p:attrNameLst>
                                          <p:attrName>style.visibility</p:attrName>
                                        </p:attrNameLst>
                                      </p:cBhvr>
                                      <p:to>
                                        <p:strVal val="visible"/>
                                      </p:to>
                                    </p:set>
                                    <p:animEffect transition="in" filter="blinds(horizontal)">
                                      <p:cBhvr>
                                        <p:cTn id="7" dur="500"/>
                                        <p:tgtEl>
                                          <p:spTgt spid="11100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0021"/>
                                        </p:tgtEl>
                                        <p:attrNameLst>
                                          <p:attrName>style.visibility</p:attrName>
                                        </p:attrNameLst>
                                      </p:cBhvr>
                                      <p:to>
                                        <p:strVal val="visible"/>
                                      </p:to>
                                    </p:set>
                                    <p:animEffect transition="in" filter="blinds(horizontal)">
                                      <p:cBhvr>
                                        <p:cTn id="12" dur="500"/>
                                        <p:tgtEl>
                                          <p:spTgt spid="1110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0022"/>
                                        </p:tgtEl>
                                        <p:attrNameLst>
                                          <p:attrName>style.visibility</p:attrName>
                                        </p:attrNameLst>
                                      </p:cBhvr>
                                      <p:to>
                                        <p:strVal val="visible"/>
                                      </p:to>
                                    </p:set>
                                    <p:animEffect transition="in" filter="blinds(horizontal)">
                                      <p:cBhvr>
                                        <p:cTn id="17" dur="500"/>
                                        <p:tgtEl>
                                          <p:spTgt spid="1110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20" grpId="0"/>
      <p:bldP spid="1110021" grpId="0"/>
      <p:bldP spid="11100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5" name="Text Box 5"/>
          <p:cNvSpPr txBox="1">
            <a:spLocks noChangeArrowheads="1"/>
          </p:cNvSpPr>
          <p:nvPr/>
        </p:nvSpPr>
        <p:spPr bwMode="auto">
          <a:xfrm>
            <a:off x="2571736" y="5572140"/>
            <a:ext cx="4095750" cy="457200"/>
          </a:xfrm>
          <a:prstGeom prst="rect">
            <a:avLst/>
          </a:prstGeom>
          <a:noFill/>
          <a:ln w="9525">
            <a:noFill/>
            <a:miter lim="800000"/>
            <a:headEnd/>
            <a:tailEnd/>
          </a:ln>
          <a:effectLst/>
        </p:spPr>
        <p:txBody>
          <a:bodyPr wrap="none">
            <a:spAutoFit/>
          </a:bodyPr>
          <a:lstStyle/>
          <a:p>
            <a:r>
              <a:rPr lang="en-US" altLang="zh-CN" dirty="0"/>
              <a:t> </a:t>
            </a:r>
            <a:r>
              <a:rPr lang="zh-CN" altLang="en-US" sz="2300" dirty="0">
                <a:solidFill>
                  <a:srgbClr val="0070C0"/>
                </a:solidFill>
                <a:latin typeface="宋体" charset="-122"/>
              </a:rPr>
              <a:t>图</a:t>
            </a:r>
            <a:r>
              <a:rPr lang="zh-CN" altLang="en-US" sz="2300" dirty="0">
                <a:solidFill>
                  <a:srgbClr val="0070C0"/>
                </a:solidFill>
              </a:rPr>
              <a:t> </a:t>
            </a:r>
            <a:r>
              <a:rPr lang="en-US" altLang="zh-CN" sz="2300" dirty="0" smtClean="0">
                <a:solidFill>
                  <a:srgbClr val="0070C0"/>
                </a:solidFill>
              </a:rPr>
              <a:t>3-11 </a:t>
            </a:r>
            <a:r>
              <a:rPr lang="zh-CN" altLang="en-US" sz="2300" dirty="0">
                <a:solidFill>
                  <a:srgbClr val="0070C0"/>
                </a:solidFill>
                <a:latin typeface="宋体" charset="-122"/>
              </a:rPr>
              <a:t>二阶梵塔的全部状态</a:t>
            </a:r>
            <a:r>
              <a:rPr lang="zh-CN" altLang="en-US" sz="2300" dirty="0">
                <a:solidFill>
                  <a:srgbClr val="0070C0"/>
                </a:solidFill>
              </a:rPr>
              <a:t> </a:t>
            </a:r>
          </a:p>
        </p:txBody>
      </p:sp>
      <p:pic>
        <p:nvPicPr>
          <p:cNvPr id="1252353" name="Picture 1" descr="E:\人工智能导论\085054-01 人工智能导论(图)\tu\RG3-11.tif"/>
          <p:cNvPicPr>
            <a:picLocks noChangeAspect="1" noChangeArrowheads="1"/>
          </p:cNvPicPr>
          <p:nvPr/>
        </p:nvPicPr>
        <p:blipFill>
          <a:blip r:embed="rId2"/>
          <a:srcRect/>
          <a:stretch>
            <a:fillRect/>
          </a:stretch>
        </p:blipFill>
        <p:spPr bwMode="auto">
          <a:xfrm>
            <a:off x="1714480" y="1000108"/>
            <a:ext cx="5796000" cy="4328875"/>
          </a:xfrm>
          <a:prstGeom prst="rect">
            <a:avLst/>
          </a:prstGeom>
          <a:noFill/>
        </p:spPr>
      </p:pic>
    </p:spTree>
    <p:extLst>
      <p:ext uri="{BB962C8B-B14F-4D97-AF65-F5344CB8AC3E}">
        <p14:creationId xmlns:p14="http://schemas.microsoft.com/office/powerpoint/2010/main" val="1139470021"/>
      </p:ext>
    </p:extLst>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3" name="Text Box 5"/>
          <p:cNvSpPr txBox="1">
            <a:spLocks noChangeArrowheads="1"/>
          </p:cNvSpPr>
          <p:nvPr/>
        </p:nvSpPr>
        <p:spPr bwMode="auto">
          <a:xfrm>
            <a:off x="659756" y="785794"/>
            <a:ext cx="7786742" cy="5078313"/>
          </a:xfrm>
          <a:prstGeom prst="rect">
            <a:avLst/>
          </a:prstGeom>
          <a:noFill/>
          <a:ln w="9525">
            <a:noFill/>
            <a:miter lim="800000"/>
            <a:headEnd/>
            <a:tailEnd/>
          </a:ln>
          <a:effectLst/>
        </p:spPr>
        <p:txBody>
          <a:bodyPr wrap="square">
            <a:spAutoFit/>
          </a:bodyPr>
          <a:lstStyle/>
          <a:p>
            <a:pPr algn="just">
              <a:lnSpc>
                <a:spcPts val="3600"/>
              </a:lnSpc>
              <a:spcBef>
                <a:spcPct val="20000"/>
              </a:spcBef>
            </a:pPr>
            <a:r>
              <a:rPr lang="zh-CN" altLang="en-US" dirty="0"/>
              <a:t>　　</a:t>
            </a:r>
            <a:r>
              <a:rPr lang="zh-CN" altLang="en-US" dirty="0">
                <a:ea typeface="仿宋_GB2312" pitchFamily="49" charset="-122"/>
              </a:rPr>
              <a:t>这里的状态转换规则就是金盘的搬动规则，分别用</a:t>
            </a:r>
            <a:r>
              <a:rPr lang="en-US" altLang="zh-CN" i="1" dirty="0">
                <a:ea typeface="仿宋_GB2312" pitchFamily="49" charset="-122"/>
              </a:rPr>
              <a:t>A</a:t>
            </a:r>
            <a:r>
              <a:rPr lang="en-US" altLang="zh-CN" dirty="0">
                <a:ea typeface="仿宋_GB2312" pitchFamily="49" charset="-122"/>
              </a:rPr>
              <a:t>(</a:t>
            </a:r>
            <a:r>
              <a:rPr lang="en-US" altLang="zh-CN" i="1" dirty="0" err="1">
                <a:ea typeface="仿宋_GB2312" pitchFamily="49" charset="-122"/>
              </a:rPr>
              <a:t>i,j</a:t>
            </a:r>
            <a:r>
              <a:rPr lang="en-US" altLang="zh-CN" dirty="0">
                <a:ea typeface="仿宋_GB2312" pitchFamily="49" charset="-122"/>
              </a:rPr>
              <a:t>)</a:t>
            </a:r>
            <a:r>
              <a:rPr lang="zh-CN" altLang="en-US" dirty="0">
                <a:ea typeface="仿宋_GB2312" pitchFamily="49" charset="-122"/>
              </a:rPr>
              <a:t>及</a:t>
            </a:r>
            <a:r>
              <a:rPr lang="en-US" altLang="zh-CN" i="1" dirty="0">
                <a:ea typeface="仿宋_GB2312" pitchFamily="49" charset="-122"/>
              </a:rPr>
              <a:t>B</a:t>
            </a:r>
            <a:r>
              <a:rPr lang="en-US" altLang="zh-CN" dirty="0">
                <a:ea typeface="仿宋_GB2312" pitchFamily="49" charset="-122"/>
              </a:rPr>
              <a:t>(</a:t>
            </a:r>
            <a:r>
              <a:rPr lang="en-US" altLang="zh-CN" i="1" dirty="0" err="1">
                <a:ea typeface="仿宋_GB2312" pitchFamily="49" charset="-122"/>
              </a:rPr>
              <a:t>i,j</a:t>
            </a:r>
            <a:r>
              <a:rPr lang="en-US" altLang="zh-CN" dirty="0">
                <a:ea typeface="仿宋_GB2312" pitchFamily="49" charset="-122"/>
              </a:rPr>
              <a:t>)</a:t>
            </a:r>
            <a:r>
              <a:rPr lang="zh-CN" altLang="en-US" dirty="0">
                <a:ea typeface="仿宋_GB2312" pitchFamily="49" charset="-122"/>
              </a:rPr>
              <a:t>表示：</a:t>
            </a:r>
            <a:r>
              <a:rPr lang="en-US" altLang="zh-CN" i="1" dirty="0">
                <a:ea typeface="仿宋_GB2312" pitchFamily="49" charset="-122"/>
              </a:rPr>
              <a:t>A</a:t>
            </a:r>
            <a:r>
              <a:rPr lang="en-US" altLang="zh-CN" dirty="0">
                <a:ea typeface="仿宋_GB2312" pitchFamily="49" charset="-122"/>
              </a:rPr>
              <a:t>(</a:t>
            </a:r>
            <a:r>
              <a:rPr lang="en-US" altLang="zh-CN" i="1" dirty="0" err="1">
                <a:ea typeface="仿宋_GB2312" pitchFamily="49" charset="-122"/>
              </a:rPr>
              <a:t>i,j</a:t>
            </a:r>
            <a:r>
              <a:rPr lang="en-US" altLang="zh-CN" dirty="0">
                <a:ea typeface="仿宋_GB2312" pitchFamily="49" charset="-122"/>
              </a:rPr>
              <a:t>)</a:t>
            </a:r>
            <a:r>
              <a:rPr lang="zh-CN" altLang="en-US" dirty="0">
                <a:ea typeface="仿宋_GB2312" pitchFamily="49" charset="-122"/>
              </a:rPr>
              <a:t>表示把</a:t>
            </a:r>
            <a:r>
              <a:rPr lang="en-US" altLang="zh-CN" i="1" dirty="0">
                <a:ea typeface="仿宋_GB2312" pitchFamily="49" charset="-122"/>
              </a:rPr>
              <a:t>A</a:t>
            </a:r>
            <a:r>
              <a:rPr lang="zh-CN" altLang="en-US" dirty="0">
                <a:ea typeface="仿宋_GB2312" pitchFamily="49" charset="-122"/>
              </a:rPr>
              <a:t>盘从第</a:t>
            </a:r>
            <a:r>
              <a:rPr lang="en-US" altLang="zh-CN" i="1" dirty="0" err="1">
                <a:ea typeface="仿宋_GB2312" pitchFamily="49" charset="-122"/>
              </a:rPr>
              <a:t>i</a:t>
            </a:r>
            <a:r>
              <a:rPr lang="zh-CN" altLang="en-US" dirty="0">
                <a:ea typeface="仿宋_GB2312" pitchFamily="49" charset="-122"/>
              </a:rPr>
              <a:t>号杆移到第</a:t>
            </a:r>
            <a:r>
              <a:rPr lang="en-US" altLang="zh-CN" i="1" dirty="0">
                <a:ea typeface="仿宋_GB2312" pitchFamily="49" charset="-122"/>
              </a:rPr>
              <a:t>j</a:t>
            </a:r>
            <a:r>
              <a:rPr lang="zh-CN" altLang="en-US" dirty="0">
                <a:ea typeface="仿宋_GB2312" pitchFamily="49" charset="-122"/>
              </a:rPr>
              <a:t>号杆上</a:t>
            </a:r>
            <a:r>
              <a:rPr lang="en-US" altLang="zh-CN" dirty="0">
                <a:ea typeface="仿宋_GB2312" pitchFamily="49" charset="-122"/>
              </a:rPr>
              <a:t>;</a:t>
            </a:r>
            <a:r>
              <a:rPr lang="en-US" altLang="zh-CN" i="1" dirty="0">
                <a:ea typeface="仿宋_GB2312" pitchFamily="49" charset="-122"/>
              </a:rPr>
              <a:t>B</a:t>
            </a:r>
            <a:r>
              <a:rPr lang="en-US" altLang="zh-CN" dirty="0">
                <a:ea typeface="仿宋_GB2312" pitchFamily="49" charset="-122"/>
              </a:rPr>
              <a:t>(</a:t>
            </a:r>
            <a:r>
              <a:rPr lang="en-US" altLang="zh-CN" i="1" dirty="0" err="1">
                <a:ea typeface="仿宋_GB2312" pitchFamily="49" charset="-122"/>
              </a:rPr>
              <a:t>i,j</a:t>
            </a:r>
            <a:r>
              <a:rPr lang="en-US" altLang="zh-CN" dirty="0">
                <a:ea typeface="仿宋_GB2312" pitchFamily="49" charset="-122"/>
              </a:rPr>
              <a:t>)</a:t>
            </a:r>
            <a:r>
              <a:rPr lang="zh-CN" altLang="en-US" dirty="0">
                <a:ea typeface="仿宋_GB2312" pitchFamily="49" charset="-122"/>
              </a:rPr>
              <a:t>表示把</a:t>
            </a:r>
            <a:r>
              <a:rPr lang="en-US" altLang="zh-CN" i="1" dirty="0">
                <a:ea typeface="仿宋_GB2312" pitchFamily="49" charset="-122"/>
              </a:rPr>
              <a:t>B</a:t>
            </a:r>
            <a:r>
              <a:rPr lang="zh-CN" altLang="en-US" dirty="0">
                <a:ea typeface="仿宋_GB2312" pitchFamily="49" charset="-122"/>
              </a:rPr>
              <a:t>盘从第</a:t>
            </a:r>
            <a:r>
              <a:rPr lang="en-US" altLang="zh-CN" i="1" dirty="0" err="1">
                <a:ea typeface="仿宋_GB2312" pitchFamily="49" charset="-122"/>
              </a:rPr>
              <a:t>i</a:t>
            </a:r>
            <a:r>
              <a:rPr lang="zh-CN" altLang="en-US" dirty="0">
                <a:ea typeface="仿宋_GB2312" pitchFamily="49" charset="-122"/>
              </a:rPr>
              <a:t>号杆移到第</a:t>
            </a:r>
            <a:r>
              <a:rPr lang="en-US" altLang="zh-CN" i="1" dirty="0">
                <a:ea typeface="仿宋_GB2312" pitchFamily="49" charset="-122"/>
              </a:rPr>
              <a:t>j</a:t>
            </a:r>
            <a:r>
              <a:rPr lang="zh-CN" altLang="en-US" dirty="0">
                <a:ea typeface="仿宋_GB2312" pitchFamily="49" charset="-122"/>
              </a:rPr>
              <a:t>号杆上。经分析，共有</a:t>
            </a:r>
            <a:r>
              <a:rPr lang="en-US" altLang="zh-CN" dirty="0">
                <a:ea typeface="仿宋_GB2312" pitchFamily="49" charset="-122"/>
              </a:rPr>
              <a:t>12</a:t>
            </a:r>
            <a:r>
              <a:rPr lang="zh-CN" altLang="en-US" dirty="0">
                <a:ea typeface="仿宋_GB2312" pitchFamily="49" charset="-122"/>
              </a:rPr>
              <a:t>个操作，它们分别是：</a:t>
            </a:r>
          </a:p>
          <a:p>
            <a:pPr>
              <a:lnSpc>
                <a:spcPct val="120000"/>
              </a:lnSpc>
              <a:spcBef>
                <a:spcPct val="20000"/>
              </a:spcBef>
            </a:pPr>
            <a:r>
              <a:rPr lang="zh-CN" altLang="en-US" i="1" dirty="0"/>
              <a:t>             </a:t>
            </a:r>
            <a:r>
              <a:rPr lang="en-US" altLang="zh-CN" i="1" dirty="0"/>
              <a:t>A</a:t>
            </a:r>
            <a:r>
              <a:rPr lang="en-US" altLang="zh-CN" dirty="0"/>
              <a:t>(1,2),</a:t>
            </a:r>
            <a:r>
              <a:rPr lang="zh-CN" altLang="en-US" dirty="0"/>
              <a:t>　</a:t>
            </a:r>
            <a:r>
              <a:rPr lang="en-US" altLang="zh-CN" i="1" dirty="0"/>
              <a:t>A</a:t>
            </a:r>
            <a:r>
              <a:rPr lang="en-US" altLang="zh-CN" dirty="0"/>
              <a:t>(1,3),</a:t>
            </a:r>
            <a:r>
              <a:rPr lang="zh-CN" altLang="en-US" dirty="0"/>
              <a:t>　</a:t>
            </a:r>
            <a:r>
              <a:rPr lang="en-US" altLang="zh-CN" i="1" dirty="0"/>
              <a:t>A</a:t>
            </a:r>
            <a:r>
              <a:rPr lang="en-US" altLang="zh-CN" dirty="0"/>
              <a:t>(2,1),</a:t>
            </a:r>
            <a:r>
              <a:rPr lang="zh-CN" altLang="en-US" dirty="0"/>
              <a:t>　</a:t>
            </a:r>
            <a:r>
              <a:rPr lang="en-US" altLang="zh-CN" i="1" dirty="0"/>
              <a:t>A</a:t>
            </a:r>
            <a:r>
              <a:rPr lang="en-US" altLang="zh-CN" dirty="0"/>
              <a:t>(2,3),</a:t>
            </a:r>
            <a:r>
              <a:rPr lang="zh-CN" altLang="en-US" dirty="0"/>
              <a:t>　</a:t>
            </a:r>
            <a:r>
              <a:rPr lang="en-US" altLang="zh-CN" i="1" dirty="0"/>
              <a:t>A</a:t>
            </a:r>
            <a:r>
              <a:rPr lang="en-US" altLang="zh-CN" dirty="0"/>
              <a:t>(3,1),</a:t>
            </a:r>
            <a:r>
              <a:rPr lang="zh-CN" altLang="en-US" dirty="0"/>
              <a:t>　</a:t>
            </a:r>
            <a:r>
              <a:rPr lang="en-US" altLang="zh-CN" i="1" dirty="0"/>
              <a:t>A</a:t>
            </a:r>
            <a:r>
              <a:rPr lang="en-US" altLang="zh-CN" dirty="0"/>
              <a:t>(3,2)</a:t>
            </a:r>
          </a:p>
          <a:p>
            <a:pPr>
              <a:lnSpc>
                <a:spcPct val="120000"/>
              </a:lnSpc>
              <a:spcBef>
                <a:spcPct val="20000"/>
              </a:spcBef>
            </a:pPr>
            <a:r>
              <a:rPr lang="en-US" altLang="zh-CN" i="1" dirty="0"/>
              <a:t>             B</a:t>
            </a:r>
            <a:r>
              <a:rPr lang="en-US" altLang="zh-CN" dirty="0"/>
              <a:t>(1,2),</a:t>
            </a:r>
            <a:r>
              <a:rPr lang="zh-CN" altLang="en-US" dirty="0"/>
              <a:t>　</a:t>
            </a:r>
            <a:r>
              <a:rPr lang="en-US" altLang="zh-CN" i="1" dirty="0"/>
              <a:t>B</a:t>
            </a:r>
            <a:r>
              <a:rPr lang="en-US" altLang="zh-CN" dirty="0"/>
              <a:t>(1,3),</a:t>
            </a:r>
            <a:r>
              <a:rPr lang="zh-CN" altLang="en-US" dirty="0"/>
              <a:t>　</a:t>
            </a:r>
            <a:r>
              <a:rPr lang="en-US" altLang="zh-CN" i="1" dirty="0"/>
              <a:t>B</a:t>
            </a:r>
            <a:r>
              <a:rPr lang="en-US" altLang="zh-CN" dirty="0"/>
              <a:t>(2,1),</a:t>
            </a:r>
            <a:r>
              <a:rPr lang="zh-CN" altLang="en-US" dirty="0"/>
              <a:t>　</a:t>
            </a:r>
            <a:r>
              <a:rPr lang="en-US" altLang="zh-CN" i="1" dirty="0"/>
              <a:t>B</a:t>
            </a:r>
            <a:r>
              <a:rPr lang="en-US" altLang="zh-CN" dirty="0"/>
              <a:t>(2,3),</a:t>
            </a:r>
            <a:r>
              <a:rPr lang="zh-CN" altLang="en-US" dirty="0"/>
              <a:t>　</a:t>
            </a:r>
            <a:r>
              <a:rPr lang="en-US" altLang="zh-CN" i="1" dirty="0"/>
              <a:t>B</a:t>
            </a:r>
            <a:r>
              <a:rPr lang="en-US" altLang="zh-CN" dirty="0"/>
              <a:t>(3,1),</a:t>
            </a:r>
            <a:r>
              <a:rPr lang="zh-CN" altLang="en-US" dirty="0"/>
              <a:t>　</a:t>
            </a:r>
            <a:r>
              <a:rPr lang="en-US" altLang="zh-CN" i="1" dirty="0"/>
              <a:t>B</a:t>
            </a:r>
            <a:r>
              <a:rPr lang="en-US" altLang="zh-CN" dirty="0"/>
              <a:t>(3,2)</a:t>
            </a:r>
          </a:p>
          <a:p>
            <a:pPr>
              <a:lnSpc>
                <a:spcPct val="120000"/>
              </a:lnSpc>
              <a:spcBef>
                <a:spcPct val="20000"/>
              </a:spcBef>
            </a:pPr>
            <a:r>
              <a:rPr lang="zh-CN" altLang="en-US" dirty="0">
                <a:ea typeface="仿宋_GB2312" pitchFamily="49" charset="-122"/>
              </a:rPr>
              <a:t>规则的具体形式应是</a:t>
            </a:r>
            <a:r>
              <a:rPr lang="zh-CN" altLang="en-US" dirty="0" smtClean="0">
                <a:ea typeface="仿宋_GB2312" pitchFamily="49" charset="-122"/>
              </a:rPr>
              <a:t>：</a:t>
            </a:r>
            <a:endParaRPr lang="zh-CN" altLang="en-US" dirty="0">
              <a:ea typeface="仿宋_GB2312" pitchFamily="49" charset="-122"/>
            </a:endParaRPr>
          </a:p>
          <a:p>
            <a:pPr>
              <a:lnSpc>
                <a:spcPct val="120000"/>
              </a:lnSpc>
              <a:spcBef>
                <a:spcPct val="20000"/>
              </a:spcBef>
            </a:pPr>
            <a:r>
              <a:rPr lang="zh-CN" altLang="en-US" dirty="0">
                <a:ea typeface="仿宋_GB2312" pitchFamily="49" charset="-122"/>
              </a:rPr>
              <a:t>                           </a:t>
            </a:r>
            <a:r>
              <a:rPr lang="zh-CN" altLang="en-US" dirty="0" smtClean="0">
                <a:ea typeface="仿宋_GB2312" pitchFamily="49" charset="-122"/>
              </a:rPr>
              <a:t>     </a:t>
            </a:r>
            <a:r>
              <a:rPr lang="en-US" altLang="zh-CN" dirty="0" smtClean="0">
                <a:ea typeface="仿宋_GB2312" pitchFamily="49" charset="-122"/>
              </a:rPr>
              <a:t>IF</a:t>
            </a:r>
            <a:r>
              <a:rPr lang="en-US" altLang="zh-CN" dirty="0">
                <a:ea typeface="仿宋_GB2312" pitchFamily="49" charset="-122"/>
              </a:rPr>
              <a:t>〈</a:t>
            </a:r>
            <a:r>
              <a:rPr lang="zh-CN" altLang="en-US" dirty="0">
                <a:ea typeface="仿宋_GB2312" pitchFamily="49" charset="-122"/>
              </a:rPr>
              <a:t>条件</a:t>
            </a:r>
            <a:r>
              <a:rPr lang="en-US" altLang="zh-CN" dirty="0">
                <a:ea typeface="仿宋_GB2312" pitchFamily="49" charset="-122"/>
              </a:rPr>
              <a:t>〉</a:t>
            </a:r>
            <a:r>
              <a:rPr lang="en-US" altLang="zh-CN" dirty="0" smtClean="0">
                <a:ea typeface="仿宋_GB2312" pitchFamily="49" charset="-122"/>
              </a:rPr>
              <a:t>THEN </a:t>
            </a:r>
            <a:r>
              <a:rPr lang="en-US" altLang="zh-CN" i="1" dirty="0" smtClean="0">
                <a:ea typeface="仿宋_GB2312" pitchFamily="49" charset="-122"/>
              </a:rPr>
              <a:t>A</a:t>
            </a:r>
            <a:r>
              <a:rPr lang="en-US" altLang="zh-CN" dirty="0" smtClean="0">
                <a:ea typeface="仿宋_GB2312" pitchFamily="49" charset="-122"/>
              </a:rPr>
              <a:t>(</a:t>
            </a:r>
            <a:r>
              <a:rPr lang="en-US" altLang="zh-CN" i="1" dirty="0" err="1" smtClean="0">
                <a:ea typeface="仿宋_GB2312" pitchFamily="49" charset="-122"/>
              </a:rPr>
              <a:t>i</a:t>
            </a:r>
            <a:r>
              <a:rPr lang="en-US" altLang="zh-CN" dirty="0" err="1" smtClean="0">
                <a:ea typeface="仿宋_GB2312" pitchFamily="49" charset="-122"/>
              </a:rPr>
              <a:t>,</a:t>
            </a:r>
            <a:r>
              <a:rPr lang="en-US" altLang="zh-CN" i="1" dirty="0" err="1" smtClean="0">
                <a:ea typeface="仿宋_GB2312" pitchFamily="49" charset="-122"/>
              </a:rPr>
              <a:t>j</a:t>
            </a:r>
            <a:r>
              <a:rPr lang="en-US" altLang="zh-CN" dirty="0" smtClean="0">
                <a:ea typeface="仿宋_GB2312" pitchFamily="49" charset="-122"/>
              </a:rPr>
              <a:t>)</a:t>
            </a:r>
            <a:endParaRPr lang="en-US" altLang="zh-CN" dirty="0">
              <a:ea typeface="仿宋_GB2312" pitchFamily="49" charset="-122"/>
            </a:endParaRPr>
          </a:p>
          <a:p>
            <a:pPr>
              <a:lnSpc>
                <a:spcPct val="120000"/>
              </a:lnSpc>
              <a:spcBef>
                <a:spcPct val="20000"/>
              </a:spcBef>
            </a:pPr>
            <a:r>
              <a:rPr lang="en-US" altLang="zh-CN" dirty="0">
                <a:ea typeface="仿宋_GB2312" pitchFamily="49" charset="-122"/>
              </a:rPr>
              <a:t>                   </a:t>
            </a:r>
            <a:r>
              <a:rPr lang="en-US" altLang="zh-CN" dirty="0" smtClean="0">
                <a:ea typeface="仿宋_GB2312" pitchFamily="49" charset="-122"/>
              </a:rPr>
              <a:t>             </a:t>
            </a:r>
            <a:r>
              <a:rPr lang="en-US" altLang="zh-CN" dirty="0">
                <a:ea typeface="仿宋_GB2312" pitchFamily="49" charset="-122"/>
              </a:rPr>
              <a:t>IF〈</a:t>
            </a:r>
            <a:r>
              <a:rPr lang="zh-CN" altLang="en-US" dirty="0">
                <a:ea typeface="仿宋_GB2312" pitchFamily="49" charset="-122"/>
              </a:rPr>
              <a:t>条件</a:t>
            </a:r>
            <a:r>
              <a:rPr lang="en-US" altLang="zh-CN" dirty="0">
                <a:ea typeface="仿宋_GB2312" pitchFamily="49" charset="-122"/>
              </a:rPr>
              <a:t>〉THEN </a:t>
            </a:r>
            <a:r>
              <a:rPr lang="en-US" altLang="zh-CN" i="1" dirty="0">
                <a:ea typeface="仿宋_GB2312" pitchFamily="49" charset="-122"/>
              </a:rPr>
              <a:t>B</a:t>
            </a:r>
            <a:r>
              <a:rPr lang="en-US" altLang="zh-CN" dirty="0">
                <a:ea typeface="仿宋_GB2312" pitchFamily="49" charset="-122"/>
              </a:rPr>
              <a:t>(</a:t>
            </a:r>
            <a:r>
              <a:rPr lang="en-US" altLang="zh-CN" i="1" dirty="0" err="1">
                <a:ea typeface="仿宋_GB2312" pitchFamily="49" charset="-122"/>
              </a:rPr>
              <a:t>i</a:t>
            </a:r>
            <a:r>
              <a:rPr lang="en-US" altLang="zh-CN" dirty="0">
                <a:ea typeface="仿宋_GB2312" pitchFamily="49" charset="-122"/>
              </a:rPr>
              <a:t>, </a:t>
            </a:r>
            <a:r>
              <a:rPr lang="en-US" altLang="zh-CN" i="1" dirty="0">
                <a:ea typeface="仿宋_GB2312" pitchFamily="49" charset="-122"/>
              </a:rPr>
              <a:t>j</a:t>
            </a:r>
            <a:r>
              <a:rPr lang="en-US" altLang="zh-CN" dirty="0" smtClean="0">
                <a:ea typeface="仿宋_GB2312" pitchFamily="49" charset="-122"/>
              </a:rPr>
              <a:t>)</a:t>
            </a:r>
            <a:endParaRPr lang="en-US" altLang="zh-CN" dirty="0"/>
          </a:p>
          <a:p>
            <a:pPr algn="just">
              <a:lnSpc>
                <a:spcPct val="130000"/>
              </a:lnSpc>
              <a:spcBef>
                <a:spcPct val="20000"/>
              </a:spcBef>
            </a:pPr>
            <a:endParaRPr lang="en-US" altLang="zh-CN" dirty="0">
              <a:ea typeface="仿宋_GB2312" pitchFamily="49" charset="-122"/>
            </a:endParaRPr>
          </a:p>
        </p:txBody>
      </p:sp>
    </p:spTree>
    <p:extLst>
      <p:ext uri="{BB962C8B-B14F-4D97-AF65-F5344CB8AC3E}">
        <p14:creationId xmlns:p14="http://schemas.microsoft.com/office/powerpoint/2010/main" val="3626759803"/>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13093">
                                            <p:txEl>
                                              <p:pRg st="0" end="0"/>
                                            </p:txEl>
                                          </p:spTgt>
                                        </p:tgtEl>
                                        <p:attrNameLst>
                                          <p:attrName>style.visibility</p:attrName>
                                        </p:attrNameLst>
                                      </p:cBhvr>
                                      <p:to>
                                        <p:strVal val="visible"/>
                                      </p:to>
                                    </p:set>
                                    <p:animEffect transition="in" filter="blinds(horizontal)">
                                      <p:cBhvr>
                                        <p:cTn id="7" dur="500"/>
                                        <p:tgtEl>
                                          <p:spTgt spid="111309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13093">
                                            <p:txEl>
                                              <p:pRg st="1" end="1"/>
                                            </p:txEl>
                                          </p:spTgt>
                                        </p:tgtEl>
                                        <p:attrNameLst>
                                          <p:attrName>style.visibility</p:attrName>
                                        </p:attrNameLst>
                                      </p:cBhvr>
                                      <p:to>
                                        <p:strVal val="visible"/>
                                      </p:to>
                                    </p:set>
                                    <p:animEffect transition="in" filter="blinds(horizontal)">
                                      <p:cBhvr>
                                        <p:cTn id="10" dur="500"/>
                                        <p:tgtEl>
                                          <p:spTgt spid="111309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13093">
                                            <p:txEl>
                                              <p:pRg st="2" end="2"/>
                                            </p:txEl>
                                          </p:spTgt>
                                        </p:tgtEl>
                                        <p:attrNameLst>
                                          <p:attrName>style.visibility</p:attrName>
                                        </p:attrNameLst>
                                      </p:cBhvr>
                                      <p:to>
                                        <p:strVal val="visible"/>
                                      </p:to>
                                    </p:set>
                                    <p:animEffect transition="in" filter="blinds(horizontal)">
                                      <p:cBhvr>
                                        <p:cTn id="13" dur="500"/>
                                        <p:tgtEl>
                                          <p:spTgt spid="111309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13093">
                                            <p:txEl>
                                              <p:pRg st="3" end="3"/>
                                            </p:txEl>
                                          </p:spTgt>
                                        </p:tgtEl>
                                        <p:attrNameLst>
                                          <p:attrName>style.visibility</p:attrName>
                                        </p:attrNameLst>
                                      </p:cBhvr>
                                      <p:to>
                                        <p:strVal val="visible"/>
                                      </p:to>
                                    </p:set>
                                    <p:animEffect transition="in" filter="blinds(horizontal)">
                                      <p:cBhvr>
                                        <p:cTn id="18" dur="500"/>
                                        <p:tgtEl>
                                          <p:spTgt spid="111309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13093">
                                            <p:txEl>
                                              <p:pRg st="4" end="4"/>
                                            </p:txEl>
                                          </p:spTgt>
                                        </p:tgtEl>
                                        <p:attrNameLst>
                                          <p:attrName>style.visibility</p:attrName>
                                        </p:attrNameLst>
                                      </p:cBhvr>
                                      <p:to>
                                        <p:strVal val="visible"/>
                                      </p:to>
                                    </p:set>
                                    <p:animEffect transition="in" filter="blinds(horizontal)">
                                      <p:cBhvr>
                                        <p:cTn id="21" dur="500"/>
                                        <p:tgtEl>
                                          <p:spTgt spid="111309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13093">
                                            <p:txEl>
                                              <p:pRg st="5" end="5"/>
                                            </p:txEl>
                                          </p:spTgt>
                                        </p:tgtEl>
                                        <p:attrNameLst>
                                          <p:attrName>style.visibility</p:attrName>
                                        </p:attrNameLst>
                                      </p:cBhvr>
                                      <p:to>
                                        <p:strVal val="visible"/>
                                      </p:to>
                                    </p:set>
                                    <p:animEffect transition="in" filter="blinds(horizontal)">
                                      <p:cBhvr>
                                        <p:cTn id="24" dur="500"/>
                                        <p:tgtEl>
                                          <p:spTgt spid="11130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6" name="Text Box 4"/>
          <p:cNvSpPr txBox="1">
            <a:spLocks noChangeArrowheads="1"/>
          </p:cNvSpPr>
          <p:nvPr/>
        </p:nvSpPr>
        <p:spPr bwMode="auto">
          <a:xfrm>
            <a:off x="251520" y="404664"/>
            <a:ext cx="8640960" cy="1052596"/>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smtClean="0">
                <a:latin typeface="仿宋_GB2312" pitchFamily="49" charset="-122"/>
                <a:ea typeface="仿宋_GB2312" pitchFamily="49" charset="-122"/>
              </a:rPr>
              <a:t>问题</a:t>
            </a:r>
            <a:r>
              <a:rPr lang="zh-CN" altLang="en-US" dirty="0">
                <a:latin typeface="仿宋_GB2312" pitchFamily="49" charset="-122"/>
                <a:ea typeface="仿宋_GB2312" pitchFamily="49" charset="-122"/>
              </a:rPr>
              <a:t>的初始状态为</a:t>
            </a:r>
            <a:r>
              <a:rPr lang="en-US" altLang="zh-CN" dirty="0">
                <a:latin typeface="仿宋_GB2312" pitchFamily="49" charset="-122"/>
                <a:ea typeface="仿宋_GB2312" pitchFamily="49" charset="-122"/>
              </a:rPr>
              <a:t>(1, 1),</a:t>
            </a:r>
            <a:r>
              <a:rPr lang="zh-CN" altLang="en-US" dirty="0">
                <a:latin typeface="仿宋_GB2312" pitchFamily="49" charset="-122"/>
                <a:ea typeface="仿宋_GB2312" pitchFamily="49" charset="-122"/>
              </a:rPr>
              <a:t>目标状态为</a:t>
            </a:r>
            <a:r>
              <a:rPr lang="en-US" altLang="zh-CN" dirty="0">
                <a:latin typeface="仿宋_GB2312" pitchFamily="49" charset="-122"/>
                <a:ea typeface="仿宋_GB2312" pitchFamily="49" charset="-122"/>
              </a:rPr>
              <a:t>(3, 3), </a:t>
            </a:r>
            <a:r>
              <a:rPr lang="zh-CN" altLang="en-US" dirty="0">
                <a:latin typeface="仿宋_GB2312" pitchFamily="49" charset="-122"/>
                <a:ea typeface="仿宋_GB2312" pitchFamily="49" charset="-122"/>
              </a:rPr>
              <a:t>则二阶梵塔问题可用</a:t>
            </a:r>
            <a:r>
              <a:rPr lang="zh-CN" altLang="en-US" dirty="0" smtClean="0">
                <a:latin typeface="仿宋_GB2312" pitchFamily="49" charset="-122"/>
                <a:ea typeface="仿宋_GB2312" pitchFamily="49" charset="-122"/>
              </a:rPr>
              <a:t>状态空间表示</a:t>
            </a:r>
            <a:r>
              <a:rPr lang="zh-CN" altLang="en-US" dirty="0">
                <a:latin typeface="仿宋_GB2312" pitchFamily="49" charset="-122"/>
                <a:ea typeface="仿宋_GB2312" pitchFamily="49" charset="-122"/>
              </a:rPr>
              <a:t>为 </a:t>
            </a:r>
          </a:p>
        </p:txBody>
      </p:sp>
      <p:sp>
        <p:nvSpPr>
          <p:cNvPr id="1114117" name="Text Box 5"/>
          <p:cNvSpPr txBox="1">
            <a:spLocks noChangeArrowheads="1"/>
          </p:cNvSpPr>
          <p:nvPr/>
        </p:nvSpPr>
        <p:spPr bwMode="auto">
          <a:xfrm>
            <a:off x="1643042" y="1626531"/>
            <a:ext cx="5471370" cy="461665"/>
          </a:xfrm>
          <a:prstGeom prst="rect">
            <a:avLst/>
          </a:prstGeom>
          <a:noFill/>
          <a:ln w="9525">
            <a:noFill/>
            <a:miter lim="800000"/>
            <a:headEnd/>
            <a:tailEnd/>
          </a:ln>
          <a:effectLst/>
        </p:spPr>
        <p:txBody>
          <a:bodyPr wrap="none">
            <a:spAutoFit/>
          </a:bodyPr>
          <a:lstStyle/>
          <a:p>
            <a:r>
              <a:rPr lang="en-US" altLang="zh-CN" dirty="0">
                <a:solidFill>
                  <a:srgbClr val="0070C0"/>
                </a:solidFill>
              </a:rPr>
              <a:t>({(1, 1)},  {</a:t>
            </a:r>
            <a:r>
              <a:rPr lang="en-US" altLang="zh-CN" i="1" dirty="0">
                <a:solidFill>
                  <a:srgbClr val="0070C0"/>
                </a:solidFill>
              </a:rPr>
              <a:t>A</a:t>
            </a:r>
            <a:r>
              <a:rPr lang="en-US" altLang="zh-CN" dirty="0">
                <a:solidFill>
                  <a:srgbClr val="0070C0"/>
                </a:solidFill>
              </a:rPr>
              <a:t>(1, 2), </a:t>
            </a:r>
            <a:r>
              <a:rPr lang="en-US" altLang="zh-CN" dirty="0">
                <a:solidFill>
                  <a:srgbClr val="0070C0"/>
                </a:solidFill>
                <a:latin typeface="Times New Roman"/>
              </a:rPr>
              <a:t>…</a:t>
            </a:r>
            <a:r>
              <a:rPr lang="en-US" altLang="zh-CN" dirty="0">
                <a:solidFill>
                  <a:srgbClr val="0070C0"/>
                </a:solidFill>
              </a:rPr>
              <a:t>, </a:t>
            </a:r>
            <a:r>
              <a:rPr lang="en-US" altLang="zh-CN" i="1" dirty="0">
                <a:solidFill>
                  <a:srgbClr val="0070C0"/>
                </a:solidFill>
              </a:rPr>
              <a:t>B</a:t>
            </a:r>
            <a:r>
              <a:rPr lang="en-US" altLang="zh-CN" dirty="0">
                <a:solidFill>
                  <a:srgbClr val="0070C0"/>
                </a:solidFill>
              </a:rPr>
              <a:t>(3, 2)},  {(3, 3)}) </a:t>
            </a:r>
          </a:p>
        </p:txBody>
      </p:sp>
      <p:sp>
        <p:nvSpPr>
          <p:cNvPr id="1114118" name="Text Box 6"/>
          <p:cNvSpPr txBox="1">
            <a:spLocks noChangeArrowheads="1"/>
          </p:cNvSpPr>
          <p:nvPr/>
        </p:nvSpPr>
        <p:spPr bwMode="auto">
          <a:xfrm>
            <a:off x="107504" y="1988841"/>
            <a:ext cx="9145016" cy="683264"/>
          </a:xfrm>
          <a:prstGeom prst="rect">
            <a:avLst/>
          </a:prstGeom>
          <a:noFill/>
          <a:ln w="9525">
            <a:noFill/>
            <a:miter lim="800000"/>
            <a:headEnd/>
            <a:tailEnd/>
          </a:ln>
          <a:effectLst/>
        </p:spPr>
        <p:txBody>
          <a:bodyPr wrap="square">
            <a:spAutoFit/>
          </a:bodyPr>
          <a:lstStyle/>
          <a:p>
            <a:pPr>
              <a:lnSpc>
                <a:spcPct val="160000"/>
              </a:lnSpc>
            </a:pPr>
            <a:r>
              <a:rPr lang="zh-CN" altLang="en-US" dirty="0" smtClean="0">
                <a:latin typeface="宋体" charset="-122"/>
              </a:rPr>
              <a:t>由</a:t>
            </a:r>
            <a:r>
              <a:rPr lang="zh-CN" altLang="en-US" dirty="0">
                <a:latin typeface="宋体" charset="-122"/>
              </a:rPr>
              <a:t>这</a:t>
            </a:r>
            <a:r>
              <a:rPr lang="en-US" altLang="zh-CN" dirty="0"/>
              <a:t>9</a:t>
            </a:r>
            <a:r>
              <a:rPr lang="zh-CN" altLang="en-US" dirty="0">
                <a:latin typeface="宋体" charset="-122"/>
              </a:rPr>
              <a:t>种可能的状态和</a:t>
            </a:r>
            <a:r>
              <a:rPr lang="en-US" altLang="zh-CN" dirty="0"/>
              <a:t>12</a:t>
            </a:r>
            <a:r>
              <a:rPr lang="zh-CN" altLang="en-US" dirty="0">
                <a:latin typeface="宋体" charset="-122"/>
              </a:rPr>
              <a:t>种操作</a:t>
            </a:r>
            <a:r>
              <a:rPr lang="en-US" altLang="zh-CN" dirty="0"/>
              <a:t>, </a:t>
            </a:r>
            <a:r>
              <a:rPr lang="zh-CN" altLang="en-US" dirty="0">
                <a:latin typeface="宋体" charset="-122"/>
              </a:rPr>
              <a:t>二阶梵塔问题的状态空间图</a:t>
            </a:r>
            <a:r>
              <a:rPr lang="zh-CN" altLang="en-US" dirty="0" smtClean="0">
                <a:latin typeface="宋体" charset="-122"/>
              </a:rPr>
              <a:t>如</a:t>
            </a:r>
            <a:r>
              <a:rPr lang="zh-CN" altLang="en-US" dirty="0">
                <a:latin typeface="宋体" charset="-122"/>
              </a:rPr>
              <a:t>下</a:t>
            </a:r>
            <a:endParaRPr lang="zh-CN" alt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l="41245" t="51225" r="47951" b="17432"/>
          <a:stretch>
            <a:fillRect/>
          </a:stretch>
        </p:blipFill>
        <p:spPr bwMode="auto">
          <a:xfrm>
            <a:off x="976230" y="2924944"/>
            <a:ext cx="76327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201281"/>
      </p:ext>
    </p:extLst>
  </p:cSld>
  <p:clrMapOvr>
    <a:masterClrMapping/>
  </p:clrMapOvr>
  <p:transition spd="med">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4" name="Text Box 4"/>
          <p:cNvSpPr txBox="1">
            <a:spLocks noChangeArrowheads="1"/>
          </p:cNvSpPr>
          <p:nvPr/>
        </p:nvSpPr>
        <p:spPr bwMode="auto">
          <a:xfrm>
            <a:off x="785786" y="857232"/>
            <a:ext cx="7715304" cy="4555799"/>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a:latin typeface="黑体" pitchFamily="49" charset="-122"/>
                <a:ea typeface="黑体" pitchFamily="49" charset="-122"/>
              </a:rPr>
              <a:t>例</a:t>
            </a:r>
            <a:r>
              <a:rPr lang="en-US" altLang="zh-CN" dirty="0" smtClean="0">
                <a:latin typeface="黑体" pitchFamily="49" charset="-122"/>
                <a:ea typeface="黑体" pitchFamily="49" charset="-122"/>
              </a:rPr>
              <a:t>3-7 </a:t>
            </a:r>
            <a:r>
              <a:rPr lang="zh-CN" altLang="en-US" dirty="0">
                <a:ea typeface="仿宋_GB2312" pitchFamily="49" charset="-122"/>
              </a:rPr>
              <a:t>旅行商问题</a:t>
            </a:r>
            <a:r>
              <a:rPr lang="en-US" altLang="zh-CN" dirty="0">
                <a:ea typeface="仿宋_GB2312" pitchFamily="49" charset="-122"/>
              </a:rPr>
              <a:t>(Traveling-Salesman </a:t>
            </a:r>
            <a:r>
              <a:rPr lang="en-US" altLang="zh-CN" dirty="0" err="1">
                <a:ea typeface="仿宋_GB2312" pitchFamily="49" charset="-122"/>
              </a:rPr>
              <a:t>Problem,TSP</a:t>
            </a:r>
            <a:r>
              <a:rPr lang="en-US" altLang="zh-CN" dirty="0">
                <a:ea typeface="仿宋_GB2312" pitchFamily="49" charset="-122"/>
              </a:rPr>
              <a:t>)</a:t>
            </a:r>
            <a:r>
              <a:rPr lang="zh-CN" altLang="en-US" dirty="0">
                <a:ea typeface="仿宋_GB2312" pitchFamily="49" charset="-122"/>
              </a:rPr>
              <a:t>。 设有</a:t>
            </a:r>
            <a:r>
              <a:rPr lang="en-US" altLang="zh-CN" i="1" dirty="0">
                <a:ea typeface="仿宋_GB2312" pitchFamily="49" charset="-122"/>
              </a:rPr>
              <a:t>n</a:t>
            </a:r>
            <a:r>
              <a:rPr lang="zh-CN" altLang="en-US" dirty="0">
                <a:ea typeface="仿宋_GB2312" pitchFamily="49" charset="-122"/>
              </a:rPr>
              <a:t>个互相可直达的城市</a:t>
            </a:r>
            <a:r>
              <a:rPr lang="en-US" altLang="zh-CN" dirty="0">
                <a:ea typeface="仿宋_GB2312" pitchFamily="49" charset="-122"/>
              </a:rPr>
              <a:t>, </a:t>
            </a:r>
            <a:r>
              <a:rPr lang="zh-CN" altLang="en-US" dirty="0">
                <a:ea typeface="仿宋_GB2312" pitchFamily="49" charset="-122"/>
              </a:rPr>
              <a:t>某推销商准备从其中的</a:t>
            </a:r>
            <a:r>
              <a:rPr lang="en-US" altLang="zh-CN" i="1" dirty="0">
                <a:ea typeface="仿宋_GB2312" pitchFamily="49" charset="-122"/>
              </a:rPr>
              <a:t>A</a:t>
            </a:r>
            <a:r>
              <a:rPr lang="zh-CN" altLang="en-US" dirty="0">
                <a:ea typeface="仿宋_GB2312" pitchFamily="49" charset="-122"/>
              </a:rPr>
              <a:t>城出发</a:t>
            </a:r>
            <a:r>
              <a:rPr lang="en-US" altLang="zh-CN" dirty="0">
                <a:ea typeface="仿宋_GB2312" pitchFamily="49" charset="-122"/>
              </a:rPr>
              <a:t>,</a:t>
            </a:r>
            <a:r>
              <a:rPr lang="zh-CN" altLang="en-US" dirty="0">
                <a:ea typeface="仿宋_GB2312" pitchFamily="49" charset="-122"/>
              </a:rPr>
              <a:t>周游各城市一遍</a:t>
            </a:r>
            <a:r>
              <a:rPr lang="en-US" altLang="zh-CN" dirty="0">
                <a:ea typeface="仿宋_GB2312" pitchFamily="49" charset="-122"/>
              </a:rPr>
              <a:t>, </a:t>
            </a:r>
            <a:r>
              <a:rPr lang="zh-CN" altLang="en-US" dirty="0">
                <a:ea typeface="仿宋_GB2312" pitchFamily="49" charset="-122"/>
              </a:rPr>
              <a:t>最后又回到</a:t>
            </a:r>
            <a:r>
              <a:rPr lang="en-US" altLang="zh-CN" dirty="0">
                <a:ea typeface="仿宋_GB2312" pitchFamily="49" charset="-122"/>
              </a:rPr>
              <a:t>A</a:t>
            </a:r>
            <a:r>
              <a:rPr lang="zh-CN" altLang="en-US" dirty="0">
                <a:ea typeface="仿宋_GB2312" pitchFamily="49" charset="-122"/>
              </a:rPr>
              <a:t>城。要求为该推销商规划一条最短的旅行路线。</a:t>
            </a:r>
          </a:p>
          <a:p>
            <a:pPr algn="just">
              <a:lnSpc>
                <a:spcPct val="120000"/>
              </a:lnSpc>
              <a:spcBef>
                <a:spcPct val="20000"/>
              </a:spcBef>
            </a:pPr>
            <a:r>
              <a:rPr lang="zh-CN" altLang="en-US" dirty="0" smtClean="0"/>
              <a:t>        </a:t>
            </a:r>
            <a:r>
              <a:rPr lang="zh-CN" altLang="en-US" dirty="0" smtClean="0">
                <a:ea typeface="仿宋_GB2312" pitchFamily="49" charset="-122"/>
              </a:rPr>
              <a:t>该</a:t>
            </a:r>
            <a:r>
              <a:rPr lang="zh-CN" altLang="en-US" dirty="0">
                <a:ea typeface="仿宋_GB2312" pitchFamily="49" charset="-122"/>
              </a:rPr>
              <a:t>问题的状态为以</a:t>
            </a:r>
            <a:r>
              <a:rPr lang="en-US" altLang="zh-CN" dirty="0">
                <a:ea typeface="仿宋_GB2312" pitchFamily="49" charset="-122"/>
              </a:rPr>
              <a:t>A</a:t>
            </a:r>
            <a:r>
              <a:rPr lang="zh-CN" altLang="en-US" dirty="0">
                <a:ea typeface="仿宋_GB2312" pitchFamily="49" charset="-122"/>
              </a:rPr>
              <a:t>打头的已访问过的城市序列</a:t>
            </a:r>
            <a:r>
              <a:rPr lang="en-US" altLang="zh-CN" dirty="0">
                <a:ea typeface="仿宋_GB2312" pitchFamily="49" charset="-122"/>
              </a:rPr>
              <a:t>:                </a:t>
            </a:r>
          </a:p>
          <a:p>
            <a:pPr algn="just">
              <a:lnSpc>
                <a:spcPct val="120000"/>
              </a:lnSpc>
              <a:spcBef>
                <a:spcPct val="20000"/>
              </a:spcBef>
            </a:pPr>
            <a:r>
              <a:rPr lang="en-US" altLang="zh-CN" dirty="0">
                <a:ea typeface="仿宋_GB2312" pitchFamily="49" charset="-122"/>
              </a:rPr>
              <a:t>                                       A </a:t>
            </a:r>
            <a:r>
              <a:rPr lang="en-US" altLang="zh-CN" dirty="0" smtClean="0">
                <a:ea typeface="仿宋_GB2312" pitchFamily="49" charset="-122"/>
              </a:rPr>
              <a:t>…</a:t>
            </a:r>
            <a:endParaRPr lang="en-US" altLang="zh-CN" dirty="0">
              <a:ea typeface="仿宋_GB2312" pitchFamily="49" charset="-122"/>
            </a:endParaRPr>
          </a:p>
          <a:p>
            <a:pPr algn="just">
              <a:lnSpc>
                <a:spcPct val="120000"/>
              </a:lnSpc>
              <a:spcBef>
                <a:spcPct val="20000"/>
              </a:spcBef>
            </a:pPr>
            <a:r>
              <a:rPr lang="en-US" altLang="zh-CN" dirty="0">
                <a:ea typeface="仿宋_GB2312" pitchFamily="49" charset="-122"/>
              </a:rPr>
              <a:t>      </a:t>
            </a:r>
            <a:r>
              <a:rPr lang="en-US" altLang="zh-CN" dirty="0" smtClean="0">
                <a:ea typeface="仿宋_GB2312" pitchFamily="49" charset="-122"/>
              </a:rPr>
              <a:t>        </a:t>
            </a:r>
            <a:r>
              <a:rPr lang="en-US" altLang="zh-CN" i="1" dirty="0">
                <a:ea typeface="仿宋_GB2312" pitchFamily="49" charset="-122"/>
              </a:rPr>
              <a:t>S</a:t>
            </a:r>
            <a:r>
              <a:rPr lang="en-US" altLang="zh-CN" baseline="-25000" dirty="0">
                <a:ea typeface="仿宋_GB2312" pitchFamily="49" charset="-122"/>
              </a:rPr>
              <a:t>o</a:t>
            </a:r>
            <a:r>
              <a:rPr lang="en-US" altLang="zh-CN" dirty="0">
                <a:ea typeface="仿宋_GB2312" pitchFamily="49" charset="-122"/>
              </a:rPr>
              <a:t>:  A</a:t>
            </a:r>
            <a:r>
              <a:rPr lang="zh-CN" altLang="en-US" dirty="0" smtClean="0">
                <a:ea typeface="仿宋_GB2312" pitchFamily="49" charset="-122"/>
              </a:rPr>
              <a:t>。</a:t>
            </a:r>
            <a:endParaRPr lang="zh-CN" altLang="en-US" dirty="0">
              <a:ea typeface="仿宋_GB2312" pitchFamily="49" charset="-122"/>
            </a:endParaRPr>
          </a:p>
          <a:p>
            <a:pPr>
              <a:lnSpc>
                <a:spcPct val="120000"/>
              </a:lnSpc>
              <a:spcBef>
                <a:spcPct val="20000"/>
              </a:spcBef>
            </a:pPr>
            <a:r>
              <a:rPr lang="zh-CN" altLang="en-US" dirty="0">
                <a:ea typeface="仿宋_GB2312" pitchFamily="49" charset="-122"/>
              </a:rPr>
              <a:t>              </a:t>
            </a:r>
            <a:r>
              <a:rPr lang="en-US" altLang="zh-CN" i="1" dirty="0" err="1">
                <a:ea typeface="仿宋_GB2312" pitchFamily="49" charset="-122"/>
              </a:rPr>
              <a:t>S</a:t>
            </a:r>
            <a:r>
              <a:rPr lang="en-US" altLang="zh-CN" i="1" baseline="-25000" dirty="0" err="1">
                <a:ea typeface="仿宋_GB2312" pitchFamily="49" charset="-122"/>
              </a:rPr>
              <a:t>g</a:t>
            </a:r>
            <a:r>
              <a:rPr lang="en-US" altLang="zh-CN" dirty="0">
                <a:ea typeface="仿宋_GB2312" pitchFamily="49" charset="-122"/>
              </a:rPr>
              <a:t>:  A, …, A</a:t>
            </a:r>
            <a:r>
              <a:rPr lang="zh-CN" altLang="en-US" dirty="0">
                <a:ea typeface="仿宋_GB2312" pitchFamily="49" charset="-122"/>
              </a:rPr>
              <a:t>。</a:t>
            </a:r>
          </a:p>
          <a:p>
            <a:pPr>
              <a:lnSpc>
                <a:spcPct val="120000"/>
              </a:lnSpc>
              <a:spcBef>
                <a:spcPct val="20000"/>
              </a:spcBef>
            </a:pPr>
            <a:r>
              <a:rPr lang="zh-CN" altLang="en-US" dirty="0">
                <a:ea typeface="仿宋_GB2312" pitchFamily="49" charset="-122"/>
              </a:rPr>
              <a:t>             其中“</a:t>
            </a:r>
            <a:r>
              <a:rPr lang="en-US" altLang="zh-CN" dirty="0">
                <a:ea typeface="仿宋_GB2312" pitchFamily="49" charset="-122"/>
              </a:rPr>
              <a:t>…”</a:t>
            </a:r>
            <a:r>
              <a:rPr lang="zh-CN" altLang="en-US" dirty="0">
                <a:ea typeface="仿宋_GB2312" pitchFamily="49" charset="-122"/>
              </a:rPr>
              <a:t>为其余</a:t>
            </a:r>
            <a:r>
              <a:rPr lang="en-US" altLang="zh-CN" i="1" dirty="0">
                <a:ea typeface="仿宋_GB2312" pitchFamily="49" charset="-122"/>
              </a:rPr>
              <a:t>n</a:t>
            </a:r>
            <a:r>
              <a:rPr lang="en-US" altLang="zh-CN" dirty="0">
                <a:ea typeface="仿宋_GB2312" pitchFamily="49" charset="-122"/>
              </a:rPr>
              <a:t>-1</a:t>
            </a:r>
            <a:r>
              <a:rPr lang="zh-CN" altLang="en-US" dirty="0">
                <a:ea typeface="仿宋_GB2312" pitchFamily="49" charset="-122"/>
              </a:rPr>
              <a:t>个城市的一个序列。</a:t>
            </a:r>
            <a:r>
              <a:rPr lang="zh-CN" altLang="en-US" dirty="0"/>
              <a:t> </a:t>
            </a:r>
          </a:p>
        </p:txBody>
      </p:sp>
    </p:spTree>
    <p:extLst>
      <p:ext uri="{BB962C8B-B14F-4D97-AF65-F5344CB8AC3E}">
        <p14:creationId xmlns:p14="http://schemas.microsoft.com/office/powerpoint/2010/main" val="2738723783"/>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16164">
                                            <p:txEl>
                                              <p:pRg st="0" end="0"/>
                                            </p:txEl>
                                          </p:spTgt>
                                        </p:tgtEl>
                                        <p:attrNameLst>
                                          <p:attrName>style.visibility</p:attrName>
                                        </p:attrNameLst>
                                      </p:cBhvr>
                                      <p:to>
                                        <p:strVal val="visible"/>
                                      </p:to>
                                    </p:set>
                                    <p:animEffect transition="in" filter="blinds(horizontal)">
                                      <p:cBhvr>
                                        <p:cTn id="7" dur="500"/>
                                        <p:tgtEl>
                                          <p:spTgt spid="1116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164">
                                            <p:txEl>
                                              <p:pRg st="1" end="1"/>
                                            </p:txEl>
                                          </p:spTgt>
                                        </p:tgtEl>
                                        <p:attrNameLst>
                                          <p:attrName>style.visibility</p:attrName>
                                        </p:attrNameLst>
                                      </p:cBhvr>
                                      <p:to>
                                        <p:strVal val="visible"/>
                                      </p:to>
                                    </p:set>
                                    <p:animEffect transition="in" filter="blinds(horizontal)">
                                      <p:cBhvr>
                                        <p:cTn id="12" dur="500"/>
                                        <p:tgtEl>
                                          <p:spTgt spid="111616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16164">
                                            <p:txEl>
                                              <p:pRg st="2" end="2"/>
                                            </p:txEl>
                                          </p:spTgt>
                                        </p:tgtEl>
                                        <p:attrNameLst>
                                          <p:attrName>style.visibility</p:attrName>
                                        </p:attrNameLst>
                                      </p:cBhvr>
                                      <p:to>
                                        <p:strVal val="visible"/>
                                      </p:to>
                                    </p:set>
                                    <p:animEffect transition="in" filter="blinds(horizontal)">
                                      <p:cBhvr>
                                        <p:cTn id="15" dur="500"/>
                                        <p:tgtEl>
                                          <p:spTgt spid="111616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16164">
                                            <p:txEl>
                                              <p:pRg st="3" end="3"/>
                                            </p:txEl>
                                          </p:spTgt>
                                        </p:tgtEl>
                                        <p:attrNameLst>
                                          <p:attrName>style.visibility</p:attrName>
                                        </p:attrNameLst>
                                      </p:cBhvr>
                                      <p:to>
                                        <p:strVal val="visible"/>
                                      </p:to>
                                    </p:set>
                                    <p:animEffect transition="in" filter="blinds(horizontal)">
                                      <p:cBhvr>
                                        <p:cTn id="18" dur="500"/>
                                        <p:tgtEl>
                                          <p:spTgt spid="111616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16164">
                                            <p:txEl>
                                              <p:pRg st="4" end="4"/>
                                            </p:txEl>
                                          </p:spTgt>
                                        </p:tgtEl>
                                        <p:attrNameLst>
                                          <p:attrName>style.visibility</p:attrName>
                                        </p:attrNameLst>
                                      </p:cBhvr>
                                      <p:to>
                                        <p:strVal val="visible"/>
                                      </p:to>
                                    </p:set>
                                    <p:animEffect transition="in" filter="blinds(horizontal)">
                                      <p:cBhvr>
                                        <p:cTn id="21" dur="500"/>
                                        <p:tgtEl>
                                          <p:spTgt spid="111616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16164">
                                            <p:txEl>
                                              <p:pRg st="5" end="5"/>
                                            </p:txEl>
                                          </p:spTgt>
                                        </p:tgtEl>
                                        <p:attrNameLst>
                                          <p:attrName>style.visibility</p:attrName>
                                        </p:attrNameLst>
                                      </p:cBhvr>
                                      <p:to>
                                        <p:strVal val="visible"/>
                                      </p:to>
                                    </p:set>
                                    <p:animEffect transition="in" filter="blinds(horizontal)">
                                      <p:cBhvr>
                                        <p:cTn id="24" dur="500"/>
                                        <p:tgtEl>
                                          <p:spTgt spid="11161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8" name="Text Box 4"/>
          <p:cNvSpPr txBox="1">
            <a:spLocks noChangeArrowheads="1"/>
          </p:cNvSpPr>
          <p:nvPr/>
        </p:nvSpPr>
        <p:spPr bwMode="auto">
          <a:xfrm>
            <a:off x="785786" y="914400"/>
            <a:ext cx="7643866" cy="3046988"/>
          </a:xfrm>
          <a:prstGeom prst="rect">
            <a:avLst/>
          </a:prstGeom>
          <a:noFill/>
          <a:ln w="9525">
            <a:noFill/>
            <a:miter lim="800000"/>
            <a:headEnd/>
            <a:tailEnd/>
          </a:ln>
          <a:effectLst/>
        </p:spPr>
        <p:txBody>
          <a:bodyPr wrap="square">
            <a:spAutoFit/>
          </a:bodyPr>
          <a:lstStyle/>
          <a:p>
            <a:pPr algn="just">
              <a:spcBef>
                <a:spcPct val="50000"/>
              </a:spcBef>
            </a:pPr>
            <a:r>
              <a:rPr lang="zh-CN" altLang="en-US" dirty="0">
                <a:latin typeface="宋体" charset="-122"/>
              </a:rPr>
              <a:t>　　</a:t>
            </a:r>
            <a:r>
              <a:rPr lang="zh-CN" altLang="en-US" dirty="0">
                <a:latin typeface="黑体" pitchFamily="49" charset="-122"/>
                <a:ea typeface="黑体" pitchFamily="49" charset="-122"/>
              </a:rPr>
              <a:t>状态转换规则</a:t>
            </a:r>
            <a:r>
              <a:rPr lang="zh-CN" altLang="en-US" b="1" dirty="0" smtClean="0">
                <a:latin typeface="宋体" charset="-122"/>
              </a:rPr>
              <a:t>：</a:t>
            </a:r>
            <a:endParaRPr lang="zh-CN" altLang="en-US" dirty="0">
              <a:latin typeface="宋体" charset="-122"/>
            </a:endParaRPr>
          </a:p>
          <a:p>
            <a:pPr algn="just">
              <a:lnSpc>
                <a:spcPct val="150000"/>
              </a:lnSpc>
              <a:spcBef>
                <a:spcPct val="50000"/>
              </a:spcBef>
            </a:pPr>
            <a:r>
              <a:rPr lang="zh-CN" altLang="en-US" dirty="0">
                <a:latin typeface="宋体" charset="-122"/>
              </a:rPr>
              <a:t>　　</a:t>
            </a:r>
            <a:r>
              <a:rPr lang="en-US" altLang="zh-CN" dirty="0" smtClean="0">
                <a:latin typeface="宋体" charset="-122"/>
              </a:rPr>
              <a:t>r1:</a:t>
            </a:r>
            <a:r>
              <a:rPr lang="zh-CN" altLang="en-US" dirty="0" smtClean="0">
                <a:latin typeface="仿宋_GB2312" pitchFamily="49" charset="-122"/>
                <a:ea typeface="仿宋_GB2312" pitchFamily="49" charset="-122"/>
              </a:rPr>
              <a:t>如果</a:t>
            </a:r>
            <a:r>
              <a:rPr lang="zh-CN" altLang="en-US" dirty="0">
                <a:latin typeface="仿宋_GB2312" pitchFamily="49" charset="-122"/>
                <a:ea typeface="仿宋_GB2312" pitchFamily="49" charset="-122"/>
              </a:rPr>
              <a:t>当前城市的下一个城市还未去过</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则去该城市</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并把该城市名排在已去过的城市名序列后端</a:t>
            </a:r>
            <a:r>
              <a:rPr lang="zh-CN" altLang="en-US" dirty="0" smtClean="0">
                <a:latin typeface="仿宋_GB2312" pitchFamily="49" charset="-122"/>
                <a:ea typeface="仿宋_GB2312" pitchFamily="49" charset="-122"/>
              </a:rPr>
              <a:t>。</a:t>
            </a:r>
            <a:endParaRPr lang="zh-CN" altLang="en-US" dirty="0">
              <a:latin typeface="仿宋_GB2312" pitchFamily="49" charset="-122"/>
              <a:ea typeface="仿宋_GB2312" pitchFamily="49" charset="-122"/>
            </a:endParaRPr>
          </a:p>
          <a:p>
            <a:pPr algn="just">
              <a:lnSpc>
                <a:spcPct val="150000"/>
              </a:lnSpc>
              <a:spcBef>
                <a:spcPct val="50000"/>
              </a:spcBef>
            </a:pPr>
            <a:r>
              <a:rPr lang="zh-CN" altLang="en-US" dirty="0">
                <a:latin typeface="仿宋_GB2312" pitchFamily="49" charset="-122"/>
                <a:ea typeface="仿宋_GB2312" pitchFamily="49" charset="-122"/>
              </a:rPr>
              <a:t>　　</a:t>
            </a:r>
            <a:r>
              <a:rPr lang="en-US" altLang="zh-CN" dirty="0" smtClean="0">
                <a:latin typeface="方正姚体" pitchFamily="2" charset="-122"/>
                <a:ea typeface="方正姚体" pitchFamily="2" charset="-122"/>
              </a:rPr>
              <a:t>r2:</a:t>
            </a:r>
            <a:r>
              <a:rPr lang="en-US" altLang="zh-CN" dirty="0" smtClean="0">
                <a:latin typeface="仿宋_GB2312" pitchFamily="49" charset="-122"/>
                <a:ea typeface="仿宋_GB2312" pitchFamily="49" charset="-122"/>
              </a:rPr>
              <a:t> </a:t>
            </a:r>
            <a:r>
              <a:rPr lang="zh-CN" altLang="en-US" dirty="0">
                <a:latin typeface="仿宋_GB2312" pitchFamily="49" charset="-122"/>
                <a:ea typeface="仿宋_GB2312" pitchFamily="49" charset="-122"/>
              </a:rPr>
              <a:t>如果所有城市都去过一次</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则从当前城市返回</a:t>
            </a:r>
            <a:r>
              <a:rPr lang="en-US" altLang="zh-CN" i="1" dirty="0">
                <a:latin typeface="仿宋_GB2312" pitchFamily="49" charset="-122"/>
                <a:ea typeface="仿宋_GB2312" pitchFamily="49" charset="-122"/>
              </a:rPr>
              <a:t>A</a:t>
            </a:r>
            <a:r>
              <a:rPr lang="zh-CN" altLang="en-US" dirty="0">
                <a:latin typeface="仿宋_GB2312" pitchFamily="49" charset="-122"/>
                <a:ea typeface="仿宋_GB2312" pitchFamily="49" charset="-122"/>
              </a:rPr>
              <a:t>城</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把</a:t>
            </a:r>
            <a:r>
              <a:rPr lang="en-US" altLang="zh-CN" i="1" dirty="0">
                <a:latin typeface="仿宋_GB2312" pitchFamily="49" charset="-122"/>
                <a:ea typeface="仿宋_GB2312" pitchFamily="49" charset="-122"/>
              </a:rPr>
              <a:t>A</a:t>
            </a:r>
            <a:r>
              <a:rPr lang="zh-CN" altLang="en-US" dirty="0">
                <a:latin typeface="仿宋_GB2312" pitchFamily="49" charset="-122"/>
                <a:ea typeface="仿宋_GB2312" pitchFamily="49" charset="-122"/>
              </a:rPr>
              <a:t>也添在去过的城市名序列后端。</a:t>
            </a:r>
            <a:r>
              <a:rPr lang="zh-CN" altLang="en-US" dirty="0"/>
              <a:t> </a:t>
            </a:r>
          </a:p>
        </p:txBody>
      </p:sp>
    </p:spTree>
    <p:extLst>
      <p:ext uri="{BB962C8B-B14F-4D97-AF65-F5344CB8AC3E}">
        <p14:creationId xmlns:p14="http://schemas.microsoft.com/office/powerpoint/2010/main" val="4119629495"/>
      </p:ext>
    </p:extLst>
  </p:cSld>
  <p:clrMapOvr>
    <a:masterClrMapping/>
  </p:clrMapOvr>
  <p:transition spd="med">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3" name="内容占位符 2"/>
          <p:cNvSpPr>
            <a:spLocks noGrp="1"/>
          </p:cNvSpPr>
          <p:nvPr>
            <p:ph idx="1"/>
          </p:nvPr>
        </p:nvSpPr>
        <p:spPr>
          <a:xfrm>
            <a:off x="812006" y="1412776"/>
            <a:ext cx="8169275" cy="5072063"/>
          </a:xfrm>
        </p:spPr>
        <p:txBody>
          <a:bodyPr/>
          <a:lstStyle/>
          <a:p>
            <a:pPr marL="342900" lvl="1" indent="-342900">
              <a:buClr>
                <a:schemeClr val="folHlink"/>
              </a:buClr>
              <a:buSzPct val="60000"/>
              <a:defRPr/>
            </a:pPr>
            <a:r>
              <a:rPr lang="zh-CN" altLang="en-US" dirty="0" smtClean="0"/>
              <a:t>树式搜索</a:t>
            </a:r>
            <a:endParaRPr lang="en-US" altLang="zh-CN" dirty="0" smtClean="0"/>
          </a:p>
          <a:p>
            <a:pPr lvl="1">
              <a:defRPr/>
            </a:pPr>
            <a:r>
              <a:rPr lang="zh-CN" altLang="en-US" dirty="0" smtClean="0"/>
              <a:t>以“</a:t>
            </a:r>
            <a:r>
              <a:rPr lang="zh-CN" altLang="en-US" u="sng" dirty="0" smtClean="0"/>
              <a:t>画树</a:t>
            </a:r>
            <a:r>
              <a:rPr lang="zh-CN" altLang="en-US" dirty="0" smtClean="0"/>
              <a:t>”的方式进行搜索</a:t>
            </a:r>
            <a:endParaRPr lang="en-US" altLang="zh-CN" dirty="0" smtClean="0"/>
          </a:p>
          <a:p>
            <a:pPr lvl="1">
              <a:defRPr/>
            </a:pPr>
            <a:r>
              <a:rPr lang="zh-CN" altLang="en-US" dirty="0" smtClean="0"/>
              <a:t>在搜索过程中，记录所经过的所有节点和边</a:t>
            </a:r>
            <a:endParaRPr lang="en-US" altLang="zh-CN" dirty="0" smtClean="0"/>
          </a:p>
          <a:p>
            <a:pPr lvl="1">
              <a:defRPr/>
            </a:pPr>
            <a:r>
              <a:rPr lang="zh-CN" altLang="en-US" dirty="0" smtClean="0"/>
              <a:t>搜索所记录的轨迹始终是</a:t>
            </a:r>
            <a:r>
              <a:rPr lang="zh-CN" altLang="en-US" u="sng" dirty="0" smtClean="0"/>
              <a:t>一棵树</a:t>
            </a:r>
            <a:endParaRPr lang="en-US" altLang="zh-CN" u="sng" dirty="0" smtClean="0"/>
          </a:p>
          <a:p>
            <a:pPr lvl="2">
              <a:defRPr/>
            </a:pPr>
            <a:r>
              <a:rPr lang="zh-CN" altLang="en-US" dirty="0" smtClean="0"/>
              <a:t>搜索过的路径可以重复利用</a:t>
            </a:r>
            <a:endParaRPr lang="en-US" altLang="zh-CN" dirty="0" smtClean="0"/>
          </a:p>
          <a:p>
            <a:pPr lvl="2">
              <a:defRPr/>
            </a:pPr>
            <a:r>
              <a:rPr lang="zh-CN" altLang="en-US" dirty="0" smtClean="0"/>
              <a:t>可以更有效地利用与问题有关的一些知识，达到启发式搜索</a:t>
            </a:r>
          </a:p>
          <a:p>
            <a:pPr>
              <a:defRPr/>
            </a:pPr>
            <a:r>
              <a:rPr lang="zh-CN" altLang="en-US" sz="2400" dirty="0" smtClean="0"/>
              <a:t>线式搜索</a:t>
            </a:r>
            <a:endParaRPr lang="en-US" altLang="zh-CN" sz="2400" dirty="0" smtClean="0"/>
          </a:p>
          <a:p>
            <a:pPr lvl="1">
              <a:defRPr/>
            </a:pPr>
            <a:r>
              <a:rPr lang="zh-CN" altLang="en-US" dirty="0" smtClean="0"/>
              <a:t>以“</a:t>
            </a:r>
            <a:r>
              <a:rPr lang="zh-CN" altLang="en-US" u="sng" dirty="0" smtClean="0"/>
              <a:t>画线</a:t>
            </a:r>
            <a:r>
              <a:rPr lang="zh-CN" altLang="en-US" dirty="0" smtClean="0"/>
              <a:t>”的方式进行搜索</a:t>
            </a:r>
            <a:endParaRPr lang="en-US" altLang="zh-CN" dirty="0" smtClean="0"/>
          </a:p>
          <a:p>
            <a:pPr lvl="1">
              <a:defRPr/>
            </a:pPr>
            <a:r>
              <a:rPr lang="zh-CN" altLang="en-US" dirty="0" smtClean="0"/>
              <a:t>在搜索过程中，只记录那些当前认为是在所找路径上的节点和边</a:t>
            </a:r>
            <a:endParaRPr lang="en-US" altLang="zh-CN" dirty="0" smtClean="0"/>
          </a:p>
          <a:p>
            <a:pPr lvl="1">
              <a:defRPr/>
            </a:pPr>
            <a:r>
              <a:rPr lang="zh-CN" altLang="en-US" dirty="0" smtClean="0"/>
              <a:t>搜索所记录的轨迹始终是</a:t>
            </a:r>
            <a:r>
              <a:rPr lang="zh-CN" altLang="en-US" u="sng" dirty="0" smtClean="0"/>
              <a:t>一条线</a:t>
            </a:r>
            <a:r>
              <a:rPr lang="zh-CN" altLang="en-US" dirty="0" smtClean="0"/>
              <a:t>（折线）</a:t>
            </a:r>
            <a:endParaRPr lang="en-US" altLang="zh-CN" dirty="0" smtClean="0"/>
          </a:p>
          <a:p>
            <a:pPr lvl="2">
              <a:defRPr/>
            </a:pPr>
            <a:r>
              <a:rPr lang="zh-CN" altLang="en-US" dirty="0" smtClean="0"/>
              <a:t>结省了存储空间</a:t>
            </a:r>
            <a:endParaRPr lang="en-US" altLang="zh-CN" dirty="0" smtClean="0"/>
          </a:p>
          <a:p>
            <a:pPr lvl="2">
              <a:defRPr/>
            </a:pPr>
            <a:r>
              <a:rPr lang="zh-CN" altLang="en-US" dirty="0" smtClean="0"/>
              <a:t>不足是这些被回溯掉的已经搜索过的部分，不能被以后使用</a:t>
            </a:r>
            <a:endParaRPr lang="en-US" altLang="zh-CN" dirty="0" smtClean="0"/>
          </a:p>
          <a:p>
            <a:pPr lvl="1">
              <a:defRPr/>
            </a:pPr>
            <a:endParaRPr lang="en-US" altLang="zh-CN" dirty="0" smtClean="0"/>
          </a:p>
          <a:p>
            <a:pPr lvl="1">
              <a:defRPr/>
            </a:pPr>
            <a:endParaRPr lang="zh-CN" altLang="en-US" dirty="0"/>
          </a:p>
        </p:txBody>
      </p:sp>
      <p:sp>
        <p:nvSpPr>
          <p:cNvPr id="4" name="矩形 3"/>
          <p:cNvSpPr/>
          <p:nvPr/>
        </p:nvSpPr>
        <p:spPr>
          <a:xfrm>
            <a:off x="104120" y="1124744"/>
            <a:ext cx="1415772" cy="461665"/>
          </a:xfrm>
          <a:prstGeom prst="rect">
            <a:avLst/>
          </a:prstGeom>
        </p:spPr>
        <p:txBody>
          <a:bodyPr wrap="none">
            <a:spAutoFit/>
          </a:bodyPr>
          <a:lstStyle/>
          <a:p>
            <a:r>
              <a:rPr lang="zh-CN" altLang="en-US" dirty="0">
                <a:solidFill>
                  <a:srgbClr val="FF0000"/>
                </a:solidFill>
              </a:rPr>
              <a:t>搜索方式</a:t>
            </a:r>
          </a:p>
        </p:txBody>
      </p:sp>
    </p:spTree>
    <p:extLst>
      <p:ext uri="{BB962C8B-B14F-4D97-AF65-F5344CB8AC3E}">
        <p14:creationId xmlns:p14="http://schemas.microsoft.com/office/powerpoint/2010/main" val="86242894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1000"/>
                                        <p:tgtEl>
                                          <p:spTgt spid="3">
                                            <p:txEl>
                                              <p:pRg st="7" end="7"/>
                                            </p:txEl>
                                          </p:spTgt>
                                        </p:tgtEl>
                                      </p:cBhvr>
                                    </p:animEffect>
                                    <p:anim calcmode="lin" valueType="num">
                                      <p:cBhvr>
                                        <p:cTn id="1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1000"/>
                                        <p:tgtEl>
                                          <p:spTgt spid="3">
                                            <p:txEl>
                                              <p:pRg st="8" end="8"/>
                                            </p:txEl>
                                          </p:spTgt>
                                        </p:tgtEl>
                                      </p:cBhvr>
                                    </p:animEffect>
                                    <p:anim calcmode="lin" valueType="num">
                                      <p:cBhvr>
                                        <p:cTn id="1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1000"/>
                                        <p:tgtEl>
                                          <p:spTgt spid="3">
                                            <p:txEl>
                                              <p:pRg st="9" end="9"/>
                                            </p:txEl>
                                          </p:spTgt>
                                        </p:tgtEl>
                                      </p:cBhvr>
                                    </p:animEffect>
                                    <p:anim calcmode="lin" valueType="num">
                                      <p:cBhvr>
                                        <p:cTn id="2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1000"/>
                                        <p:tgtEl>
                                          <p:spTgt spid="3">
                                            <p:txEl>
                                              <p:pRg st="10" end="10"/>
                                            </p:txEl>
                                          </p:spTgt>
                                        </p:tgtEl>
                                      </p:cBhvr>
                                    </p:animEffect>
                                    <p:anim calcmode="lin" valueType="num">
                                      <p:cBhvr>
                                        <p:cTn id="2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1000"/>
                                        <p:tgtEl>
                                          <p:spTgt spid="3">
                                            <p:txEl>
                                              <p:pRg st="11" end="11"/>
                                            </p:txEl>
                                          </p:spTgt>
                                        </p:tgtEl>
                                      </p:cBhvr>
                                    </p:animEffect>
                                    <p:anim calcmode="lin" valueType="num">
                                      <p:cBhvr>
                                        <p:cTn id="3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22531" name="内容占位符 2"/>
          <p:cNvSpPr>
            <a:spLocks noGrp="1"/>
          </p:cNvSpPr>
          <p:nvPr>
            <p:ph idx="1"/>
          </p:nvPr>
        </p:nvSpPr>
        <p:spPr>
          <a:xfrm>
            <a:off x="820402" y="1970861"/>
            <a:ext cx="8323597" cy="3546371"/>
          </a:xfrm>
        </p:spPr>
        <p:txBody>
          <a:bodyPr/>
          <a:lstStyle/>
          <a:p>
            <a:r>
              <a:rPr lang="zh-CN" altLang="en-US" sz="2400" dirty="0" smtClean="0"/>
              <a:t>盲目搜索</a:t>
            </a:r>
            <a:endParaRPr lang="en-US" altLang="zh-CN" sz="2400" dirty="0" smtClean="0"/>
          </a:p>
          <a:p>
            <a:pPr lvl="1"/>
            <a:r>
              <a:rPr lang="zh-CN" altLang="en-US" dirty="0" smtClean="0"/>
              <a:t>无向导搜索</a:t>
            </a:r>
            <a:r>
              <a:rPr lang="en-US" altLang="zh-CN" dirty="0" smtClean="0"/>
              <a:t>/</a:t>
            </a:r>
            <a:r>
              <a:rPr lang="zh-CN" altLang="en-US" dirty="0" smtClean="0"/>
              <a:t>穷举式搜索</a:t>
            </a:r>
            <a:endParaRPr lang="en-US" altLang="zh-CN" dirty="0" smtClean="0"/>
          </a:p>
          <a:p>
            <a:pPr lvl="1"/>
            <a:r>
              <a:rPr lang="zh-CN" altLang="en-US" dirty="0" smtClean="0"/>
              <a:t>从初始节点，沿连接边逐一考察各个节点，或反向进行</a:t>
            </a:r>
          </a:p>
          <a:p>
            <a:r>
              <a:rPr lang="zh-CN" altLang="en-US" sz="2400" dirty="0" smtClean="0"/>
              <a:t>启发式</a:t>
            </a:r>
            <a:r>
              <a:rPr lang="en-US" altLang="zh-CN" sz="2400" dirty="0" smtClean="0"/>
              <a:t>(heuristic)</a:t>
            </a:r>
            <a:r>
              <a:rPr lang="zh-CN" altLang="en-US" sz="2400" dirty="0" smtClean="0"/>
              <a:t>搜索</a:t>
            </a:r>
            <a:endParaRPr lang="en-US" altLang="zh-CN" sz="2400" dirty="0" smtClean="0"/>
          </a:p>
          <a:p>
            <a:pPr lvl="1"/>
            <a:r>
              <a:rPr lang="zh-CN" altLang="en-US" dirty="0" smtClean="0"/>
              <a:t>利用“启发性信息”引导的搜索</a:t>
            </a:r>
            <a:endParaRPr lang="en-US" altLang="zh-CN" dirty="0" smtClean="0"/>
          </a:p>
          <a:p>
            <a:pPr lvl="1"/>
            <a:r>
              <a:rPr lang="zh-CN" altLang="en-US" dirty="0" smtClean="0"/>
              <a:t>启发式信息是与问题有关的有利于尽快找到问题解的信息或知识</a:t>
            </a:r>
          </a:p>
          <a:p>
            <a:endParaRPr lang="zh-CN" altLang="en-US" dirty="0" smtClean="0"/>
          </a:p>
        </p:txBody>
      </p:sp>
      <p:sp>
        <p:nvSpPr>
          <p:cNvPr id="2" name="矩形 1"/>
          <p:cNvSpPr/>
          <p:nvPr/>
        </p:nvSpPr>
        <p:spPr>
          <a:xfrm>
            <a:off x="467544" y="1218328"/>
            <a:ext cx="1723549" cy="461665"/>
          </a:xfrm>
          <a:prstGeom prst="rect">
            <a:avLst/>
          </a:prstGeom>
        </p:spPr>
        <p:txBody>
          <a:bodyPr wrap="none">
            <a:spAutoFit/>
          </a:bodyPr>
          <a:lstStyle/>
          <a:p>
            <a:r>
              <a:rPr lang="zh-CN" altLang="en-US" dirty="0">
                <a:solidFill>
                  <a:srgbClr val="FF0000"/>
                </a:solidFill>
              </a:rPr>
              <a:t>搜索策略</a:t>
            </a:r>
            <a:r>
              <a:rPr lang="zh-CN" altLang="en-US" dirty="0"/>
              <a:t></a:t>
            </a:r>
          </a:p>
        </p:txBody>
      </p:sp>
      <p:sp>
        <p:nvSpPr>
          <p:cNvPr id="3" name="矩形 2"/>
          <p:cNvSpPr/>
          <p:nvPr/>
        </p:nvSpPr>
        <p:spPr>
          <a:xfrm>
            <a:off x="611560" y="5414177"/>
            <a:ext cx="7344816" cy="830997"/>
          </a:xfrm>
          <a:prstGeom prst="rect">
            <a:avLst/>
          </a:prstGeom>
        </p:spPr>
        <p:txBody>
          <a:bodyPr wrap="square">
            <a:spAutoFit/>
          </a:bodyPr>
          <a:lstStyle/>
          <a:p>
            <a:r>
              <a:rPr lang="zh-CN" altLang="en-US" dirty="0" smtClean="0"/>
              <a:t> </a:t>
            </a:r>
            <a:r>
              <a:rPr lang="zh-CN" altLang="en-US" dirty="0" smtClean="0">
                <a:solidFill>
                  <a:srgbClr val="FF0000"/>
                </a:solidFill>
              </a:rPr>
              <a:t>思考</a:t>
            </a:r>
            <a:r>
              <a:rPr lang="zh-CN" altLang="en-US" dirty="0" smtClean="0"/>
              <a:t>：问题</a:t>
            </a:r>
            <a:r>
              <a:rPr lang="zh-CN" altLang="en-US" dirty="0"/>
              <a:t>的</a:t>
            </a:r>
            <a:r>
              <a:rPr lang="zh-CN" altLang="en-US" dirty="0" smtClean="0"/>
              <a:t>解？</a:t>
            </a:r>
            <a:endParaRPr lang="zh-CN" altLang="en-US" dirty="0"/>
          </a:p>
          <a:p>
            <a:r>
              <a:rPr lang="zh-CN" altLang="en-US" dirty="0"/>
              <a:t>初始节点到目标节点的路径</a:t>
            </a:r>
          </a:p>
        </p:txBody>
      </p:sp>
    </p:spTree>
    <p:extLst>
      <p:ext uri="{BB962C8B-B14F-4D97-AF65-F5344CB8AC3E}">
        <p14:creationId xmlns:p14="http://schemas.microsoft.com/office/powerpoint/2010/main" val="13289469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23555" name="内容占位符 2"/>
          <p:cNvSpPr>
            <a:spLocks noGrp="1"/>
          </p:cNvSpPr>
          <p:nvPr>
            <p:ph idx="1"/>
          </p:nvPr>
        </p:nvSpPr>
        <p:spPr/>
        <p:txBody>
          <a:bodyPr/>
          <a:lstStyle/>
          <a:p>
            <a:r>
              <a:rPr lang="zh-CN" altLang="en-US" dirty="0" smtClean="0"/>
              <a:t>搜索算法</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CLOSED </a:t>
            </a:r>
            <a:r>
              <a:rPr lang="zh-CN" altLang="en-US" dirty="0" smtClean="0"/>
              <a:t>表：用来记录考察过的节点</a:t>
            </a:r>
            <a:endParaRPr lang="en-US" altLang="zh-CN" dirty="0" smtClean="0"/>
          </a:p>
          <a:p>
            <a:pPr lvl="2"/>
            <a:r>
              <a:rPr lang="zh-CN" altLang="en-US" dirty="0" smtClean="0"/>
              <a:t>对树形搜索，存储的是搜索树</a:t>
            </a:r>
            <a:endParaRPr lang="en-US" altLang="zh-CN" dirty="0" smtClean="0"/>
          </a:p>
          <a:p>
            <a:pPr lvl="2"/>
            <a:r>
              <a:rPr lang="zh-CN" altLang="en-US" dirty="0" smtClean="0"/>
              <a:t>对线式搜索，存储的是折线</a:t>
            </a:r>
            <a:endParaRPr lang="en-US" altLang="zh-CN" dirty="0" smtClean="0"/>
          </a:p>
          <a:p>
            <a:pPr lvl="1"/>
            <a:r>
              <a:rPr lang="en-US" altLang="zh-CN" dirty="0" smtClean="0"/>
              <a:t>OPEN</a:t>
            </a:r>
            <a:r>
              <a:rPr lang="zh-CN" altLang="en-US" dirty="0" smtClean="0"/>
              <a:t>表：记录待考察的节点</a:t>
            </a:r>
            <a:endParaRPr lang="en-US" altLang="zh-CN" dirty="0" smtClean="0"/>
          </a:p>
          <a:p>
            <a:pPr lvl="2"/>
            <a:r>
              <a:rPr lang="zh-CN" altLang="en-US" dirty="0" smtClean="0"/>
              <a:t>排序方式不同，对应的搜索算法不同</a:t>
            </a:r>
          </a:p>
        </p:txBody>
      </p:sp>
      <p:graphicFrame>
        <p:nvGraphicFramePr>
          <p:cNvPr id="4" name="表格 3"/>
          <p:cNvGraphicFramePr>
            <a:graphicFrameLocks noGrp="1"/>
          </p:cNvGraphicFramePr>
          <p:nvPr/>
        </p:nvGraphicFramePr>
        <p:xfrm>
          <a:off x="642938" y="2316163"/>
          <a:ext cx="3500438" cy="1327149"/>
        </p:xfrm>
        <a:graphic>
          <a:graphicData uri="http://schemas.openxmlformats.org/drawingml/2006/table">
            <a:tbl>
              <a:tblPr firstRow="1" bandRow="1">
                <a:tableStyleId>{2D5ABB26-0587-4C30-8999-92F81FD0307C}</a:tableStyleId>
              </a:tblPr>
              <a:tblGrid>
                <a:gridCol w="1750219">
                  <a:extLst>
                    <a:ext uri="{9D8B030D-6E8A-4147-A177-3AD203B41FA5}">
                      <a16:colId xmlns:a16="http://schemas.microsoft.com/office/drawing/2014/main" val="20000"/>
                    </a:ext>
                  </a:extLst>
                </a:gridCol>
                <a:gridCol w="1750219">
                  <a:extLst>
                    <a:ext uri="{9D8B030D-6E8A-4147-A177-3AD203B41FA5}">
                      <a16:colId xmlns:a16="http://schemas.microsoft.com/office/drawing/2014/main" val="20001"/>
                    </a:ext>
                  </a:extLst>
                </a:gridCol>
              </a:tblGrid>
              <a:tr h="442383">
                <a:tc>
                  <a:txBody>
                    <a:bodyPr/>
                    <a:lstStyle/>
                    <a:p>
                      <a:r>
                        <a:rPr lang="zh-CN" altLang="en-US" sz="1800" dirty="0" smtClean="0"/>
                        <a:t>节点</a:t>
                      </a:r>
                      <a:endParaRPr lang="zh-CN" altLang="en-US" sz="1800" dirty="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smtClean="0"/>
                        <a:t>父节点编号</a:t>
                      </a:r>
                      <a:endParaRPr lang="zh-CN" altLang="en-US" sz="1800" dirty="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2383">
                <a:tc>
                  <a:txBody>
                    <a:bodyPr/>
                    <a:lstStyle/>
                    <a:p>
                      <a:endParaRPr lang="zh-CN" altLang="en-US" sz="180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endParaRPr lang="zh-CN" altLang="en-US" sz="180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39" marR="91439"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nvGraphicFramePr>
        <p:xfrm>
          <a:off x="4572000" y="2286000"/>
          <a:ext cx="4286250" cy="1357314"/>
        </p:xfrm>
        <a:graphic>
          <a:graphicData uri="http://schemas.openxmlformats.org/drawingml/2006/table">
            <a:tbl>
              <a:tblPr firstRow="1" bandRow="1">
                <a:tableStyleId>{2D5ABB26-0587-4C30-8999-92F81FD0307C}</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452438">
                <a:tc>
                  <a:txBody>
                    <a:bodyPr/>
                    <a:lstStyle/>
                    <a:p>
                      <a:r>
                        <a:rPr lang="zh-CN" altLang="en-US" sz="1800" dirty="0" smtClean="0"/>
                        <a:t>编号</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smtClean="0"/>
                        <a:t>节点</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smtClean="0"/>
                        <a:t>父节点编号</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2438">
                <a:tc>
                  <a:txBody>
                    <a:bodyPr/>
                    <a:lstStyle/>
                    <a:p>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2438">
                <a:tc>
                  <a:txBody>
                    <a:bodyPr/>
                    <a:lstStyle/>
                    <a:p>
                      <a:endParaRPr lang="zh-CN" altLang="en-US" sz="180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3588" name="TextBox 6"/>
          <p:cNvSpPr txBox="1">
            <a:spLocks noChangeArrowheads="1"/>
          </p:cNvSpPr>
          <p:nvPr/>
        </p:nvSpPr>
        <p:spPr bwMode="auto">
          <a:xfrm>
            <a:off x="6000750" y="1857375"/>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dirty="0" smtClean="0">
                <a:solidFill>
                  <a:srgbClr val="000000"/>
                </a:solidFill>
              </a:rPr>
              <a:t>CLOSED</a:t>
            </a:r>
            <a:r>
              <a:rPr kumimoji="0" lang="zh-CN" altLang="en-US" sz="1800" dirty="0" smtClean="0">
                <a:solidFill>
                  <a:srgbClr val="000000"/>
                </a:solidFill>
              </a:rPr>
              <a:t>表</a:t>
            </a:r>
          </a:p>
        </p:txBody>
      </p:sp>
      <p:sp>
        <p:nvSpPr>
          <p:cNvPr id="23589" name="TextBox 7"/>
          <p:cNvSpPr txBox="1">
            <a:spLocks noChangeArrowheads="1"/>
          </p:cNvSpPr>
          <p:nvPr/>
        </p:nvSpPr>
        <p:spPr bwMode="auto">
          <a:xfrm>
            <a:off x="2000250" y="185737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OPEN</a:t>
            </a:r>
            <a:r>
              <a:rPr kumimoji="0" lang="zh-CN" altLang="en-US" sz="1800" smtClean="0">
                <a:solidFill>
                  <a:srgbClr val="000000"/>
                </a:solidFill>
              </a:rPr>
              <a:t>表</a:t>
            </a:r>
          </a:p>
        </p:txBody>
      </p:sp>
    </p:spTree>
    <p:extLst>
      <p:ext uri="{BB962C8B-B14F-4D97-AF65-F5344CB8AC3E}">
        <p14:creationId xmlns:p14="http://schemas.microsoft.com/office/powerpoint/2010/main" val="29624566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6"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DC2F099E-0840-40CA-B25C-89365757AEA8}" type="slidenum">
              <a:rPr kumimoji="1" lang="en-US" altLang="zh-CN" sz="1800" smtClean="0">
                <a:solidFill>
                  <a:srgbClr val="FFFFFF"/>
                </a:solidFill>
                <a:latin typeface="Tahoma" pitchFamily="34" charset="0"/>
                <a:ea typeface="宋体" pitchFamily="2" charset="-122"/>
              </a:rPr>
              <a:pPr/>
              <a:t>3</a:t>
            </a:fld>
            <a:endParaRPr kumimoji="1" lang="en-US" altLang="zh-CN" sz="1800" smtClean="0">
              <a:solidFill>
                <a:srgbClr val="FFFFFF"/>
              </a:solidFill>
              <a:latin typeface="Tahoma" pitchFamily="34" charset="0"/>
              <a:ea typeface="宋体" pitchFamily="2" charset="-122"/>
            </a:endParaRPr>
          </a:p>
        </p:txBody>
      </p:sp>
      <p:sp>
        <p:nvSpPr>
          <p:cNvPr id="5123" name="Rectangle 2"/>
          <p:cNvSpPr>
            <a:spLocks noGrp="1" noChangeArrowheads="1"/>
          </p:cNvSpPr>
          <p:nvPr>
            <p:ph type="title"/>
          </p:nvPr>
        </p:nvSpPr>
        <p:spPr>
          <a:xfrm>
            <a:off x="990600" y="1219200"/>
            <a:ext cx="7315200" cy="914400"/>
          </a:xfrm>
        </p:spPr>
        <p:txBody>
          <a:bodyPr/>
          <a:lstStyle/>
          <a:p>
            <a:pPr eaLnBrk="1" hangingPunct="1">
              <a:defRPr/>
            </a:pPr>
            <a:r>
              <a:rPr lang="zh-CN" altLang="en-US" dirty="0" smtClean="0">
                <a:solidFill>
                  <a:srgbClr val="FF0000"/>
                </a:solidFill>
              </a:rPr>
              <a:t>什么是知识表示</a:t>
            </a:r>
            <a:endParaRPr lang="zh-CN" altLang="en-US" dirty="0" smtClean="0">
              <a:solidFill>
                <a:srgbClr val="FF0000"/>
              </a:solidFill>
              <a:ea typeface="楷体_GB2312" pitchFamily="49" charset="-122"/>
            </a:endParaRPr>
          </a:p>
        </p:txBody>
      </p:sp>
      <p:sp>
        <p:nvSpPr>
          <p:cNvPr id="65539" name="Rectangle 3"/>
          <p:cNvSpPr>
            <a:spLocks noGrp="1" noChangeArrowheads="1"/>
          </p:cNvSpPr>
          <p:nvPr>
            <p:ph type="body" idx="1"/>
          </p:nvPr>
        </p:nvSpPr>
        <p:spPr>
          <a:xfrm>
            <a:off x="914400" y="2205038"/>
            <a:ext cx="7834313" cy="4348162"/>
          </a:xfrm>
        </p:spPr>
        <p:txBody>
          <a:bodyPr/>
          <a:lstStyle/>
          <a:p>
            <a:pPr>
              <a:spcBef>
                <a:spcPct val="0"/>
              </a:spcBef>
              <a:buClr>
                <a:srgbClr val="FFFF66"/>
              </a:buClr>
            </a:pPr>
            <a:r>
              <a:rPr lang="zh-CN" altLang="en-US" dirty="0" smtClean="0"/>
              <a:t>将面向人的知识转化为计算机系统所能接受的形式，即知识表示研究的内容。</a:t>
            </a:r>
          </a:p>
          <a:p>
            <a:pPr eaLnBrk="1" hangingPunct="1">
              <a:lnSpc>
                <a:spcPct val="110000"/>
              </a:lnSpc>
              <a:spcBef>
                <a:spcPct val="0"/>
              </a:spcBef>
              <a:buClr>
                <a:srgbClr val="FFFF66"/>
              </a:buClr>
            </a:pPr>
            <a:r>
              <a:rPr lang="zh-CN" altLang="en-US" dirty="0" smtClean="0"/>
              <a:t>知识表示</a:t>
            </a:r>
            <a:r>
              <a:rPr lang="en-US" altLang="zh-CN" dirty="0" smtClean="0"/>
              <a:t>:</a:t>
            </a:r>
            <a:r>
              <a:rPr lang="zh-CN" altLang="en-US" dirty="0" smtClean="0"/>
              <a:t>知识符号化，输入计算机的过程和方法。</a:t>
            </a:r>
            <a:endParaRPr lang="en-US" altLang="zh-CN" dirty="0" smtClean="0"/>
          </a:p>
          <a:p>
            <a:pPr lvl="1" eaLnBrk="1" hangingPunct="1">
              <a:lnSpc>
                <a:spcPct val="110000"/>
              </a:lnSpc>
              <a:spcBef>
                <a:spcPct val="0"/>
              </a:spcBef>
              <a:buSzTx/>
              <a:buFont typeface="Wingdings" pitchFamily="2" charset="2"/>
              <a:buChar char="Ø"/>
            </a:pPr>
            <a:r>
              <a:rPr lang="zh-CN" altLang="en-US" dirty="0" smtClean="0"/>
              <a:t>给定结构，按一定原则、组织方式表示知识</a:t>
            </a:r>
            <a:endParaRPr lang="en-US" altLang="zh-CN" dirty="0" smtClean="0"/>
          </a:p>
          <a:p>
            <a:pPr lvl="1" eaLnBrk="1" hangingPunct="1">
              <a:lnSpc>
                <a:spcPct val="110000"/>
              </a:lnSpc>
              <a:spcBef>
                <a:spcPct val="0"/>
              </a:spcBef>
              <a:buSzTx/>
              <a:buFont typeface="Wingdings" pitchFamily="2" charset="2"/>
              <a:buChar char="Ø"/>
            </a:pPr>
            <a:r>
              <a:rPr lang="zh-CN" altLang="en-US" dirty="0" smtClean="0"/>
              <a:t>解释知识</a:t>
            </a:r>
            <a:endParaRPr lang="en-US" altLang="zh-CN" dirty="0" smtClean="0"/>
          </a:p>
          <a:p>
            <a:pPr eaLnBrk="1" hangingPunct="1">
              <a:lnSpc>
                <a:spcPct val="110000"/>
              </a:lnSpc>
              <a:spcBef>
                <a:spcPct val="0"/>
              </a:spcBef>
              <a:buClr>
                <a:srgbClr val="FFFF00"/>
              </a:buClr>
            </a:pPr>
            <a:r>
              <a:rPr lang="zh-CN" altLang="en-US" dirty="0" smtClean="0"/>
              <a:t>合理知识表示方法</a:t>
            </a:r>
            <a:r>
              <a:rPr lang="en-US" altLang="zh-CN" dirty="0" smtClean="0"/>
              <a:t>:</a:t>
            </a:r>
            <a:r>
              <a:rPr lang="zh-CN" altLang="en-US" dirty="0" smtClean="0"/>
              <a:t>使问题求解变得容易，具有较高求解效率。</a:t>
            </a:r>
          </a:p>
        </p:txBody>
      </p:sp>
    </p:spTree>
    <p:extLst>
      <p:ext uri="{BB962C8B-B14F-4D97-AF65-F5344CB8AC3E}">
        <p14:creationId xmlns:p14="http://schemas.microsoft.com/office/powerpoint/2010/main" val="4132372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 calcmode="lin" valueType="num">
                                      <p:cBhvr additive="base">
                                        <p:cTn id="7" dur="500" fill="hold"/>
                                        <p:tgtEl>
                                          <p:spTgt spid="655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539">
                                            <p:txEl>
                                              <p:pRg st="2" end="2"/>
                                            </p:txEl>
                                          </p:spTgt>
                                        </p:tgtEl>
                                        <p:attrNameLst>
                                          <p:attrName>style.visibility</p:attrName>
                                        </p:attrNameLst>
                                      </p:cBhvr>
                                      <p:to>
                                        <p:strVal val="visible"/>
                                      </p:to>
                                    </p:set>
                                    <p:anim calcmode="lin" valueType="num">
                                      <p:cBhvr additive="base">
                                        <p:cTn id="11" dur="5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55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5539">
                                            <p:txEl>
                                              <p:pRg st="3" end="3"/>
                                            </p:txEl>
                                          </p:spTgt>
                                        </p:tgtEl>
                                        <p:attrNameLst>
                                          <p:attrName>style.visibility</p:attrName>
                                        </p:attrNameLst>
                                      </p:cBhvr>
                                      <p:to>
                                        <p:strVal val="visible"/>
                                      </p:to>
                                    </p:set>
                                    <p:anim calcmode="lin" valueType="num">
                                      <p:cBhvr additive="base">
                                        <p:cTn id="15" dur="5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55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anim calcmode="lin" valueType="num">
                                      <p:cBhvr additive="base">
                                        <p:cTn id="21" dur="500" fill="hold"/>
                                        <p:tgtEl>
                                          <p:spTgt spid="6553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55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24579" name="内容占位符 2"/>
          <p:cNvSpPr>
            <a:spLocks noGrp="1"/>
          </p:cNvSpPr>
          <p:nvPr>
            <p:ph idx="1"/>
          </p:nvPr>
        </p:nvSpPr>
        <p:spPr>
          <a:xfrm>
            <a:off x="827584" y="980728"/>
            <a:ext cx="8169275" cy="500063"/>
          </a:xfrm>
        </p:spPr>
        <p:txBody>
          <a:bodyPr/>
          <a:lstStyle/>
          <a:p>
            <a:r>
              <a:rPr lang="zh-CN" altLang="en-US" b="1" dirty="0" smtClean="0">
                <a:latin typeface="楷体_GB2312" pitchFamily="49" charset="-122"/>
                <a:ea typeface="楷体_GB2312" pitchFamily="49" charset="-122"/>
              </a:rPr>
              <a:t>树式搜索算法</a:t>
            </a:r>
            <a:endParaRPr lang="en-US" altLang="zh-CN" b="1" dirty="0" smtClean="0">
              <a:latin typeface="楷体_GB2312" pitchFamily="49" charset="-122"/>
              <a:ea typeface="楷体_GB2312" pitchFamily="49" charset="-122"/>
            </a:endParaRPr>
          </a:p>
          <a:p>
            <a:pPr>
              <a:buFont typeface="Wingdings" pitchFamily="2" charset="2"/>
              <a:buNone/>
            </a:pPr>
            <a:endParaRPr lang="zh-CN" altLang="en-US" dirty="0" smtClean="0"/>
          </a:p>
        </p:txBody>
      </p:sp>
      <p:sp>
        <p:nvSpPr>
          <p:cNvPr id="4" name="TextBox 3"/>
          <p:cNvSpPr txBox="1">
            <a:spLocks noChangeArrowheads="1"/>
          </p:cNvSpPr>
          <p:nvPr/>
        </p:nvSpPr>
        <p:spPr bwMode="auto">
          <a:xfrm>
            <a:off x="107504" y="1571625"/>
            <a:ext cx="9036495" cy="513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ts val="2500"/>
              </a:lnSpc>
              <a:spcBef>
                <a:spcPct val="30000"/>
              </a:spcBef>
            </a:pPr>
            <a:r>
              <a:rPr lang="zh-CN" altLang="en-US" dirty="0">
                <a:ea typeface="仿宋_GB2312" pitchFamily="49" charset="-122"/>
              </a:rPr>
              <a:t>步</a:t>
            </a:r>
            <a:r>
              <a:rPr lang="en-US" altLang="zh-CN" dirty="0">
                <a:ea typeface="仿宋_GB2312" pitchFamily="49" charset="-122"/>
              </a:rPr>
              <a:t>1 </a:t>
            </a:r>
            <a:r>
              <a:rPr lang="zh-CN" altLang="en-US" dirty="0">
                <a:ea typeface="仿宋_GB2312" pitchFamily="49" charset="-122"/>
              </a:rPr>
              <a:t>：把初始节点</a:t>
            </a:r>
            <a:r>
              <a:rPr lang="en-US" altLang="zh-CN" dirty="0">
                <a:ea typeface="仿宋_GB2312" pitchFamily="49" charset="-122"/>
              </a:rPr>
              <a:t>S</a:t>
            </a:r>
            <a:r>
              <a:rPr lang="en-US" altLang="zh-CN" baseline="-25000" dirty="0">
                <a:ea typeface="仿宋_GB2312" pitchFamily="49" charset="-122"/>
              </a:rPr>
              <a:t>o</a:t>
            </a:r>
            <a:r>
              <a:rPr lang="zh-CN" altLang="en-US" dirty="0">
                <a:ea typeface="仿宋_GB2312" pitchFamily="49" charset="-122"/>
              </a:rPr>
              <a:t>放入</a:t>
            </a:r>
            <a:r>
              <a:rPr lang="en-US" altLang="zh-CN" dirty="0">
                <a:ea typeface="仿宋_GB2312" pitchFamily="49" charset="-122"/>
              </a:rPr>
              <a:t>OPEN</a:t>
            </a:r>
            <a:r>
              <a:rPr lang="zh-CN" altLang="en-US" dirty="0">
                <a:ea typeface="仿宋_GB2312" pitchFamily="49" charset="-122"/>
              </a:rPr>
              <a:t>表中</a:t>
            </a:r>
            <a:r>
              <a:rPr lang="zh-CN" altLang="en-US" dirty="0" smtClean="0">
                <a:ea typeface="仿宋_GB2312" pitchFamily="49" charset="-122"/>
              </a:rPr>
              <a:t>。</a:t>
            </a:r>
            <a:endParaRPr lang="zh-CN" altLang="en-US" dirty="0">
              <a:ea typeface="仿宋_GB2312" pitchFamily="49" charset="-122"/>
            </a:endParaRPr>
          </a:p>
          <a:p>
            <a:pPr algn="just">
              <a:lnSpc>
                <a:spcPts val="2500"/>
              </a:lnSpc>
              <a:spcBef>
                <a:spcPct val="30000"/>
              </a:spcBef>
            </a:pPr>
            <a:r>
              <a:rPr lang="zh-CN" altLang="en-US" dirty="0">
                <a:ea typeface="仿宋_GB2312" pitchFamily="49" charset="-122"/>
              </a:rPr>
              <a:t>步</a:t>
            </a:r>
            <a:r>
              <a:rPr lang="en-US" altLang="zh-CN" dirty="0">
                <a:ea typeface="仿宋_GB2312" pitchFamily="49" charset="-122"/>
              </a:rPr>
              <a:t>2</a:t>
            </a:r>
            <a:r>
              <a:rPr lang="zh-CN" altLang="en-US" dirty="0">
                <a:ea typeface="仿宋_GB2312" pitchFamily="49" charset="-122"/>
              </a:rPr>
              <a:t>：</a:t>
            </a:r>
            <a:r>
              <a:rPr lang="en-US" altLang="zh-CN" dirty="0">
                <a:ea typeface="仿宋_GB2312" pitchFamily="49" charset="-122"/>
              </a:rPr>
              <a:t> </a:t>
            </a:r>
            <a:r>
              <a:rPr lang="zh-CN" altLang="en-US" dirty="0">
                <a:ea typeface="仿宋_GB2312" pitchFamily="49" charset="-122"/>
              </a:rPr>
              <a:t>若</a:t>
            </a:r>
            <a:r>
              <a:rPr lang="en-US" altLang="zh-CN" dirty="0">
                <a:ea typeface="仿宋_GB2312" pitchFamily="49" charset="-122"/>
              </a:rPr>
              <a:t>OPEN</a:t>
            </a:r>
            <a:r>
              <a:rPr lang="zh-CN" altLang="en-US" dirty="0">
                <a:ea typeface="仿宋_GB2312" pitchFamily="49" charset="-122"/>
              </a:rPr>
              <a:t>表为空</a:t>
            </a:r>
            <a:r>
              <a:rPr lang="en-US" altLang="zh-CN" dirty="0">
                <a:ea typeface="仿宋_GB2312" pitchFamily="49" charset="-122"/>
              </a:rPr>
              <a:t>, </a:t>
            </a:r>
            <a:r>
              <a:rPr lang="zh-CN" altLang="en-US" dirty="0">
                <a:ea typeface="仿宋_GB2312" pitchFamily="49" charset="-122"/>
              </a:rPr>
              <a:t>则搜索失败</a:t>
            </a:r>
            <a:r>
              <a:rPr lang="en-US" altLang="zh-CN" dirty="0">
                <a:ea typeface="仿宋_GB2312" pitchFamily="49" charset="-122"/>
              </a:rPr>
              <a:t>, </a:t>
            </a:r>
            <a:r>
              <a:rPr lang="zh-CN" altLang="en-US" dirty="0">
                <a:ea typeface="仿宋_GB2312" pitchFamily="49" charset="-122"/>
              </a:rPr>
              <a:t>退出</a:t>
            </a:r>
            <a:r>
              <a:rPr lang="zh-CN" altLang="en-US" dirty="0" smtClean="0">
                <a:ea typeface="仿宋_GB2312" pitchFamily="49" charset="-122"/>
              </a:rPr>
              <a:t>。</a:t>
            </a:r>
            <a:endParaRPr lang="zh-CN" altLang="en-US" dirty="0">
              <a:ea typeface="仿宋_GB2312" pitchFamily="49" charset="-122"/>
            </a:endParaRPr>
          </a:p>
          <a:p>
            <a:pPr algn="just">
              <a:lnSpc>
                <a:spcPts val="2500"/>
              </a:lnSpc>
              <a:spcBef>
                <a:spcPct val="30000"/>
              </a:spcBef>
            </a:pPr>
            <a:r>
              <a:rPr lang="zh-CN" altLang="en-US" dirty="0">
                <a:ea typeface="仿宋_GB2312" pitchFamily="49" charset="-122"/>
              </a:rPr>
              <a:t>步</a:t>
            </a:r>
            <a:r>
              <a:rPr lang="en-US" altLang="zh-CN" dirty="0">
                <a:ea typeface="仿宋_GB2312" pitchFamily="49" charset="-122"/>
              </a:rPr>
              <a:t>3</a:t>
            </a:r>
            <a:r>
              <a:rPr lang="zh-CN" altLang="en-US" dirty="0">
                <a:ea typeface="仿宋_GB2312" pitchFamily="49" charset="-122"/>
              </a:rPr>
              <a:t>：</a:t>
            </a:r>
            <a:r>
              <a:rPr lang="en-US" altLang="zh-CN" dirty="0">
                <a:ea typeface="仿宋_GB2312" pitchFamily="49" charset="-122"/>
              </a:rPr>
              <a:t> </a:t>
            </a:r>
            <a:r>
              <a:rPr lang="zh-CN" altLang="en-US" dirty="0">
                <a:ea typeface="仿宋_GB2312" pitchFamily="49" charset="-122"/>
              </a:rPr>
              <a:t>移出</a:t>
            </a:r>
            <a:r>
              <a:rPr lang="en-US" altLang="zh-CN" dirty="0">
                <a:ea typeface="仿宋_GB2312" pitchFamily="49" charset="-122"/>
              </a:rPr>
              <a:t>OPEN</a:t>
            </a:r>
            <a:r>
              <a:rPr lang="zh-CN" altLang="en-US" dirty="0">
                <a:ea typeface="仿宋_GB2312" pitchFamily="49" charset="-122"/>
              </a:rPr>
              <a:t>表中第一个节点</a:t>
            </a:r>
            <a:r>
              <a:rPr lang="en-US" altLang="zh-CN" dirty="0">
                <a:ea typeface="仿宋_GB2312" pitchFamily="49" charset="-122"/>
              </a:rPr>
              <a:t>N</a:t>
            </a:r>
            <a:r>
              <a:rPr lang="zh-CN" altLang="en-US" dirty="0">
                <a:ea typeface="仿宋_GB2312" pitchFamily="49" charset="-122"/>
              </a:rPr>
              <a:t>放入</a:t>
            </a:r>
            <a:r>
              <a:rPr lang="en-US" altLang="zh-CN" dirty="0">
                <a:ea typeface="仿宋_GB2312" pitchFamily="49" charset="-122"/>
              </a:rPr>
              <a:t>CLOSED</a:t>
            </a:r>
            <a:r>
              <a:rPr lang="zh-CN" altLang="en-US" dirty="0">
                <a:ea typeface="仿宋_GB2312" pitchFamily="49" charset="-122"/>
              </a:rPr>
              <a:t>表中</a:t>
            </a:r>
            <a:r>
              <a:rPr lang="en-US" altLang="zh-CN" dirty="0">
                <a:ea typeface="仿宋_GB2312" pitchFamily="49" charset="-122"/>
              </a:rPr>
              <a:t>, </a:t>
            </a:r>
            <a:r>
              <a:rPr lang="zh-CN" altLang="en-US" dirty="0">
                <a:ea typeface="仿宋_GB2312" pitchFamily="49" charset="-122"/>
              </a:rPr>
              <a:t>并冠以顺序编号</a:t>
            </a:r>
            <a:r>
              <a:rPr lang="en-US" altLang="zh-CN" dirty="0">
                <a:ea typeface="仿宋_GB2312" pitchFamily="49" charset="-122"/>
              </a:rPr>
              <a:t>n</a:t>
            </a:r>
            <a:r>
              <a:rPr lang="zh-CN" altLang="en-US" dirty="0" smtClean="0">
                <a:ea typeface="仿宋_GB2312" pitchFamily="49" charset="-122"/>
              </a:rPr>
              <a:t>。</a:t>
            </a:r>
            <a:endParaRPr lang="zh-CN" altLang="en-US" dirty="0">
              <a:ea typeface="仿宋_GB2312" pitchFamily="49" charset="-122"/>
            </a:endParaRPr>
          </a:p>
          <a:p>
            <a:pPr algn="just">
              <a:lnSpc>
                <a:spcPts val="2500"/>
              </a:lnSpc>
              <a:spcBef>
                <a:spcPct val="30000"/>
              </a:spcBef>
            </a:pPr>
            <a:r>
              <a:rPr lang="zh-CN" altLang="en-US" dirty="0">
                <a:ea typeface="仿宋_GB2312" pitchFamily="49" charset="-122"/>
              </a:rPr>
              <a:t>步</a:t>
            </a:r>
            <a:r>
              <a:rPr lang="en-US" altLang="zh-CN" dirty="0">
                <a:ea typeface="仿宋_GB2312" pitchFamily="49" charset="-122"/>
              </a:rPr>
              <a:t>4</a:t>
            </a:r>
            <a:r>
              <a:rPr lang="zh-CN" altLang="en-US" dirty="0">
                <a:ea typeface="仿宋_GB2312" pitchFamily="49" charset="-122"/>
              </a:rPr>
              <a:t>：</a:t>
            </a:r>
            <a:r>
              <a:rPr lang="en-US" altLang="zh-CN" dirty="0">
                <a:ea typeface="仿宋_GB2312" pitchFamily="49" charset="-122"/>
              </a:rPr>
              <a:t> </a:t>
            </a:r>
            <a:r>
              <a:rPr lang="zh-CN" altLang="en-US" dirty="0">
                <a:ea typeface="仿宋_GB2312" pitchFamily="49" charset="-122"/>
              </a:rPr>
              <a:t>若目标节点</a:t>
            </a:r>
            <a:r>
              <a:rPr lang="en-US" altLang="zh-CN" dirty="0" err="1">
                <a:ea typeface="仿宋_GB2312" pitchFamily="49" charset="-122"/>
              </a:rPr>
              <a:t>S</a:t>
            </a:r>
            <a:r>
              <a:rPr lang="en-US" altLang="zh-CN" baseline="-25000" dirty="0" err="1">
                <a:ea typeface="仿宋_GB2312" pitchFamily="49" charset="-122"/>
              </a:rPr>
              <a:t>g</a:t>
            </a:r>
            <a:r>
              <a:rPr lang="en-US" altLang="zh-CN" dirty="0">
                <a:ea typeface="仿宋_GB2312" pitchFamily="49" charset="-122"/>
              </a:rPr>
              <a:t>=N, </a:t>
            </a:r>
            <a:r>
              <a:rPr lang="zh-CN" altLang="en-US" dirty="0">
                <a:ea typeface="仿宋_GB2312" pitchFamily="49" charset="-122"/>
              </a:rPr>
              <a:t>则搜索成功</a:t>
            </a:r>
            <a:r>
              <a:rPr lang="en-US" altLang="zh-CN" dirty="0">
                <a:ea typeface="仿宋_GB2312" pitchFamily="49" charset="-122"/>
              </a:rPr>
              <a:t>, </a:t>
            </a:r>
            <a:r>
              <a:rPr lang="zh-CN" altLang="en-US" dirty="0" smtClean="0">
                <a:ea typeface="仿宋_GB2312" pitchFamily="49" charset="-122"/>
              </a:rPr>
              <a:t>结束</a:t>
            </a:r>
            <a:endParaRPr lang="zh-CN" altLang="en-US" dirty="0">
              <a:ea typeface="仿宋_GB2312" pitchFamily="49" charset="-122"/>
            </a:endParaRPr>
          </a:p>
          <a:p>
            <a:pPr>
              <a:lnSpc>
                <a:spcPts val="2500"/>
              </a:lnSpc>
              <a:spcBef>
                <a:spcPct val="30000"/>
              </a:spcBef>
            </a:pPr>
            <a:r>
              <a:rPr lang="zh-CN" altLang="en-US" dirty="0">
                <a:ea typeface="仿宋_GB2312" pitchFamily="49" charset="-122"/>
              </a:rPr>
              <a:t>步</a:t>
            </a:r>
            <a:r>
              <a:rPr lang="en-US" altLang="zh-CN" dirty="0">
                <a:ea typeface="仿宋_GB2312" pitchFamily="49" charset="-122"/>
              </a:rPr>
              <a:t>5</a:t>
            </a:r>
            <a:r>
              <a:rPr lang="zh-CN" altLang="en-US" dirty="0">
                <a:ea typeface="仿宋_GB2312" pitchFamily="49" charset="-122"/>
              </a:rPr>
              <a:t>：</a:t>
            </a:r>
            <a:r>
              <a:rPr lang="en-US" altLang="zh-CN" dirty="0">
                <a:ea typeface="仿宋_GB2312" pitchFamily="49" charset="-122"/>
              </a:rPr>
              <a:t> </a:t>
            </a:r>
            <a:r>
              <a:rPr lang="zh-CN" altLang="en-US" dirty="0">
                <a:ea typeface="仿宋_GB2312" pitchFamily="49" charset="-122"/>
              </a:rPr>
              <a:t>若</a:t>
            </a:r>
            <a:r>
              <a:rPr lang="en-US" altLang="zh-CN" dirty="0">
                <a:ea typeface="仿宋_GB2312" pitchFamily="49" charset="-122"/>
              </a:rPr>
              <a:t>N</a:t>
            </a:r>
            <a:r>
              <a:rPr lang="zh-CN" altLang="en-US" dirty="0">
                <a:ea typeface="仿宋_GB2312" pitchFamily="49" charset="-122"/>
              </a:rPr>
              <a:t>不可扩展</a:t>
            </a:r>
            <a:r>
              <a:rPr lang="en-US" altLang="zh-CN" dirty="0">
                <a:ea typeface="仿宋_GB2312" pitchFamily="49" charset="-122"/>
              </a:rPr>
              <a:t>, </a:t>
            </a:r>
            <a:r>
              <a:rPr lang="zh-CN" altLang="en-US" dirty="0">
                <a:ea typeface="仿宋_GB2312" pitchFamily="49" charset="-122"/>
              </a:rPr>
              <a:t>则转步</a:t>
            </a:r>
            <a:r>
              <a:rPr lang="en-US" altLang="zh-CN" dirty="0">
                <a:ea typeface="仿宋_GB2312" pitchFamily="49" charset="-122"/>
              </a:rPr>
              <a:t>2</a:t>
            </a:r>
            <a:r>
              <a:rPr lang="zh-CN" altLang="en-US" dirty="0">
                <a:ea typeface="仿宋_GB2312" pitchFamily="49" charset="-122"/>
              </a:rPr>
              <a:t>。</a:t>
            </a:r>
          </a:p>
          <a:p>
            <a:pPr>
              <a:lnSpc>
                <a:spcPts val="2500"/>
              </a:lnSpc>
              <a:spcBef>
                <a:spcPct val="30000"/>
              </a:spcBef>
            </a:pPr>
            <a:r>
              <a:rPr lang="zh-CN" altLang="en-US" dirty="0">
                <a:ea typeface="仿宋_GB2312" pitchFamily="49" charset="-122"/>
              </a:rPr>
              <a:t>步</a:t>
            </a:r>
            <a:r>
              <a:rPr lang="en-US" altLang="zh-CN" dirty="0">
                <a:ea typeface="仿宋_GB2312" pitchFamily="49" charset="-122"/>
              </a:rPr>
              <a:t>6 </a:t>
            </a:r>
            <a:r>
              <a:rPr lang="zh-CN" altLang="en-US" dirty="0">
                <a:ea typeface="仿宋_GB2312" pitchFamily="49" charset="-122"/>
              </a:rPr>
              <a:t>：扩展</a:t>
            </a:r>
            <a:r>
              <a:rPr lang="en-US" altLang="zh-CN" dirty="0">
                <a:ea typeface="仿宋_GB2312" pitchFamily="49" charset="-122"/>
              </a:rPr>
              <a:t>N, </a:t>
            </a:r>
            <a:r>
              <a:rPr lang="zh-CN" altLang="en-US" dirty="0">
                <a:ea typeface="仿宋_GB2312" pitchFamily="49" charset="-122"/>
              </a:rPr>
              <a:t>生成一组子节点</a:t>
            </a:r>
            <a:r>
              <a:rPr lang="en-US" altLang="zh-CN" dirty="0">
                <a:ea typeface="仿宋_GB2312" pitchFamily="49" charset="-122"/>
              </a:rPr>
              <a:t>, </a:t>
            </a:r>
            <a:r>
              <a:rPr lang="zh-CN" altLang="en-US" dirty="0">
                <a:ea typeface="仿宋_GB2312" pitchFamily="49" charset="-122"/>
              </a:rPr>
              <a:t>对这组子节点做如下处理：</a:t>
            </a:r>
            <a:endParaRPr lang="en-US" altLang="zh-CN" dirty="0">
              <a:ea typeface="仿宋_GB2312" pitchFamily="49" charset="-122"/>
            </a:endParaRPr>
          </a:p>
          <a:p>
            <a:pPr marL="457200" indent="-457200" algn="just">
              <a:lnSpc>
                <a:spcPts val="2500"/>
              </a:lnSpc>
              <a:spcBef>
                <a:spcPts val="0"/>
              </a:spcBef>
              <a:buAutoNum type="arabicParenBoth"/>
            </a:pPr>
            <a:r>
              <a:rPr lang="zh-CN" altLang="en-US" b="1" dirty="0" smtClean="0">
                <a:solidFill>
                  <a:srgbClr val="000000"/>
                </a:solidFill>
                <a:latin typeface="宋体" pitchFamily="2" charset="-122"/>
                <a:cs typeface="Times New Roman" pitchFamily="18" charset="0"/>
              </a:rPr>
              <a:t>对</a:t>
            </a:r>
            <a:r>
              <a:rPr lang="zh-CN" altLang="en-US" b="1" dirty="0">
                <a:solidFill>
                  <a:srgbClr val="FF0000"/>
                </a:solidFill>
                <a:latin typeface="宋体" pitchFamily="2" charset="-122"/>
                <a:cs typeface="Times New Roman" pitchFamily="18" charset="0"/>
              </a:rPr>
              <a:t>已存在于</a:t>
            </a:r>
            <a:r>
              <a:rPr lang="en-US" altLang="zh-CN" b="1" dirty="0">
                <a:solidFill>
                  <a:srgbClr val="FF0000"/>
                </a:solidFill>
                <a:latin typeface="宋体" pitchFamily="2" charset="-122"/>
                <a:cs typeface="Times New Roman" pitchFamily="18" charset="0"/>
              </a:rPr>
              <a:t>OPEN</a:t>
            </a:r>
            <a:r>
              <a:rPr lang="zh-CN" altLang="en-US" b="1" dirty="0">
                <a:solidFill>
                  <a:srgbClr val="FF0000"/>
                </a:solidFill>
                <a:latin typeface="宋体" pitchFamily="2" charset="-122"/>
                <a:cs typeface="Times New Roman" pitchFamily="18" charset="0"/>
              </a:rPr>
              <a:t>表中的</a:t>
            </a:r>
            <a:r>
              <a:rPr lang="zh-CN" altLang="en-US" b="1" dirty="0" smtClean="0">
                <a:solidFill>
                  <a:srgbClr val="FF0000"/>
                </a:solidFill>
                <a:latin typeface="宋体" pitchFamily="2" charset="-122"/>
                <a:cs typeface="Times New Roman" pitchFamily="18" charset="0"/>
              </a:rPr>
              <a:t>节点</a:t>
            </a:r>
            <a:r>
              <a:rPr lang="zh-CN" altLang="en-US" dirty="0" smtClean="0">
                <a:ea typeface="仿宋_GB2312" pitchFamily="49" charset="-122"/>
              </a:rPr>
              <a:t>，</a:t>
            </a:r>
            <a:r>
              <a:rPr lang="zh-CN" altLang="en-US" dirty="0">
                <a:ea typeface="仿宋_GB2312" pitchFamily="49" charset="-122"/>
              </a:rPr>
              <a:t>比较新路径与原路径</a:t>
            </a:r>
            <a:r>
              <a:rPr lang="en-US" altLang="zh-CN" dirty="0">
                <a:ea typeface="仿宋_GB2312" pitchFamily="49" charset="-122"/>
              </a:rPr>
              <a:t>,</a:t>
            </a:r>
            <a:r>
              <a:rPr lang="zh-CN" altLang="en-US" dirty="0">
                <a:ea typeface="仿宋_GB2312" pitchFamily="49" charset="-122"/>
              </a:rPr>
              <a:t>如果新路径“短”</a:t>
            </a:r>
            <a:r>
              <a:rPr lang="en-US" altLang="zh-CN" dirty="0">
                <a:ea typeface="仿宋_GB2312" pitchFamily="49" charset="-122"/>
              </a:rPr>
              <a:t>, </a:t>
            </a:r>
            <a:r>
              <a:rPr lang="zh-CN" altLang="en-US" dirty="0" smtClean="0">
                <a:ea typeface="仿宋_GB2312" pitchFamily="49" charset="-122"/>
              </a:rPr>
              <a:t>则修改</a:t>
            </a:r>
            <a:r>
              <a:rPr lang="zh-CN" altLang="en-US" dirty="0">
                <a:ea typeface="仿宋_GB2312" pitchFamily="49" charset="-122"/>
              </a:rPr>
              <a:t>这些节点在</a:t>
            </a:r>
            <a:r>
              <a:rPr lang="en-US" altLang="zh-CN" dirty="0">
                <a:ea typeface="仿宋_GB2312" pitchFamily="49" charset="-122"/>
              </a:rPr>
              <a:t>OPEN</a:t>
            </a:r>
            <a:r>
              <a:rPr lang="zh-CN" altLang="en-US" dirty="0">
                <a:ea typeface="仿宋_GB2312" pitchFamily="49" charset="-122"/>
              </a:rPr>
              <a:t>表中的原返回指针</a:t>
            </a:r>
            <a:r>
              <a:rPr lang="en-US" altLang="zh-CN" dirty="0">
                <a:ea typeface="仿宋_GB2312" pitchFamily="49" charset="-122"/>
              </a:rPr>
              <a:t>,</a:t>
            </a:r>
            <a:r>
              <a:rPr lang="zh-CN" altLang="en-US" dirty="0">
                <a:ea typeface="仿宋_GB2312" pitchFamily="49" charset="-122"/>
              </a:rPr>
              <a:t>使其沿新路</a:t>
            </a:r>
            <a:r>
              <a:rPr lang="zh-CN" altLang="en-US" dirty="0" smtClean="0">
                <a:ea typeface="仿宋_GB2312" pitchFamily="49" charset="-122"/>
              </a:rPr>
              <a:t>返回    </a:t>
            </a:r>
            <a:endParaRPr lang="en-US" altLang="zh-CN" dirty="0" smtClean="0">
              <a:ea typeface="仿宋_GB2312" pitchFamily="49" charset="-122"/>
            </a:endParaRPr>
          </a:p>
          <a:p>
            <a:pPr marL="457200" indent="-457200" algn="just">
              <a:lnSpc>
                <a:spcPts val="2500"/>
              </a:lnSpc>
              <a:spcBef>
                <a:spcPts val="0"/>
              </a:spcBef>
              <a:buAutoNum type="arabicParenBoth"/>
            </a:pPr>
            <a:r>
              <a:rPr lang="zh-CN" altLang="en-US" b="1" dirty="0">
                <a:solidFill>
                  <a:srgbClr val="FF0000"/>
                </a:solidFill>
                <a:latin typeface="宋体" pitchFamily="2" charset="-122"/>
                <a:cs typeface="Times New Roman" pitchFamily="18" charset="0"/>
              </a:rPr>
              <a:t>已存在于</a:t>
            </a:r>
            <a:r>
              <a:rPr lang="en-US" altLang="zh-CN" b="1" dirty="0">
                <a:solidFill>
                  <a:srgbClr val="FF0000"/>
                </a:solidFill>
                <a:latin typeface="宋体" pitchFamily="2" charset="-122"/>
                <a:cs typeface="Times New Roman" pitchFamily="18" charset="0"/>
              </a:rPr>
              <a:t>CLOSED</a:t>
            </a:r>
            <a:r>
              <a:rPr lang="zh-CN" altLang="en-US" b="1" dirty="0">
                <a:solidFill>
                  <a:srgbClr val="FF0000"/>
                </a:solidFill>
                <a:latin typeface="宋体" pitchFamily="2" charset="-122"/>
                <a:cs typeface="Times New Roman" pitchFamily="18" charset="0"/>
              </a:rPr>
              <a:t>表的</a:t>
            </a:r>
            <a:r>
              <a:rPr lang="zh-CN" altLang="en-US" b="1" dirty="0" smtClean="0">
                <a:solidFill>
                  <a:srgbClr val="FF0000"/>
                </a:solidFill>
                <a:latin typeface="宋体" pitchFamily="2" charset="-122"/>
                <a:cs typeface="Times New Roman" pitchFamily="18" charset="0"/>
              </a:rPr>
              <a:t>节点，</a:t>
            </a:r>
            <a:r>
              <a:rPr lang="zh-CN" altLang="en-US" dirty="0" smtClean="0">
                <a:ea typeface="仿宋_GB2312" pitchFamily="49" charset="-122"/>
              </a:rPr>
              <a:t>做</a:t>
            </a:r>
            <a:r>
              <a:rPr lang="zh-CN" altLang="en-US" dirty="0">
                <a:ea typeface="仿宋_GB2312" pitchFamily="49" charset="-122"/>
              </a:rPr>
              <a:t>与</a:t>
            </a:r>
            <a:r>
              <a:rPr lang="en-US" altLang="zh-CN" dirty="0">
                <a:ea typeface="仿宋_GB2312" pitchFamily="49" charset="-122"/>
              </a:rPr>
              <a:t>(1)</a:t>
            </a:r>
            <a:r>
              <a:rPr lang="zh-CN" altLang="en-US" dirty="0">
                <a:ea typeface="仿宋_GB2312" pitchFamily="49" charset="-122"/>
              </a:rPr>
              <a:t>同样的处理</a:t>
            </a:r>
            <a:r>
              <a:rPr lang="en-US" altLang="zh-CN" dirty="0">
                <a:ea typeface="仿宋_GB2312" pitchFamily="49" charset="-122"/>
              </a:rPr>
              <a:t>, </a:t>
            </a:r>
            <a:r>
              <a:rPr lang="zh-CN" altLang="en-US" dirty="0">
                <a:ea typeface="仿宋_GB2312" pitchFamily="49" charset="-122"/>
              </a:rPr>
              <a:t>并且再将其</a:t>
            </a:r>
            <a:r>
              <a:rPr lang="zh-CN" altLang="en-US" dirty="0" smtClean="0">
                <a:ea typeface="仿宋_GB2312" pitchFamily="49" charset="-122"/>
              </a:rPr>
              <a:t>移出</a:t>
            </a:r>
            <a:r>
              <a:rPr lang="en-US" altLang="zh-CN" dirty="0" smtClean="0">
                <a:ea typeface="仿宋_GB2312" pitchFamily="49" charset="-122"/>
              </a:rPr>
              <a:t>CLOSED</a:t>
            </a:r>
            <a:r>
              <a:rPr lang="zh-CN" altLang="en-US" dirty="0">
                <a:ea typeface="仿宋_GB2312" pitchFamily="49" charset="-122"/>
              </a:rPr>
              <a:t>表</a:t>
            </a:r>
            <a:r>
              <a:rPr lang="en-US" altLang="zh-CN" dirty="0">
                <a:ea typeface="仿宋_GB2312" pitchFamily="49" charset="-122"/>
              </a:rPr>
              <a:t>, </a:t>
            </a:r>
            <a:r>
              <a:rPr lang="zh-CN" altLang="en-US" dirty="0">
                <a:ea typeface="仿宋_GB2312" pitchFamily="49" charset="-122"/>
              </a:rPr>
              <a:t>放入</a:t>
            </a:r>
            <a:r>
              <a:rPr lang="en-US" altLang="zh-CN" dirty="0">
                <a:ea typeface="仿宋_GB2312" pitchFamily="49" charset="-122"/>
              </a:rPr>
              <a:t>OPEN</a:t>
            </a:r>
            <a:r>
              <a:rPr lang="zh-CN" altLang="en-US" dirty="0">
                <a:ea typeface="仿宋_GB2312" pitchFamily="49" charset="-122"/>
              </a:rPr>
              <a:t>表重新扩展</a:t>
            </a:r>
            <a:r>
              <a:rPr lang="zh-CN" altLang="en-US" dirty="0" smtClean="0">
                <a:ea typeface="仿宋_GB2312" pitchFamily="49" charset="-122"/>
              </a:rPr>
              <a:t>。</a:t>
            </a:r>
            <a:endParaRPr lang="en-US" altLang="zh-CN" dirty="0" smtClean="0">
              <a:ea typeface="仿宋_GB2312" pitchFamily="49" charset="-122"/>
            </a:endParaRPr>
          </a:p>
          <a:p>
            <a:pPr algn="just">
              <a:lnSpc>
                <a:spcPts val="2500"/>
              </a:lnSpc>
              <a:spcBef>
                <a:spcPts val="0"/>
              </a:spcBef>
            </a:pPr>
            <a:r>
              <a:rPr lang="en-US" altLang="zh-CN" dirty="0" smtClean="0">
                <a:ea typeface="仿宋_GB2312" pitchFamily="49" charset="-122"/>
              </a:rPr>
              <a:t>(</a:t>
            </a:r>
            <a:r>
              <a:rPr lang="en-US" altLang="zh-CN" dirty="0">
                <a:ea typeface="仿宋_GB2312" pitchFamily="49" charset="-122"/>
              </a:rPr>
              <a:t>3)</a:t>
            </a:r>
            <a:r>
              <a:rPr lang="zh-CN" altLang="en-US" dirty="0" smtClean="0">
                <a:ea typeface="仿宋_GB2312" pitchFamily="49" charset="-122"/>
              </a:rPr>
              <a:t>对</a:t>
            </a:r>
            <a:r>
              <a:rPr lang="zh-CN" altLang="en-US" b="1" dirty="0">
                <a:solidFill>
                  <a:srgbClr val="FF0000"/>
                </a:solidFill>
                <a:latin typeface="宋体" pitchFamily="2" charset="-122"/>
                <a:cs typeface="Times New Roman" pitchFamily="18" charset="0"/>
              </a:rPr>
              <a:t>其余子节点</a:t>
            </a:r>
            <a:r>
              <a:rPr lang="zh-CN" altLang="en-US" dirty="0" smtClean="0">
                <a:ea typeface="仿宋_GB2312" pitchFamily="49" charset="-122"/>
              </a:rPr>
              <a:t>配</a:t>
            </a:r>
            <a:r>
              <a:rPr lang="zh-CN" altLang="en-US" dirty="0">
                <a:ea typeface="仿宋_GB2312" pitchFamily="49" charset="-122"/>
              </a:rPr>
              <a:t>上指向</a:t>
            </a:r>
            <a:r>
              <a:rPr lang="en-US" altLang="zh-CN" dirty="0">
                <a:ea typeface="仿宋_GB2312" pitchFamily="49" charset="-122"/>
              </a:rPr>
              <a:t>N</a:t>
            </a:r>
            <a:r>
              <a:rPr lang="zh-CN" altLang="en-US" dirty="0">
                <a:ea typeface="仿宋_GB2312" pitchFamily="49" charset="-122"/>
              </a:rPr>
              <a:t>的返回指针后放入</a:t>
            </a:r>
            <a:r>
              <a:rPr lang="en-US" altLang="zh-CN" dirty="0">
                <a:ea typeface="仿宋_GB2312" pitchFamily="49" charset="-122"/>
              </a:rPr>
              <a:t>OPEN</a:t>
            </a:r>
            <a:r>
              <a:rPr lang="zh-CN" altLang="en-US" dirty="0">
                <a:ea typeface="仿宋_GB2312" pitchFamily="49" charset="-122"/>
              </a:rPr>
              <a:t>表中某处</a:t>
            </a:r>
            <a:r>
              <a:rPr lang="en-US" altLang="zh-CN" dirty="0">
                <a:ea typeface="仿宋_GB2312" pitchFamily="49" charset="-122"/>
              </a:rPr>
              <a:t>, </a:t>
            </a:r>
            <a:r>
              <a:rPr lang="zh-CN" altLang="en-US" dirty="0">
                <a:ea typeface="仿宋_GB2312" pitchFamily="49" charset="-122"/>
              </a:rPr>
              <a:t>或对</a:t>
            </a:r>
            <a:r>
              <a:rPr lang="en-US" altLang="zh-CN" dirty="0">
                <a:ea typeface="仿宋_GB2312" pitchFamily="49" charset="-122"/>
              </a:rPr>
              <a:t>OPEN</a:t>
            </a:r>
            <a:r>
              <a:rPr lang="zh-CN" altLang="en-US" dirty="0" smtClean="0">
                <a:ea typeface="仿宋_GB2312" pitchFamily="49" charset="-122"/>
              </a:rPr>
              <a:t>表 </a:t>
            </a:r>
            <a:r>
              <a:rPr lang="zh-CN" altLang="en-US" dirty="0">
                <a:ea typeface="仿宋_GB2312" pitchFamily="49" charset="-122"/>
              </a:rPr>
              <a:t>进行重新排序</a:t>
            </a:r>
            <a:r>
              <a:rPr lang="en-US" altLang="zh-CN" dirty="0">
                <a:ea typeface="仿宋_GB2312" pitchFamily="49" charset="-122"/>
              </a:rPr>
              <a:t>, </a:t>
            </a:r>
            <a:r>
              <a:rPr lang="zh-CN" altLang="en-US" dirty="0">
                <a:ea typeface="仿宋_GB2312" pitchFamily="49" charset="-122"/>
              </a:rPr>
              <a:t>转步</a:t>
            </a:r>
            <a:r>
              <a:rPr lang="en-US" altLang="zh-CN" dirty="0">
                <a:ea typeface="仿宋_GB2312" pitchFamily="49" charset="-122"/>
              </a:rPr>
              <a:t>2</a:t>
            </a:r>
            <a:r>
              <a:rPr lang="zh-CN" altLang="en-US" dirty="0">
                <a:ea typeface="仿宋_GB2312" pitchFamily="49" charset="-122"/>
              </a:rPr>
              <a:t>。 </a:t>
            </a:r>
            <a:endParaRPr lang="zh-CN" altLang="en-US" dirty="0"/>
          </a:p>
        </p:txBody>
      </p:sp>
    </p:spTree>
    <p:extLst>
      <p:ext uri="{BB962C8B-B14F-4D97-AF65-F5344CB8AC3E}">
        <p14:creationId xmlns:p14="http://schemas.microsoft.com/office/powerpoint/2010/main" val="276593106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000125" y="38100"/>
            <a:ext cx="7793038" cy="747713"/>
          </a:xfrm>
        </p:spPr>
        <p:txBody>
          <a:bodyPr/>
          <a:lstStyle/>
          <a:p>
            <a:r>
              <a:rPr lang="en-US" altLang="zh-CN" smtClean="0">
                <a:latin typeface="黑体" pitchFamily="49" charset="-122"/>
                <a:ea typeface="黑体" pitchFamily="49" charset="-122"/>
              </a:rPr>
              <a:t>3.1.2 </a:t>
            </a:r>
            <a:r>
              <a:rPr lang="zh-CN" altLang="en-US" smtClean="0">
                <a:latin typeface="黑体" pitchFamily="49" charset="-122"/>
                <a:ea typeface="黑体" pitchFamily="49" charset="-122"/>
              </a:rPr>
              <a:t>状态图搜索</a:t>
            </a:r>
          </a:p>
        </p:txBody>
      </p:sp>
      <p:sp>
        <p:nvSpPr>
          <p:cNvPr id="25603" name="内容占位符 2"/>
          <p:cNvSpPr>
            <a:spLocks noGrp="1"/>
          </p:cNvSpPr>
          <p:nvPr>
            <p:ph idx="1"/>
          </p:nvPr>
        </p:nvSpPr>
        <p:spPr/>
        <p:txBody>
          <a:bodyPr/>
          <a:lstStyle/>
          <a:p>
            <a:pPr>
              <a:buFont typeface="Wingdings" pitchFamily="2" charset="2"/>
              <a:buNone/>
            </a:pPr>
            <a:r>
              <a:rPr lang="en-US" altLang="zh-CN" smtClean="0"/>
              <a:t> </a:t>
            </a:r>
            <a:endParaRPr lang="zh-CN" altLang="en-US" smtClean="0"/>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066925"/>
            <a:ext cx="69342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3429000" y="5072063"/>
            <a:ext cx="356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宋体" pitchFamily="2" charset="-122"/>
              </a:rPr>
              <a:t>图</a:t>
            </a:r>
            <a:r>
              <a:rPr lang="zh-CN" altLang="en-US"/>
              <a:t> </a:t>
            </a:r>
            <a:r>
              <a:rPr lang="en-US" altLang="zh-CN"/>
              <a:t>3-5 </a:t>
            </a:r>
            <a:r>
              <a:rPr lang="zh-CN" altLang="en-US">
                <a:latin typeface="宋体" pitchFamily="2" charset="-122"/>
              </a:rPr>
              <a:t>修改返回指针示例</a:t>
            </a:r>
            <a:r>
              <a:rPr lang="zh-CN" altLang="en-US"/>
              <a:t> </a:t>
            </a:r>
          </a:p>
        </p:txBody>
      </p:sp>
    </p:spTree>
    <p:extLst>
      <p:ext uri="{BB962C8B-B14F-4D97-AF65-F5344CB8AC3E}">
        <p14:creationId xmlns:p14="http://schemas.microsoft.com/office/powerpoint/2010/main" val="150434606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B046B54-837E-48C0-9E2E-4AB202A44B8F}" type="slidenum">
              <a:rPr lang="en-US" altLang="zh-CN" smtClean="0">
                <a:solidFill>
                  <a:srgbClr val="000000"/>
                </a:solidFill>
                <a:latin typeface="Times New Roman" pitchFamily="18" charset="0"/>
              </a:rPr>
              <a:pPr/>
              <a:t>32</a:t>
            </a:fld>
            <a:endParaRPr lang="en-US" altLang="zh-CN" smtClean="0">
              <a:solidFill>
                <a:srgbClr val="000000"/>
              </a:solidFill>
              <a:latin typeface="Times New Roman" pitchFamily="18" charset="0"/>
            </a:endParaRPr>
          </a:p>
        </p:txBody>
      </p:sp>
      <p:grpSp>
        <p:nvGrpSpPr>
          <p:cNvPr id="276482" name="Group 2"/>
          <p:cNvGrpSpPr>
            <a:grpSpLocks/>
          </p:cNvGrpSpPr>
          <p:nvPr/>
        </p:nvGrpSpPr>
        <p:grpSpPr bwMode="auto">
          <a:xfrm>
            <a:off x="1065213" y="342900"/>
            <a:ext cx="3525837" cy="2228850"/>
            <a:chOff x="671" y="216"/>
            <a:chExt cx="2221" cy="1404"/>
          </a:xfrm>
        </p:grpSpPr>
        <p:sp>
          <p:nvSpPr>
            <p:cNvPr id="88146" name="Oval 3"/>
            <p:cNvSpPr>
              <a:spLocks noChangeArrowheads="1"/>
            </p:cNvSpPr>
            <p:nvPr/>
          </p:nvSpPr>
          <p:spPr bwMode="auto">
            <a:xfrm>
              <a:off x="1704" y="48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7" name="Oval 4"/>
            <p:cNvSpPr>
              <a:spLocks noChangeArrowheads="1"/>
            </p:cNvSpPr>
            <p:nvPr/>
          </p:nvSpPr>
          <p:spPr bwMode="auto">
            <a:xfrm>
              <a:off x="936"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8" name="Oval 5"/>
            <p:cNvSpPr>
              <a:spLocks noChangeArrowheads="1"/>
            </p:cNvSpPr>
            <p:nvPr/>
          </p:nvSpPr>
          <p:spPr bwMode="auto">
            <a:xfrm>
              <a:off x="2472"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9" name="Oval 6"/>
            <p:cNvSpPr>
              <a:spLocks noChangeArrowheads="1"/>
            </p:cNvSpPr>
            <p:nvPr/>
          </p:nvSpPr>
          <p:spPr bwMode="auto">
            <a:xfrm>
              <a:off x="1704" y="144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0" name="Line 7"/>
            <p:cNvSpPr>
              <a:spLocks noChangeShapeType="1"/>
            </p:cNvSpPr>
            <p:nvPr/>
          </p:nvSpPr>
          <p:spPr bwMode="auto">
            <a:xfrm flipH="1">
              <a:off x="1032" y="576"/>
              <a:ext cx="67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1" name="Line 8"/>
            <p:cNvSpPr>
              <a:spLocks noChangeShapeType="1"/>
            </p:cNvSpPr>
            <p:nvPr/>
          </p:nvSpPr>
          <p:spPr bwMode="auto">
            <a:xfrm>
              <a:off x="1752" y="576"/>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2" name="Line 9"/>
            <p:cNvSpPr>
              <a:spLocks noChangeShapeType="1"/>
            </p:cNvSpPr>
            <p:nvPr/>
          </p:nvSpPr>
          <p:spPr bwMode="auto">
            <a:xfrm>
              <a:off x="1752" y="5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3" name="Line 10"/>
            <p:cNvSpPr>
              <a:spLocks noChangeShapeType="1"/>
            </p:cNvSpPr>
            <p:nvPr/>
          </p:nvSpPr>
          <p:spPr bwMode="auto">
            <a:xfrm flipV="1">
              <a:off x="1032" y="57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4" name="Line 11"/>
            <p:cNvSpPr>
              <a:spLocks noChangeShapeType="1"/>
            </p:cNvSpPr>
            <p:nvPr/>
          </p:nvSpPr>
          <p:spPr bwMode="auto">
            <a:xfrm flipH="1" flipV="1">
              <a:off x="1992" y="576"/>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5" name="Line 12"/>
            <p:cNvSpPr>
              <a:spLocks noChangeShapeType="1"/>
            </p:cNvSpPr>
            <p:nvPr/>
          </p:nvSpPr>
          <p:spPr bwMode="auto">
            <a:xfrm flipH="1" flipV="1">
              <a:off x="1848" y="816"/>
              <a:ext cx="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56" name="Text Box 13"/>
            <p:cNvSpPr txBox="1">
              <a:spLocks noChangeArrowheads="1"/>
            </p:cNvSpPr>
            <p:nvPr/>
          </p:nvSpPr>
          <p:spPr bwMode="auto">
            <a:xfrm>
              <a:off x="1800"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88157" name="Text Box 14"/>
            <p:cNvSpPr txBox="1">
              <a:spLocks noChangeArrowheads="1"/>
            </p:cNvSpPr>
            <p:nvPr/>
          </p:nvSpPr>
          <p:spPr bwMode="auto">
            <a:xfrm>
              <a:off x="1656" y="216"/>
              <a:ext cx="4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88158" name="Text Box 15"/>
            <p:cNvSpPr txBox="1">
              <a:spLocks noChangeArrowheads="1"/>
            </p:cNvSpPr>
            <p:nvPr/>
          </p:nvSpPr>
          <p:spPr bwMode="auto">
            <a:xfrm>
              <a:off x="671" y="87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88159" name="Text Box 16"/>
            <p:cNvSpPr txBox="1">
              <a:spLocks noChangeArrowheads="1"/>
            </p:cNvSpPr>
            <p:nvPr/>
          </p:nvSpPr>
          <p:spPr bwMode="auto">
            <a:xfrm>
              <a:off x="2616" y="86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grpSp>
      <p:grpSp>
        <p:nvGrpSpPr>
          <p:cNvPr id="276497" name="Group 17"/>
          <p:cNvGrpSpPr>
            <a:grpSpLocks/>
          </p:cNvGrpSpPr>
          <p:nvPr/>
        </p:nvGrpSpPr>
        <p:grpSpPr bwMode="auto">
          <a:xfrm>
            <a:off x="3937000" y="1600200"/>
            <a:ext cx="1600200" cy="1136650"/>
            <a:chOff x="2552" y="1008"/>
            <a:chExt cx="1008" cy="716"/>
          </a:xfrm>
        </p:grpSpPr>
        <p:sp>
          <p:nvSpPr>
            <p:cNvPr id="88139" name="Oval 18"/>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0" name="Line 19"/>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1" name="Line 20"/>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2" name="Line 21"/>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3" name="Line 22"/>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44" name="Text Box 23"/>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88145" name="Text Box 24"/>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grpSp>
      <p:grpSp>
        <p:nvGrpSpPr>
          <p:cNvPr id="276505" name="Group 25"/>
          <p:cNvGrpSpPr>
            <a:grpSpLocks/>
          </p:cNvGrpSpPr>
          <p:nvPr/>
        </p:nvGrpSpPr>
        <p:grpSpPr bwMode="auto">
          <a:xfrm>
            <a:off x="5600700" y="2349500"/>
            <a:ext cx="2495550" cy="476250"/>
            <a:chOff x="3180" y="1896"/>
            <a:chExt cx="1572" cy="300"/>
          </a:xfrm>
        </p:grpSpPr>
        <p:sp>
          <p:nvSpPr>
            <p:cNvPr id="88137" name="Text Box 26"/>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{1,2,3} </a:t>
              </a:r>
            </a:p>
          </p:txBody>
        </p:sp>
        <p:sp>
          <p:nvSpPr>
            <p:cNvPr id="88138" name="Text Box 27"/>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276508" name="Group 28"/>
          <p:cNvGrpSpPr>
            <a:grpSpLocks/>
          </p:cNvGrpSpPr>
          <p:nvPr/>
        </p:nvGrpSpPr>
        <p:grpSpPr bwMode="auto">
          <a:xfrm>
            <a:off x="5613400" y="2730500"/>
            <a:ext cx="2495550" cy="476250"/>
            <a:chOff x="3180" y="1896"/>
            <a:chExt cx="1572" cy="300"/>
          </a:xfrm>
        </p:grpSpPr>
        <p:sp>
          <p:nvSpPr>
            <p:cNvPr id="88135" name="Text Box 29"/>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{3,1,2} </a:t>
              </a:r>
            </a:p>
          </p:txBody>
        </p:sp>
        <p:sp>
          <p:nvSpPr>
            <p:cNvPr id="88136" name="Text Box 30"/>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276511" name="Group 31"/>
          <p:cNvGrpSpPr>
            <a:grpSpLocks/>
          </p:cNvGrpSpPr>
          <p:nvPr/>
        </p:nvGrpSpPr>
        <p:grpSpPr bwMode="auto">
          <a:xfrm>
            <a:off x="5505450" y="1628775"/>
            <a:ext cx="3638550" cy="819150"/>
            <a:chOff x="3048" y="1164"/>
            <a:chExt cx="2292" cy="516"/>
          </a:xfrm>
        </p:grpSpPr>
        <p:sp>
          <p:nvSpPr>
            <p:cNvPr id="88131" name="Text Box 32"/>
            <p:cNvSpPr txBox="1">
              <a:spLocks noChangeArrowheads="1"/>
            </p:cNvSpPr>
            <p:nvPr/>
          </p:nvSpPr>
          <p:spPr bwMode="auto">
            <a:xfrm>
              <a:off x="3048" y="1188"/>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p>
          </p:txBody>
        </p:sp>
        <p:sp>
          <p:nvSpPr>
            <p:cNvPr id="88132" name="Text Box 33"/>
            <p:cNvSpPr txBox="1">
              <a:spLocks noChangeArrowheads="1"/>
            </p:cNvSpPr>
            <p:nvPr/>
          </p:nvSpPr>
          <p:spPr bwMode="auto">
            <a:xfrm>
              <a:off x="4248" y="1164"/>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CLOSE</a:t>
              </a:r>
            </a:p>
          </p:txBody>
        </p:sp>
        <p:sp>
          <p:nvSpPr>
            <p:cNvPr id="88133" name="Text Box 34"/>
            <p:cNvSpPr txBox="1">
              <a:spLocks noChangeArrowheads="1"/>
            </p:cNvSpPr>
            <p:nvPr/>
          </p:nvSpPr>
          <p:spPr bwMode="auto">
            <a:xfrm>
              <a:off x="3168" y="139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sp>
          <p:nvSpPr>
            <p:cNvPr id="88134" name="Text Box 35"/>
            <p:cNvSpPr txBox="1">
              <a:spLocks noChangeArrowheads="1"/>
            </p:cNvSpPr>
            <p:nvPr/>
          </p:nvSpPr>
          <p:spPr bwMode="auto">
            <a:xfrm>
              <a:off x="4368" y="136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  </a:t>
              </a:r>
            </a:p>
          </p:txBody>
        </p:sp>
      </p:grpSp>
      <p:grpSp>
        <p:nvGrpSpPr>
          <p:cNvPr id="276516" name="Group 36"/>
          <p:cNvGrpSpPr>
            <a:grpSpLocks/>
          </p:cNvGrpSpPr>
          <p:nvPr/>
        </p:nvGrpSpPr>
        <p:grpSpPr bwMode="auto">
          <a:xfrm>
            <a:off x="5626100" y="3086100"/>
            <a:ext cx="2714625" cy="476250"/>
            <a:chOff x="3616" y="1936"/>
            <a:chExt cx="1710" cy="300"/>
          </a:xfrm>
        </p:grpSpPr>
        <p:sp>
          <p:nvSpPr>
            <p:cNvPr id="88129" name="Text Box 37"/>
            <p:cNvSpPr txBox="1">
              <a:spLocks noChangeArrowheads="1"/>
            </p:cNvSpPr>
            <p:nvPr/>
          </p:nvSpPr>
          <p:spPr bwMode="auto">
            <a:xfrm>
              <a:off x="3616" y="1948"/>
              <a:ext cx="9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{4,5,1,2} </a:t>
              </a:r>
            </a:p>
          </p:txBody>
        </p:sp>
        <p:sp>
          <p:nvSpPr>
            <p:cNvPr id="88130" name="Text Box 38"/>
            <p:cNvSpPr txBox="1">
              <a:spLocks noChangeArrowheads="1"/>
            </p:cNvSpPr>
            <p:nvPr/>
          </p:nvSpPr>
          <p:spPr bwMode="auto">
            <a:xfrm>
              <a:off x="4780" y="1936"/>
              <a:ext cx="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 </a:t>
              </a:r>
            </a:p>
          </p:txBody>
        </p:sp>
      </p:grpSp>
      <p:grpSp>
        <p:nvGrpSpPr>
          <p:cNvPr id="276519" name="Group 39"/>
          <p:cNvGrpSpPr>
            <a:grpSpLocks/>
          </p:cNvGrpSpPr>
          <p:nvPr/>
        </p:nvGrpSpPr>
        <p:grpSpPr bwMode="auto">
          <a:xfrm>
            <a:off x="3949700" y="2565400"/>
            <a:ext cx="1600200" cy="1136650"/>
            <a:chOff x="2552" y="1008"/>
            <a:chExt cx="1008" cy="716"/>
          </a:xfrm>
        </p:grpSpPr>
        <p:sp>
          <p:nvSpPr>
            <p:cNvPr id="88122" name="Oval 40"/>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23" name="Line 41"/>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24" name="Line 42"/>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25" name="Line 43"/>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26" name="Line 44"/>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27" name="Text Box 45"/>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88128" name="Text Box 46"/>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grpSp>
      <p:grpSp>
        <p:nvGrpSpPr>
          <p:cNvPr id="276527" name="Group 47"/>
          <p:cNvGrpSpPr>
            <a:grpSpLocks/>
          </p:cNvGrpSpPr>
          <p:nvPr/>
        </p:nvGrpSpPr>
        <p:grpSpPr bwMode="auto">
          <a:xfrm>
            <a:off x="5626100" y="3441700"/>
            <a:ext cx="3024188" cy="476250"/>
            <a:chOff x="3616" y="2160"/>
            <a:chExt cx="1905" cy="300"/>
          </a:xfrm>
        </p:grpSpPr>
        <p:sp>
          <p:nvSpPr>
            <p:cNvPr id="88120" name="Text Box 48"/>
            <p:cNvSpPr txBox="1">
              <a:spLocks noChangeArrowheads="1"/>
            </p:cNvSpPr>
            <p:nvPr/>
          </p:nvSpPr>
          <p:spPr bwMode="auto">
            <a:xfrm>
              <a:off x="3616" y="2172"/>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{6,7,5,1,2} </a:t>
              </a:r>
            </a:p>
          </p:txBody>
        </p:sp>
        <p:sp>
          <p:nvSpPr>
            <p:cNvPr id="88121" name="Text Box 49"/>
            <p:cNvSpPr txBox="1">
              <a:spLocks noChangeArrowheads="1"/>
            </p:cNvSpPr>
            <p:nvPr/>
          </p:nvSpPr>
          <p:spPr bwMode="auto">
            <a:xfrm>
              <a:off x="4780" y="2160"/>
              <a:ext cx="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 </a:t>
              </a:r>
            </a:p>
          </p:txBody>
        </p:sp>
      </p:grpSp>
      <p:grpSp>
        <p:nvGrpSpPr>
          <p:cNvPr id="276530" name="Group 50"/>
          <p:cNvGrpSpPr>
            <a:grpSpLocks/>
          </p:cNvGrpSpPr>
          <p:nvPr/>
        </p:nvGrpSpPr>
        <p:grpSpPr bwMode="auto">
          <a:xfrm>
            <a:off x="2708275" y="3257550"/>
            <a:ext cx="2792413" cy="1398588"/>
            <a:chOff x="1778" y="2044"/>
            <a:chExt cx="1759" cy="881"/>
          </a:xfrm>
        </p:grpSpPr>
        <p:sp>
          <p:nvSpPr>
            <p:cNvPr id="88112" name="Line 51"/>
            <p:cNvSpPr>
              <a:spLocks noChangeShapeType="1"/>
            </p:cNvSpPr>
            <p:nvPr/>
          </p:nvSpPr>
          <p:spPr bwMode="auto">
            <a:xfrm flipH="1">
              <a:off x="1858" y="2199"/>
              <a:ext cx="69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13" name="Line 52"/>
            <p:cNvSpPr>
              <a:spLocks noChangeShapeType="1"/>
            </p:cNvSpPr>
            <p:nvPr/>
          </p:nvSpPr>
          <p:spPr bwMode="auto">
            <a:xfrm>
              <a:off x="2637" y="2223"/>
              <a:ext cx="787" cy="36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14" name="Line 53"/>
            <p:cNvSpPr>
              <a:spLocks noChangeShapeType="1"/>
            </p:cNvSpPr>
            <p:nvPr/>
          </p:nvSpPr>
          <p:spPr bwMode="auto">
            <a:xfrm>
              <a:off x="2028" y="2044"/>
              <a:ext cx="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15" name="Line 54"/>
            <p:cNvSpPr>
              <a:spLocks noChangeShapeType="1"/>
            </p:cNvSpPr>
            <p:nvPr/>
          </p:nvSpPr>
          <p:spPr bwMode="auto">
            <a:xfrm flipH="1" flipV="1">
              <a:off x="2959" y="2206"/>
              <a:ext cx="341" cy="15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16" name="Text Box 55"/>
            <p:cNvSpPr txBox="1">
              <a:spLocks noChangeArrowheads="1"/>
            </p:cNvSpPr>
            <p:nvPr/>
          </p:nvSpPr>
          <p:spPr bwMode="auto">
            <a:xfrm>
              <a:off x="1923" y="2255"/>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88117" name="Text Box 56"/>
            <p:cNvSpPr txBox="1">
              <a:spLocks noChangeArrowheads="1"/>
            </p:cNvSpPr>
            <p:nvPr/>
          </p:nvSpPr>
          <p:spPr bwMode="auto">
            <a:xfrm>
              <a:off x="3123" y="2637"/>
              <a:ext cx="4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88118" name="Oval 57"/>
            <p:cNvSpPr>
              <a:spLocks noChangeArrowheads="1"/>
            </p:cNvSpPr>
            <p:nvPr/>
          </p:nvSpPr>
          <p:spPr bwMode="auto">
            <a:xfrm>
              <a:off x="3424" y="25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19" name="Oval 58"/>
            <p:cNvSpPr>
              <a:spLocks noChangeArrowheads="1"/>
            </p:cNvSpPr>
            <p:nvPr/>
          </p:nvSpPr>
          <p:spPr bwMode="auto">
            <a:xfrm>
              <a:off x="1778" y="216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276539" name="Group 59"/>
          <p:cNvGrpSpPr>
            <a:grpSpLocks/>
          </p:cNvGrpSpPr>
          <p:nvPr/>
        </p:nvGrpSpPr>
        <p:grpSpPr bwMode="auto">
          <a:xfrm>
            <a:off x="5626100" y="3797300"/>
            <a:ext cx="3403600" cy="476250"/>
            <a:chOff x="3616" y="2384"/>
            <a:chExt cx="2144" cy="300"/>
          </a:xfrm>
        </p:grpSpPr>
        <p:sp>
          <p:nvSpPr>
            <p:cNvPr id="88110" name="Text Box 60"/>
            <p:cNvSpPr txBox="1">
              <a:spLocks noChangeArrowheads="1"/>
            </p:cNvSpPr>
            <p:nvPr/>
          </p:nvSpPr>
          <p:spPr bwMode="auto">
            <a:xfrm>
              <a:off x="3616" y="2396"/>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{8,9,7,5,1,2} </a:t>
              </a:r>
            </a:p>
          </p:txBody>
        </p:sp>
        <p:sp>
          <p:nvSpPr>
            <p:cNvPr id="88111" name="Text Box 61"/>
            <p:cNvSpPr txBox="1">
              <a:spLocks noChangeArrowheads="1"/>
            </p:cNvSpPr>
            <p:nvPr/>
          </p:nvSpPr>
          <p:spPr bwMode="auto">
            <a:xfrm>
              <a:off x="4780" y="2384"/>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 </a:t>
              </a:r>
            </a:p>
          </p:txBody>
        </p:sp>
      </p:grpSp>
      <p:grpSp>
        <p:nvGrpSpPr>
          <p:cNvPr id="276542" name="Group 62"/>
          <p:cNvGrpSpPr>
            <a:grpSpLocks/>
          </p:cNvGrpSpPr>
          <p:nvPr/>
        </p:nvGrpSpPr>
        <p:grpSpPr bwMode="auto">
          <a:xfrm>
            <a:off x="5613400" y="4165600"/>
            <a:ext cx="3403600" cy="841375"/>
            <a:chOff x="3616" y="2616"/>
            <a:chExt cx="2144" cy="530"/>
          </a:xfrm>
        </p:grpSpPr>
        <p:sp>
          <p:nvSpPr>
            <p:cNvPr id="88108" name="Text Box 63"/>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{10,11,9,7,5,1,2} </a:t>
              </a:r>
            </a:p>
          </p:txBody>
        </p:sp>
        <p:sp>
          <p:nvSpPr>
            <p:cNvPr id="88109" name="Text Box 64"/>
            <p:cNvSpPr txBox="1">
              <a:spLocks noChangeArrowheads="1"/>
            </p:cNvSpPr>
            <p:nvPr/>
          </p:nvSpPr>
          <p:spPr bwMode="auto">
            <a:xfrm>
              <a:off x="4780" y="2616"/>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 </a:t>
              </a:r>
            </a:p>
          </p:txBody>
        </p:sp>
      </p:grpSp>
      <p:grpSp>
        <p:nvGrpSpPr>
          <p:cNvPr id="276545" name="Group 65"/>
          <p:cNvGrpSpPr>
            <a:grpSpLocks/>
          </p:cNvGrpSpPr>
          <p:nvPr/>
        </p:nvGrpSpPr>
        <p:grpSpPr bwMode="auto">
          <a:xfrm>
            <a:off x="1482725" y="3463925"/>
            <a:ext cx="2085975" cy="1643063"/>
            <a:chOff x="1006" y="2174"/>
            <a:chExt cx="1314" cy="1035"/>
          </a:xfrm>
        </p:grpSpPr>
        <p:sp>
          <p:nvSpPr>
            <p:cNvPr id="88100" name="Line 66"/>
            <p:cNvSpPr>
              <a:spLocks noChangeShapeType="1"/>
            </p:cNvSpPr>
            <p:nvPr/>
          </p:nvSpPr>
          <p:spPr bwMode="auto">
            <a:xfrm flipH="1">
              <a:off x="1079" y="2231"/>
              <a:ext cx="722" cy="32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01" name="Line 67"/>
            <p:cNvSpPr>
              <a:spLocks noChangeShapeType="1"/>
            </p:cNvSpPr>
            <p:nvPr/>
          </p:nvSpPr>
          <p:spPr bwMode="auto">
            <a:xfrm>
              <a:off x="1833" y="2247"/>
              <a:ext cx="34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02" name="Oval 68"/>
            <p:cNvSpPr>
              <a:spLocks noChangeArrowheads="1"/>
            </p:cNvSpPr>
            <p:nvPr/>
          </p:nvSpPr>
          <p:spPr bwMode="auto">
            <a:xfrm>
              <a:off x="1032" y="255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03" name="Oval 69"/>
            <p:cNvSpPr>
              <a:spLocks noChangeArrowheads="1"/>
            </p:cNvSpPr>
            <p:nvPr/>
          </p:nvSpPr>
          <p:spPr bwMode="auto">
            <a:xfrm>
              <a:off x="2126" y="27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04" name="Text Box 70"/>
            <p:cNvSpPr txBox="1">
              <a:spLocks noChangeArrowheads="1"/>
            </p:cNvSpPr>
            <p:nvPr/>
          </p:nvSpPr>
          <p:spPr bwMode="auto">
            <a:xfrm>
              <a:off x="1006" y="262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88105" name="Text Box 71"/>
            <p:cNvSpPr txBox="1">
              <a:spLocks noChangeArrowheads="1"/>
            </p:cNvSpPr>
            <p:nvPr/>
          </p:nvSpPr>
          <p:spPr bwMode="auto">
            <a:xfrm>
              <a:off x="1963" y="292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88106" name="Line 72"/>
            <p:cNvSpPr>
              <a:spLocks noChangeShapeType="1"/>
            </p:cNvSpPr>
            <p:nvPr/>
          </p:nvSpPr>
          <p:spPr bwMode="auto">
            <a:xfrm flipV="1">
              <a:off x="1225" y="2174"/>
              <a:ext cx="381" cy="1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107" name="Line 73"/>
            <p:cNvSpPr>
              <a:spLocks noChangeShapeType="1"/>
            </p:cNvSpPr>
            <p:nvPr/>
          </p:nvSpPr>
          <p:spPr bwMode="auto">
            <a:xfrm flipH="1" flipV="1">
              <a:off x="1801" y="2418"/>
              <a:ext cx="138" cy="2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276554" name="Group 74"/>
          <p:cNvGrpSpPr>
            <a:grpSpLocks/>
          </p:cNvGrpSpPr>
          <p:nvPr/>
        </p:nvGrpSpPr>
        <p:grpSpPr bwMode="auto">
          <a:xfrm>
            <a:off x="889000" y="1700213"/>
            <a:ext cx="825500" cy="1746250"/>
            <a:chOff x="632" y="1063"/>
            <a:chExt cx="520" cy="1100"/>
          </a:xfrm>
        </p:grpSpPr>
        <p:sp>
          <p:nvSpPr>
            <p:cNvPr id="88092" name="Line 75"/>
            <p:cNvSpPr>
              <a:spLocks noChangeShapeType="1"/>
            </p:cNvSpPr>
            <p:nvPr/>
          </p:nvSpPr>
          <p:spPr bwMode="auto">
            <a:xfrm>
              <a:off x="1047" y="1063"/>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93" name="Oval 76"/>
            <p:cNvSpPr>
              <a:spLocks noChangeArrowheads="1"/>
            </p:cNvSpPr>
            <p:nvPr/>
          </p:nvSpPr>
          <p:spPr bwMode="auto">
            <a:xfrm>
              <a:off x="983" y="147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94" name="Line 77"/>
            <p:cNvSpPr>
              <a:spLocks noChangeShapeType="1"/>
            </p:cNvSpPr>
            <p:nvPr/>
          </p:nvSpPr>
          <p:spPr bwMode="auto">
            <a:xfrm>
              <a:off x="1047" y="1559"/>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95" name="Oval 78"/>
            <p:cNvSpPr>
              <a:spLocks noChangeArrowheads="1"/>
            </p:cNvSpPr>
            <p:nvPr/>
          </p:nvSpPr>
          <p:spPr bwMode="auto">
            <a:xfrm>
              <a:off x="983" y="1967"/>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96" name="Text Box 79"/>
            <p:cNvSpPr txBox="1">
              <a:spLocks noChangeArrowheads="1"/>
            </p:cNvSpPr>
            <p:nvPr/>
          </p:nvSpPr>
          <p:spPr bwMode="auto">
            <a:xfrm>
              <a:off x="632" y="1379"/>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88097" name="Text Box 80"/>
            <p:cNvSpPr txBox="1">
              <a:spLocks noChangeArrowheads="1"/>
            </p:cNvSpPr>
            <p:nvPr/>
          </p:nvSpPr>
          <p:spPr bwMode="auto">
            <a:xfrm>
              <a:off x="632" y="1875"/>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88098" name="Line 81"/>
            <p:cNvSpPr>
              <a:spLocks noChangeShapeType="1"/>
            </p:cNvSpPr>
            <p:nvPr/>
          </p:nvSpPr>
          <p:spPr bwMode="auto">
            <a:xfrm flipV="1">
              <a:off x="909" y="1095"/>
              <a:ext cx="0" cy="2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99" name="Line 82"/>
            <p:cNvSpPr>
              <a:spLocks noChangeShapeType="1"/>
            </p:cNvSpPr>
            <p:nvPr/>
          </p:nvSpPr>
          <p:spPr bwMode="auto">
            <a:xfrm flipV="1">
              <a:off x="901" y="1606"/>
              <a:ext cx="0" cy="2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276563" name="Group 83"/>
          <p:cNvGrpSpPr>
            <a:grpSpLocks/>
          </p:cNvGrpSpPr>
          <p:nvPr/>
        </p:nvGrpSpPr>
        <p:grpSpPr bwMode="auto">
          <a:xfrm>
            <a:off x="5600700" y="4851400"/>
            <a:ext cx="3403600" cy="841375"/>
            <a:chOff x="3616" y="2616"/>
            <a:chExt cx="2144" cy="530"/>
          </a:xfrm>
        </p:grpSpPr>
        <p:sp>
          <p:nvSpPr>
            <p:cNvPr id="88090" name="Text Box 84"/>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{13,10,11,9,7,5,2} </a:t>
              </a:r>
            </a:p>
          </p:txBody>
        </p:sp>
        <p:sp>
          <p:nvSpPr>
            <p:cNvPr id="88091" name="Text Box 85"/>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 </a:t>
              </a:r>
            </a:p>
          </p:txBody>
        </p:sp>
      </p:grpSp>
      <p:grpSp>
        <p:nvGrpSpPr>
          <p:cNvPr id="276566" name="Group 86"/>
          <p:cNvGrpSpPr>
            <a:grpSpLocks/>
          </p:cNvGrpSpPr>
          <p:nvPr/>
        </p:nvGrpSpPr>
        <p:grpSpPr bwMode="auto">
          <a:xfrm>
            <a:off x="258763" y="3284538"/>
            <a:ext cx="1274762" cy="973137"/>
            <a:chOff x="235" y="2061"/>
            <a:chExt cx="803" cy="613"/>
          </a:xfrm>
        </p:grpSpPr>
        <p:sp>
          <p:nvSpPr>
            <p:cNvPr id="88086" name="Line 87"/>
            <p:cNvSpPr>
              <a:spLocks noChangeShapeType="1"/>
            </p:cNvSpPr>
            <p:nvPr/>
          </p:nvSpPr>
          <p:spPr bwMode="auto">
            <a:xfrm flipH="1">
              <a:off x="422" y="2061"/>
              <a:ext cx="60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87" name="Line 88"/>
            <p:cNvSpPr>
              <a:spLocks noChangeShapeType="1"/>
            </p:cNvSpPr>
            <p:nvPr/>
          </p:nvSpPr>
          <p:spPr bwMode="auto">
            <a:xfrm>
              <a:off x="1038" y="2093"/>
              <a:ext cx="0" cy="4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8088" name="Text Box 89"/>
            <p:cNvSpPr txBox="1">
              <a:spLocks noChangeArrowheads="1"/>
            </p:cNvSpPr>
            <p:nvPr/>
          </p:nvSpPr>
          <p:spPr bwMode="auto">
            <a:xfrm>
              <a:off x="235" y="238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88089" name="Line 90"/>
            <p:cNvSpPr>
              <a:spLocks noChangeShapeType="1"/>
            </p:cNvSpPr>
            <p:nvPr/>
          </p:nvSpPr>
          <p:spPr bwMode="auto">
            <a:xfrm flipV="1">
              <a:off x="325" y="2126"/>
              <a:ext cx="283" cy="1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276571" name="Group 91"/>
          <p:cNvGrpSpPr>
            <a:grpSpLocks/>
          </p:cNvGrpSpPr>
          <p:nvPr/>
        </p:nvGrpSpPr>
        <p:grpSpPr bwMode="auto">
          <a:xfrm>
            <a:off x="5613400" y="5562600"/>
            <a:ext cx="3403600" cy="841375"/>
            <a:chOff x="3616" y="2616"/>
            <a:chExt cx="2144" cy="530"/>
          </a:xfrm>
        </p:grpSpPr>
        <p:sp>
          <p:nvSpPr>
            <p:cNvPr id="88084" name="Text Box 92"/>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{14,10,11,9,7,5,2} </a:t>
              </a:r>
            </a:p>
          </p:txBody>
        </p:sp>
        <p:sp>
          <p:nvSpPr>
            <p:cNvPr id="88085" name="Text Box 93"/>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{S,3,4,6,8,1,12,13} </a:t>
              </a:r>
            </a:p>
          </p:txBody>
        </p:sp>
      </p:grpSp>
      <p:sp>
        <p:nvSpPr>
          <p:cNvPr id="88083" name="TextBox 1"/>
          <p:cNvSpPr txBox="1">
            <a:spLocks noChangeArrowheads="1"/>
          </p:cNvSpPr>
          <p:nvPr/>
        </p:nvSpPr>
        <p:spPr bwMode="auto">
          <a:xfrm>
            <a:off x="522288" y="188913"/>
            <a:ext cx="1417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r>
              <a:rPr kumimoji="0" lang="zh-CN" altLang="en-US" sz="1800" smtClean="0">
                <a:solidFill>
                  <a:srgbClr val="000000"/>
                </a:solidFill>
              </a:rPr>
              <a:t>例：</a:t>
            </a:r>
          </a:p>
        </p:txBody>
      </p:sp>
    </p:spTree>
    <p:extLst>
      <p:ext uri="{BB962C8B-B14F-4D97-AF65-F5344CB8AC3E}">
        <p14:creationId xmlns:p14="http://schemas.microsoft.com/office/powerpoint/2010/main" val="1291969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276482"/>
                                        </p:tgtEl>
                                        <p:attrNameLst>
                                          <p:attrName>style.visibility</p:attrName>
                                        </p:attrNameLst>
                                      </p:cBhvr>
                                      <p:to>
                                        <p:strVal val="visible"/>
                                      </p:to>
                                    </p:set>
                                    <p:animEffect transition="in" filter="checkerboard(down)">
                                      <p:cBhvr>
                                        <p:cTn id="7" dur="500"/>
                                        <p:tgtEl>
                                          <p:spTgt spid="276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276511"/>
                                        </p:tgtEl>
                                        <p:attrNameLst>
                                          <p:attrName>style.visibility</p:attrName>
                                        </p:attrNameLst>
                                      </p:cBhvr>
                                      <p:to>
                                        <p:strVal val="visible"/>
                                      </p:to>
                                    </p:set>
                                    <p:animEffect transition="in" filter="checkerboard(down)">
                                      <p:cBhvr>
                                        <p:cTn id="12" dur="500"/>
                                        <p:tgtEl>
                                          <p:spTgt spid="2765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nodeType="clickEffect">
                                  <p:stCondLst>
                                    <p:cond delay="0"/>
                                  </p:stCondLst>
                                  <p:childTnLst>
                                    <p:set>
                                      <p:cBhvr>
                                        <p:cTn id="16" dur="1" fill="hold">
                                          <p:stCondLst>
                                            <p:cond delay="0"/>
                                          </p:stCondLst>
                                        </p:cTn>
                                        <p:tgtEl>
                                          <p:spTgt spid="276505"/>
                                        </p:tgtEl>
                                        <p:attrNameLst>
                                          <p:attrName>style.visibility</p:attrName>
                                        </p:attrNameLst>
                                      </p:cBhvr>
                                      <p:to>
                                        <p:strVal val="visible"/>
                                      </p:to>
                                    </p:set>
                                    <p:animEffect transition="in" filter="checkerboard(down)">
                                      <p:cBhvr>
                                        <p:cTn id="17" dur="500"/>
                                        <p:tgtEl>
                                          <p:spTgt spid="2765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nodeType="clickEffect">
                                  <p:stCondLst>
                                    <p:cond delay="0"/>
                                  </p:stCondLst>
                                  <p:childTnLst>
                                    <p:set>
                                      <p:cBhvr>
                                        <p:cTn id="21" dur="1" fill="hold">
                                          <p:stCondLst>
                                            <p:cond delay="0"/>
                                          </p:stCondLst>
                                        </p:cTn>
                                        <p:tgtEl>
                                          <p:spTgt spid="276508"/>
                                        </p:tgtEl>
                                        <p:attrNameLst>
                                          <p:attrName>style.visibility</p:attrName>
                                        </p:attrNameLst>
                                      </p:cBhvr>
                                      <p:to>
                                        <p:strVal val="visible"/>
                                      </p:to>
                                    </p:set>
                                    <p:animEffect transition="in" filter="checkerboard(down)">
                                      <p:cBhvr>
                                        <p:cTn id="22" dur="500"/>
                                        <p:tgtEl>
                                          <p:spTgt spid="2765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nodeType="clickEffect">
                                  <p:stCondLst>
                                    <p:cond delay="0"/>
                                  </p:stCondLst>
                                  <p:childTnLst>
                                    <p:set>
                                      <p:cBhvr>
                                        <p:cTn id="26" dur="1" fill="hold">
                                          <p:stCondLst>
                                            <p:cond delay="0"/>
                                          </p:stCondLst>
                                        </p:cTn>
                                        <p:tgtEl>
                                          <p:spTgt spid="276497"/>
                                        </p:tgtEl>
                                        <p:attrNameLst>
                                          <p:attrName>style.visibility</p:attrName>
                                        </p:attrNameLst>
                                      </p:cBhvr>
                                      <p:to>
                                        <p:strVal val="visible"/>
                                      </p:to>
                                    </p:set>
                                    <p:animEffect transition="in" filter="checkerboard(down)">
                                      <p:cBhvr>
                                        <p:cTn id="27" dur="500"/>
                                        <p:tgtEl>
                                          <p:spTgt spid="2764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nodeType="clickEffect">
                                  <p:stCondLst>
                                    <p:cond delay="0"/>
                                  </p:stCondLst>
                                  <p:childTnLst>
                                    <p:set>
                                      <p:cBhvr>
                                        <p:cTn id="31" dur="1" fill="hold">
                                          <p:stCondLst>
                                            <p:cond delay="0"/>
                                          </p:stCondLst>
                                        </p:cTn>
                                        <p:tgtEl>
                                          <p:spTgt spid="276516"/>
                                        </p:tgtEl>
                                        <p:attrNameLst>
                                          <p:attrName>style.visibility</p:attrName>
                                        </p:attrNameLst>
                                      </p:cBhvr>
                                      <p:to>
                                        <p:strVal val="visible"/>
                                      </p:to>
                                    </p:set>
                                    <p:animEffect transition="in" filter="checkerboard(down)">
                                      <p:cBhvr>
                                        <p:cTn id="32" dur="500"/>
                                        <p:tgtEl>
                                          <p:spTgt spid="2765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5" fill="hold" nodeType="clickEffect">
                                  <p:stCondLst>
                                    <p:cond delay="0"/>
                                  </p:stCondLst>
                                  <p:childTnLst>
                                    <p:set>
                                      <p:cBhvr>
                                        <p:cTn id="36" dur="1" fill="hold">
                                          <p:stCondLst>
                                            <p:cond delay="0"/>
                                          </p:stCondLst>
                                        </p:cTn>
                                        <p:tgtEl>
                                          <p:spTgt spid="276519"/>
                                        </p:tgtEl>
                                        <p:attrNameLst>
                                          <p:attrName>style.visibility</p:attrName>
                                        </p:attrNameLst>
                                      </p:cBhvr>
                                      <p:to>
                                        <p:strVal val="visible"/>
                                      </p:to>
                                    </p:set>
                                    <p:animEffect transition="in" filter="checkerboard(down)">
                                      <p:cBhvr>
                                        <p:cTn id="37" dur="500"/>
                                        <p:tgtEl>
                                          <p:spTgt spid="2765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5" fill="hold" nodeType="clickEffect">
                                  <p:stCondLst>
                                    <p:cond delay="0"/>
                                  </p:stCondLst>
                                  <p:childTnLst>
                                    <p:set>
                                      <p:cBhvr>
                                        <p:cTn id="41" dur="1" fill="hold">
                                          <p:stCondLst>
                                            <p:cond delay="0"/>
                                          </p:stCondLst>
                                        </p:cTn>
                                        <p:tgtEl>
                                          <p:spTgt spid="276527"/>
                                        </p:tgtEl>
                                        <p:attrNameLst>
                                          <p:attrName>style.visibility</p:attrName>
                                        </p:attrNameLst>
                                      </p:cBhvr>
                                      <p:to>
                                        <p:strVal val="visible"/>
                                      </p:to>
                                    </p:set>
                                    <p:animEffect transition="in" filter="checkerboard(down)">
                                      <p:cBhvr>
                                        <p:cTn id="42" dur="500"/>
                                        <p:tgtEl>
                                          <p:spTgt spid="2765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5" fill="hold" nodeType="clickEffect">
                                  <p:stCondLst>
                                    <p:cond delay="0"/>
                                  </p:stCondLst>
                                  <p:childTnLst>
                                    <p:set>
                                      <p:cBhvr>
                                        <p:cTn id="46" dur="1" fill="hold">
                                          <p:stCondLst>
                                            <p:cond delay="0"/>
                                          </p:stCondLst>
                                        </p:cTn>
                                        <p:tgtEl>
                                          <p:spTgt spid="276530"/>
                                        </p:tgtEl>
                                        <p:attrNameLst>
                                          <p:attrName>style.visibility</p:attrName>
                                        </p:attrNameLst>
                                      </p:cBhvr>
                                      <p:to>
                                        <p:strVal val="visible"/>
                                      </p:to>
                                    </p:set>
                                    <p:animEffect transition="in" filter="checkerboard(down)">
                                      <p:cBhvr>
                                        <p:cTn id="47" dur="500"/>
                                        <p:tgtEl>
                                          <p:spTgt spid="2765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5" fill="hold" nodeType="clickEffect">
                                  <p:stCondLst>
                                    <p:cond delay="0"/>
                                  </p:stCondLst>
                                  <p:childTnLst>
                                    <p:set>
                                      <p:cBhvr>
                                        <p:cTn id="51" dur="1" fill="hold">
                                          <p:stCondLst>
                                            <p:cond delay="0"/>
                                          </p:stCondLst>
                                        </p:cTn>
                                        <p:tgtEl>
                                          <p:spTgt spid="276539"/>
                                        </p:tgtEl>
                                        <p:attrNameLst>
                                          <p:attrName>style.visibility</p:attrName>
                                        </p:attrNameLst>
                                      </p:cBhvr>
                                      <p:to>
                                        <p:strVal val="visible"/>
                                      </p:to>
                                    </p:set>
                                    <p:animEffect transition="in" filter="checkerboard(down)">
                                      <p:cBhvr>
                                        <p:cTn id="52" dur="500"/>
                                        <p:tgtEl>
                                          <p:spTgt spid="2765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5" fill="hold" nodeType="clickEffect">
                                  <p:stCondLst>
                                    <p:cond delay="0"/>
                                  </p:stCondLst>
                                  <p:childTnLst>
                                    <p:set>
                                      <p:cBhvr>
                                        <p:cTn id="56" dur="1" fill="hold">
                                          <p:stCondLst>
                                            <p:cond delay="0"/>
                                          </p:stCondLst>
                                        </p:cTn>
                                        <p:tgtEl>
                                          <p:spTgt spid="276545"/>
                                        </p:tgtEl>
                                        <p:attrNameLst>
                                          <p:attrName>style.visibility</p:attrName>
                                        </p:attrNameLst>
                                      </p:cBhvr>
                                      <p:to>
                                        <p:strVal val="visible"/>
                                      </p:to>
                                    </p:set>
                                    <p:animEffect transition="in" filter="checkerboard(down)">
                                      <p:cBhvr>
                                        <p:cTn id="57" dur="500"/>
                                        <p:tgtEl>
                                          <p:spTgt spid="2765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5" fill="hold" nodeType="clickEffect">
                                  <p:stCondLst>
                                    <p:cond delay="0"/>
                                  </p:stCondLst>
                                  <p:childTnLst>
                                    <p:set>
                                      <p:cBhvr>
                                        <p:cTn id="61" dur="1" fill="hold">
                                          <p:stCondLst>
                                            <p:cond delay="0"/>
                                          </p:stCondLst>
                                        </p:cTn>
                                        <p:tgtEl>
                                          <p:spTgt spid="276542"/>
                                        </p:tgtEl>
                                        <p:attrNameLst>
                                          <p:attrName>style.visibility</p:attrName>
                                        </p:attrNameLst>
                                      </p:cBhvr>
                                      <p:to>
                                        <p:strVal val="visible"/>
                                      </p:to>
                                    </p:set>
                                    <p:animEffect transition="in" filter="checkerboard(down)">
                                      <p:cBhvr>
                                        <p:cTn id="62" dur="500"/>
                                        <p:tgtEl>
                                          <p:spTgt spid="2765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ntr" presetSubtype="5" fill="hold" nodeType="clickEffect">
                                  <p:stCondLst>
                                    <p:cond delay="0"/>
                                  </p:stCondLst>
                                  <p:childTnLst>
                                    <p:set>
                                      <p:cBhvr>
                                        <p:cTn id="66" dur="1" fill="hold">
                                          <p:stCondLst>
                                            <p:cond delay="0"/>
                                          </p:stCondLst>
                                        </p:cTn>
                                        <p:tgtEl>
                                          <p:spTgt spid="276554"/>
                                        </p:tgtEl>
                                        <p:attrNameLst>
                                          <p:attrName>style.visibility</p:attrName>
                                        </p:attrNameLst>
                                      </p:cBhvr>
                                      <p:to>
                                        <p:strVal val="visible"/>
                                      </p:to>
                                    </p:set>
                                    <p:animEffect transition="in" filter="checkerboard(down)">
                                      <p:cBhvr>
                                        <p:cTn id="67" dur="500"/>
                                        <p:tgtEl>
                                          <p:spTgt spid="27655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 presetClass="entr" presetSubtype="5" fill="hold" nodeType="clickEffect">
                                  <p:stCondLst>
                                    <p:cond delay="0"/>
                                  </p:stCondLst>
                                  <p:childTnLst>
                                    <p:set>
                                      <p:cBhvr>
                                        <p:cTn id="71" dur="1" fill="hold">
                                          <p:stCondLst>
                                            <p:cond delay="0"/>
                                          </p:stCondLst>
                                        </p:cTn>
                                        <p:tgtEl>
                                          <p:spTgt spid="276563"/>
                                        </p:tgtEl>
                                        <p:attrNameLst>
                                          <p:attrName>style.visibility</p:attrName>
                                        </p:attrNameLst>
                                      </p:cBhvr>
                                      <p:to>
                                        <p:strVal val="visible"/>
                                      </p:to>
                                    </p:set>
                                    <p:animEffect transition="in" filter="checkerboard(down)">
                                      <p:cBhvr>
                                        <p:cTn id="72" dur="500"/>
                                        <p:tgtEl>
                                          <p:spTgt spid="27656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 presetClass="entr" presetSubtype="5" fill="hold" nodeType="clickEffect">
                                  <p:stCondLst>
                                    <p:cond delay="0"/>
                                  </p:stCondLst>
                                  <p:childTnLst>
                                    <p:set>
                                      <p:cBhvr>
                                        <p:cTn id="76" dur="1" fill="hold">
                                          <p:stCondLst>
                                            <p:cond delay="0"/>
                                          </p:stCondLst>
                                        </p:cTn>
                                        <p:tgtEl>
                                          <p:spTgt spid="276566"/>
                                        </p:tgtEl>
                                        <p:attrNameLst>
                                          <p:attrName>style.visibility</p:attrName>
                                        </p:attrNameLst>
                                      </p:cBhvr>
                                      <p:to>
                                        <p:strVal val="visible"/>
                                      </p:to>
                                    </p:set>
                                    <p:animEffect transition="in" filter="checkerboard(down)">
                                      <p:cBhvr>
                                        <p:cTn id="77" dur="500"/>
                                        <p:tgtEl>
                                          <p:spTgt spid="27656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ntr" presetSubtype="5" fill="hold" nodeType="clickEffect">
                                  <p:stCondLst>
                                    <p:cond delay="0"/>
                                  </p:stCondLst>
                                  <p:childTnLst>
                                    <p:set>
                                      <p:cBhvr>
                                        <p:cTn id="81" dur="1" fill="hold">
                                          <p:stCondLst>
                                            <p:cond delay="0"/>
                                          </p:stCondLst>
                                        </p:cTn>
                                        <p:tgtEl>
                                          <p:spTgt spid="276571"/>
                                        </p:tgtEl>
                                        <p:attrNameLst>
                                          <p:attrName>style.visibility</p:attrName>
                                        </p:attrNameLst>
                                      </p:cBhvr>
                                      <p:to>
                                        <p:strVal val="visible"/>
                                      </p:to>
                                    </p:set>
                                    <p:animEffect transition="in" filter="checkerboard(down)">
                                      <p:cBhvr>
                                        <p:cTn id="82" dur="500"/>
                                        <p:tgtEl>
                                          <p:spTgt spid="27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723DAE8-D06B-46AA-815F-5D9653340659}" type="slidenum">
              <a:rPr lang="en-US" altLang="zh-CN" smtClean="0">
                <a:solidFill>
                  <a:srgbClr val="000000"/>
                </a:solidFill>
                <a:latin typeface="Times New Roman" pitchFamily="18" charset="0"/>
              </a:rPr>
              <a:pPr/>
              <a:t>33</a:t>
            </a:fld>
            <a:endParaRPr lang="en-US" altLang="zh-CN" smtClean="0">
              <a:solidFill>
                <a:srgbClr val="000000"/>
              </a:solidFill>
              <a:latin typeface="Times New Roman" pitchFamily="18" charset="0"/>
            </a:endParaRPr>
          </a:p>
        </p:txBody>
      </p:sp>
      <p:grpSp>
        <p:nvGrpSpPr>
          <p:cNvPr id="89091" name="Group 2"/>
          <p:cNvGrpSpPr>
            <a:grpSpLocks/>
          </p:cNvGrpSpPr>
          <p:nvPr/>
        </p:nvGrpSpPr>
        <p:grpSpPr bwMode="auto">
          <a:xfrm>
            <a:off x="258763" y="342900"/>
            <a:ext cx="8796337" cy="5949950"/>
            <a:chOff x="219" y="216"/>
            <a:chExt cx="5541" cy="3748"/>
          </a:xfrm>
        </p:grpSpPr>
        <p:sp>
          <p:nvSpPr>
            <p:cNvPr id="89092" name="Oval 3"/>
            <p:cNvSpPr>
              <a:spLocks noChangeArrowheads="1"/>
            </p:cNvSpPr>
            <p:nvPr/>
          </p:nvSpPr>
          <p:spPr bwMode="auto">
            <a:xfrm>
              <a:off x="2536"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3" name="Oval 4"/>
            <p:cNvSpPr>
              <a:spLocks noChangeArrowheads="1"/>
            </p:cNvSpPr>
            <p:nvPr/>
          </p:nvSpPr>
          <p:spPr bwMode="auto">
            <a:xfrm>
              <a:off x="3496" y="129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4" name="Oval 5"/>
            <p:cNvSpPr>
              <a:spLocks noChangeArrowheads="1"/>
            </p:cNvSpPr>
            <p:nvPr/>
          </p:nvSpPr>
          <p:spPr bwMode="auto">
            <a:xfrm>
              <a:off x="1748" y="48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5" name="Oval 6"/>
            <p:cNvSpPr>
              <a:spLocks noChangeArrowheads="1"/>
            </p:cNvSpPr>
            <p:nvPr/>
          </p:nvSpPr>
          <p:spPr bwMode="auto">
            <a:xfrm>
              <a:off x="980"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6" name="Oval 7"/>
            <p:cNvSpPr>
              <a:spLocks noChangeArrowheads="1"/>
            </p:cNvSpPr>
            <p:nvPr/>
          </p:nvSpPr>
          <p:spPr bwMode="auto">
            <a:xfrm>
              <a:off x="1748" y="144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7" name="Line 8"/>
            <p:cNvSpPr>
              <a:spLocks noChangeShapeType="1"/>
            </p:cNvSpPr>
            <p:nvPr/>
          </p:nvSpPr>
          <p:spPr bwMode="auto">
            <a:xfrm flipH="1">
              <a:off x="1076" y="576"/>
              <a:ext cx="67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8" name="Line 9"/>
            <p:cNvSpPr>
              <a:spLocks noChangeShapeType="1"/>
            </p:cNvSpPr>
            <p:nvPr/>
          </p:nvSpPr>
          <p:spPr bwMode="auto">
            <a:xfrm>
              <a:off x="1796" y="576"/>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099" name="Line 10"/>
            <p:cNvSpPr>
              <a:spLocks noChangeShapeType="1"/>
            </p:cNvSpPr>
            <p:nvPr/>
          </p:nvSpPr>
          <p:spPr bwMode="auto">
            <a:xfrm>
              <a:off x="1796" y="5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00" name="Line 11"/>
            <p:cNvSpPr>
              <a:spLocks noChangeShapeType="1"/>
            </p:cNvSpPr>
            <p:nvPr/>
          </p:nvSpPr>
          <p:spPr bwMode="auto">
            <a:xfrm flipV="1">
              <a:off x="1076" y="57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01" name="Line 12"/>
            <p:cNvSpPr>
              <a:spLocks noChangeShapeType="1"/>
            </p:cNvSpPr>
            <p:nvPr/>
          </p:nvSpPr>
          <p:spPr bwMode="auto">
            <a:xfrm flipH="1" flipV="1">
              <a:off x="2036" y="576"/>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02" name="Line 13"/>
            <p:cNvSpPr>
              <a:spLocks noChangeShapeType="1"/>
            </p:cNvSpPr>
            <p:nvPr/>
          </p:nvSpPr>
          <p:spPr bwMode="auto">
            <a:xfrm flipH="1" flipV="1">
              <a:off x="1892" y="816"/>
              <a:ext cx="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03" name="Text Box 14"/>
            <p:cNvSpPr txBox="1">
              <a:spLocks noChangeArrowheads="1"/>
            </p:cNvSpPr>
            <p:nvPr/>
          </p:nvSpPr>
          <p:spPr bwMode="auto">
            <a:xfrm>
              <a:off x="1844" y="134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89104" name="Text Box 15"/>
            <p:cNvSpPr txBox="1">
              <a:spLocks noChangeArrowheads="1"/>
            </p:cNvSpPr>
            <p:nvPr/>
          </p:nvSpPr>
          <p:spPr bwMode="auto">
            <a:xfrm>
              <a:off x="1700" y="216"/>
              <a:ext cx="4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89105" name="Text Box 16"/>
            <p:cNvSpPr txBox="1">
              <a:spLocks noChangeArrowheads="1"/>
            </p:cNvSpPr>
            <p:nvPr/>
          </p:nvSpPr>
          <p:spPr bwMode="auto">
            <a:xfrm>
              <a:off x="715" y="87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89106" name="Text Box 17"/>
            <p:cNvSpPr txBox="1">
              <a:spLocks noChangeArrowheads="1"/>
            </p:cNvSpPr>
            <p:nvPr/>
          </p:nvSpPr>
          <p:spPr bwMode="auto">
            <a:xfrm>
              <a:off x="2660" y="86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grpSp>
          <p:nvGrpSpPr>
            <p:cNvPr id="89107" name="Group 18"/>
            <p:cNvGrpSpPr>
              <a:grpSpLocks/>
            </p:cNvGrpSpPr>
            <p:nvPr/>
          </p:nvGrpSpPr>
          <p:grpSpPr bwMode="auto">
            <a:xfrm>
              <a:off x="3584" y="1472"/>
              <a:ext cx="1572" cy="300"/>
              <a:chOff x="3180" y="1896"/>
              <a:chExt cx="1572" cy="300"/>
            </a:xfrm>
          </p:grpSpPr>
          <p:sp>
            <p:nvSpPr>
              <p:cNvPr id="89183" name="Text Box 19"/>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{1,2,3} </a:t>
                </a:r>
              </a:p>
            </p:txBody>
          </p:sp>
          <p:sp>
            <p:nvSpPr>
              <p:cNvPr id="89184" name="Text Box 20"/>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89108" name="Group 21"/>
            <p:cNvGrpSpPr>
              <a:grpSpLocks/>
            </p:cNvGrpSpPr>
            <p:nvPr/>
          </p:nvGrpSpPr>
          <p:grpSpPr bwMode="auto">
            <a:xfrm>
              <a:off x="3592" y="1712"/>
              <a:ext cx="1572" cy="300"/>
              <a:chOff x="3180" y="1896"/>
              <a:chExt cx="1572" cy="300"/>
            </a:xfrm>
          </p:grpSpPr>
          <p:sp>
            <p:nvSpPr>
              <p:cNvPr id="89181" name="Text Box 22"/>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{3,1,2} </a:t>
                </a:r>
              </a:p>
            </p:txBody>
          </p:sp>
          <p:sp>
            <p:nvSpPr>
              <p:cNvPr id="89182" name="Text Box 23"/>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89109" name="Group 24"/>
            <p:cNvGrpSpPr>
              <a:grpSpLocks/>
            </p:cNvGrpSpPr>
            <p:nvPr/>
          </p:nvGrpSpPr>
          <p:grpSpPr bwMode="auto">
            <a:xfrm>
              <a:off x="3468" y="1020"/>
              <a:ext cx="2292" cy="516"/>
              <a:chOff x="3048" y="1164"/>
              <a:chExt cx="2292" cy="516"/>
            </a:xfrm>
          </p:grpSpPr>
          <p:sp>
            <p:nvSpPr>
              <p:cNvPr id="89177" name="Text Box 25"/>
              <p:cNvSpPr txBox="1">
                <a:spLocks noChangeArrowheads="1"/>
              </p:cNvSpPr>
              <p:nvPr/>
            </p:nvSpPr>
            <p:spPr bwMode="auto">
              <a:xfrm>
                <a:off x="3048" y="1188"/>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p>
            </p:txBody>
          </p:sp>
          <p:sp>
            <p:nvSpPr>
              <p:cNvPr id="89178" name="Text Box 26"/>
              <p:cNvSpPr txBox="1">
                <a:spLocks noChangeArrowheads="1"/>
              </p:cNvSpPr>
              <p:nvPr/>
            </p:nvSpPr>
            <p:spPr bwMode="auto">
              <a:xfrm>
                <a:off x="4248" y="1164"/>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CLOSE</a:t>
                </a:r>
              </a:p>
            </p:txBody>
          </p:sp>
          <p:sp>
            <p:nvSpPr>
              <p:cNvPr id="89179" name="Text Box 27"/>
              <p:cNvSpPr txBox="1">
                <a:spLocks noChangeArrowheads="1"/>
              </p:cNvSpPr>
              <p:nvPr/>
            </p:nvSpPr>
            <p:spPr bwMode="auto">
              <a:xfrm>
                <a:off x="3168" y="139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sp>
            <p:nvSpPr>
              <p:cNvPr id="89180" name="Text Box 28"/>
              <p:cNvSpPr txBox="1">
                <a:spLocks noChangeArrowheads="1"/>
              </p:cNvSpPr>
              <p:nvPr/>
            </p:nvSpPr>
            <p:spPr bwMode="auto">
              <a:xfrm>
                <a:off x="4368" y="136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  </a:t>
                </a:r>
              </a:p>
            </p:txBody>
          </p:sp>
        </p:grpSp>
        <p:sp>
          <p:nvSpPr>
            <p:cNvPr id="89110" name="Text Box 29"/>
            <p:cNvSpPr txBox="1">
              <a:spLocks noChangeArrowheads="1"/>
            </p:cNvSpPr>
            <p:nvPr/>
          </p:nvSpPr>
          <p:spPr bwMode="auto">
            <a:xfrm>
              <a:off x="1844"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grpSp>
          <p:nvGrpSpPr>
            <p:cNvPr id="89111" name="Group 30"/>
            <p:cNvGrpSpPr>
              <a:grpSpLocks/>
            </p:cNvGrpSpPr>
            <p:nvPr/>
          </p:nvGrpSpPr>
          <p:grpSpPr bwMode="auto">
            <a:xfrm>
              <a:off x="2536" y="1008"/>
              <a:ext cx="1008" cy="716"/>
              <a:chOff x="2552" y="1008"/>
              <a:chExt cx="1008" cy="716"/>
            </a:xfrm>
          </p:grpSpPr>
          <p:sp>
            <p:nvSpPr>
              <p:cNvPr id="89170" name="Oval 31"/>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71" name="Line 32"/>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72" name="Line 33"/>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73" name="Line 34"/>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74" name="Line 35"/>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75" name="Text Box 36"/>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89176" name="Text Box 37"/>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grpSp>
        <p:grpSp>
          <p:nvGrpSpPr>
            <p:cNvPr id="89112" name="Group 38"/>
            <p:cNvGrpSpPr>
              <a:grpSpLocks/>
            </p:cNvGrpSpPr>
            <p:nvPr/>
          </p:nvGrpSpPr>
          <p:grpSpPr bwMode="auto">
            <a:xfrm>
              <a:off x="3600" y="1936"/>
              <a:ext cx="1710" cy="300"/>
              <a:chOff x="3616" y="1936"/>
              <a:chExt cx="1710" cy="300"/>
            </a:xfrm>
          </p:grpSpPr>
          <p:sp>
            <p:nvSpPr>
              <p:cNvPr id="89168" name="Text Box 39"/>
              <p:cNvSpPr txBox="1">
                <a:spLocks noChangeArrowheads="1"/>
              </p:cNvSpPr>
              <p:nvPr/>
            </p:nvSpPr>
            <p:spPr bwMode="auto">
              <a:xfrm>
                <a:off x="3616" y="1948"/>
                <a:ext cx="9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{4,5,1,2} </a:t>
                </a:r>
              </a:p>
            </p:txBody>
          </p:sp>
          <p:sp>
            <p:nvSpPr>
              <p:cNvPr id="89169" name="Text Box 40"/>
              <p:cNvSpPr txBox="1">
                <a:spLocks noChangeArrowheads="1"/>
              </p:cNvSpPr>
              <p:nvPr/>
            </p:nvSpPr>
            <p:spPr bwMode="auto">
              <a:xfrm>
                <a:off x="4780" y="1936"/>
                <a:ext cx="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 </a:t>
                </a:r>
              </a:p>
            </p:txBody>
          </p:sp>
        </p:grpSp>
        <p:grpSp>
          <p:nvGrpSpPr>
            <p:cNvPr id="89113" name="Group 41"/>
            <p:cNvGrpSpPr>
              <a:grpSpLocks/>
            </p:cNvGrpSpPr>
            <p:nvPr/>
          </p:nvGrpSpPr>
          <p:grpSpPr bwMode="auto">
            <a:xfrm>
              <a:off x="2544" y="1608"/>
              <a:ext cx="1008" cy="716"/>
              <a:chOff x="2552" y="1008"/>
              <a:chExt cx="1008" cy="716"/>
            </a:xfrm>
          </p:grpSpPr>
          <p:sp>
            <p:nvSpPr>
              <p:cNvPr id="89161" name="Oval 42"/>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62" name="Line 43"/>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63" name="Line 44"/>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64" name="Line 45"/>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65" name="Line 46"/>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66" name="Text Box 47"/>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89167" name="Text Box 48"/>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grpSp>
        <p:grpSp>
          <p:nvGrpSpPr>
            <p:cNvPr id="89114" name="Group 49"/>
            <p:cNvGrpSpPr>
              <a:grpSpLocks/>
            </p:cNvGrpSpPr>
            <p:nvPr/>
          </p:nvGrpSpPr>
          <p:grpSpPr bwMode="auto">
            <a:xfrm>
              <a:off x="3600" y="2160"/>
              <a:ext cx="1905" cy="300"/>
              <a:chOff x="3616" y="2160"/>
              <a:chExt cx="1905" cy="300"/>
            </a:xfrm>
          </p:grpSpPr>
          <p:sp>
            <p:nvSpPr>
              <p:cNvPr id="89159" name="Text Box 50"/>
              <p:cNvSpPr txBox="1">
                <a:spLocks noChangeArrowheads="1"/>
              </p:cNvSpPr>
              <p:nvPr/>
            </p:nvSpPr>
            <p:spPr bwMode="auto">
              <a:xfrm>
                <a:off x="3616" y="2172"/>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{6,7,5,1,2} </a:t>
                </a:r>
              </a:p>
            </p:txBody>
          </p:sp>
          <p:sp>
            <p:nvSpPr>
              <p:cNvPr id="89160" name="Text Box 51"/>
              <p:cNvSpPr txBox="1">
                <a:spLocks noChangeArrowheads="1"/>
              </p:cNvSpPr>
              <p:nvPr/>
            </p:nvSpPr>
            <p:spPr bwMode="auto">
              <a:xfrm>
                <a:off x="4780" y="2160"/>
                <a:ext cx="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 </a:t>
                </a:r>
              </a:p>
            </p:txBody>
          </p:sp>
        </p:grpSp>
        <p:grpSp>
          <p:nvGrpSpPr>
            <p:cNvPr id="89115" name="Group 52"/>
            <p:cNvGrpSpPr>
              <a:grpSpLocks/>
            </p:cNvGrpSpPr>
            <p:nvPr/>
          </p:nvGrpSpPr>
          <p:grpSpPr bwMode="auto">
            <a:xfrm>
              <a:off x="1762" y="2044"/>
              <a:ext cx="1759" cy="881"/>
              <a:chOff x="1778" y="2044"/>
              <a:chExt cx="1759" cy="881"/>
            </a:xfrm>
          </p:grpSpPr>
          <p:sp>
            <p:nvSpPr>
              <p:cNvPr id="89151" name="Line 53"/>
              <p:cNvSpPr>
                <a:spLocks noChangeShapeType="1"/>
              </p:cNvSpPr>
              <p:nvPr/>
            </p:nvSpPr>
            <p:spPr bwMode="auto">
              <a:xfrm flipH="1">
                <a:off x="1858" y="2199"/>
                <a:ext cx="69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52" name="Line 54"/>
              <p:cNvSpPr>
                <a:spLocks noChangeShapeType="1"/>
              </p:cNvSpPr>
              <p:nvPr/>
            </p:nvSpPr>
            <p:spPr bwMode="auto">
              <a:xfrm>
                <a:off x="2637" y="2223"/>
                <a:ext cx="787" cy="36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53" name="Line 55"/>
              <p:cNvSpPr>
                <a:spLocks noChangeShapeType="1"/>
              </p:cNvSpPr>
              <p:nvPr/>
            </p:nvSpPr>
            <p:spPr bwMode="auto">
              <a:xfrm>
                <a:off x="2028" y="2044"/>
                <a:ext cx="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54" name="Line 56"/>
              <p:cNvSpPr>
                <a:spLocks noChangeShapeType="1"/>
              </p:cNvSpPr>
              <p:nvPr/>
            </p:nvSpPr>
            <p:spPr bwMode="auto">
              <a:xfrm flipH="1" flipV="1">
                <a:off x="2959" y="2206"/>
                <a:ext cx="341" cy="15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55" name="Text Box 57"/>
              <p:cNvSpPr txBox="1">
                <a:spLocks noChangeArrowheads="1"/>
              </p:cNvSpPr>
              <p:nvPr/>
            </p:nvSpPr>
            <p:spPr bwMode="auto">
              <a:xfrm>
                <a:off x="1923" y="2255"/>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89156" name="Text Box 58"/>
              <p:cNvSpPr txBox="1">
                <a:spLocks noChangeArrowheads="1"/>
              </p:cNvSpPr>
              <p:nvPr/>
            </p:nvSpPr>
            <p:spPr bwMode="auto">
              <a:xfrm>
                <a:off x="3123" y="2637"/>
                <a:ext cx="4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89157" name="Oval 59"/>
              <p:cNvSpPr>
                <a:spLocks noChangeArrowheads="1"/>
              </p:cNvSpPr>
              <p:nvPr/>
            </p:nvSpPr>
            <p:spPr bwMode="auto">
              <a:xfrm>
                <a:off x="3424" y="25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58" name="Oval 60"/>
              <p:cNvSpPr>
                <a:spLocks noChangeArrowheads="1"/>
              </p:cNvSpPr>
              <p:nvPr/>
            </p:nvSpPr>
            <p:spPr bwMode="auto">
              <a:xfrm>
                <a:off x="1778" y="216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89116" name="Group 61"/>
            <p:cNvGrpSpPr>
              <a:grpSpLocks/>
            </p:cNvGrpSpPr>
            <p:nvPr/>
          </p:nvGrpSpPr>
          <p:grpSpPr bwMode="auto">
            <a:xfrm>
              <a:off x="3600" y="2384"/>
              <a:ext cx="2144" cy="300"/>
              <a:chOff x="3616" y="2384"/>
              <a:chExt cx="2144" cy="300"/>
            </a:xfrm>
          </p:grpSpPr>
          <p:sp>
            <p:nvSpPr>
              <p:cNvPr id="89149" name="Text Box 62"/>
              <p:cNvSpPr txBox="1">
                <a:spLocks noChangeArrowheads="1"/>
              </p:cNvSpPr>
              <p:nvPr/>
            </p:nvSpPr>
            <p:spPr bwMode="auto">
              <a:xfrm>
                <a:off x="3616" y="2396"/>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{8,9,7,5,1,2} </a:t>
                </a:r>
              </a:p>
            </p:txBody>
          </p:sp>
          <p:sp>
            <p:nvSpPr>
              <p:cNvPr id="89150" name="Text Box 63"/>
              <p:cNvSpPr txBox="1">
                <a:spLocks noChangeArrowheads="1"/>
              </p:cNvSpPr>
              <p:nvPr/>
            </p:nvSpPr>
            <p:spPr bwMode="auto">
              <a:xfrm>
                <a:off x="4780" y="2384"/>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 </a:t>
                </a:r>
              </a:p>
            </p:txBody>
          </p:sp>
        </p:grpSp>
        <p:grpSp>
          <p:nvGrpSpPr>
            <p:cNvPr id="89117" name="Group 64"/>
            <p:cNvGrpSpPr>
              <a:grpSpLocks/>
            </p:cNvGrpSpPr>
            <p:nvPr/>
          </p:nvGrpSpPr>
          <p:grpSpPr bwMode="auto">
            <a:xfrm>
              <a:off x="3592" y="2616"/>
              <a:ext cx="2144" cy="530"/>
              <a:chOff x="3616" y="2616"/>
              <a:chExt cx="2144" cy="530"/>
            </a:xfrm>
          </p:grpSpPr>
          <p:sp>
            <p:nvSpPr>
              <p:cNvPr id="89147" name="Text Box 65"/>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{10,11,9,7,5,1,2} </a:t>
                </a:r>
              </a:p>
            </p:txBody>
          </p:sp>
          <p:sp>
            <p:nvSpPr>
              <p:cNvPr id="89148" name="Text Box 66"/>
              <p:cNvSpPr txBox="1">
                <a:spLocks noChangeArrowheads="1"/>
              </p:cNvSpPr>
              <p:nvPr/>
            </p:nvSpPr>
            <p:spPr bwMode="auto">
              <a:xfrm>
                <a:off x="4780" y="2616"/>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 </a:t>
                </a:r>
              </a:p>
            </p:txBody>
          </p:sp>
        </p:grpSp>
        <p:sp>
          <p:nvSpPr>
            <p:cNvPr id="89118" name="Line 67"/>
            <p:cNvSpPr>
              <a:spLocks noChangeShapeType="1"/>
            </p:cNvSpPr>
            <p:nvPr/>
          </p:nvSpPr>
          <p:spPr bwMode="auto">
            <a:xfrm flipH="1">
              <a:off x="1063" y="2231"/>
              <a:ext cx="722" cy="32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19" name="Line 68"/>
            <p:cNvSpPr>
              <a:spLocks noChangeShapeType="1"/>
            </p:cNvSpPr>
            <p:nvPr/>
          </p:nvSpPr>
          <p:spPr bwMode="auto">
            <a:xfrm>
              <a:off x="1817" y="2247"/>
              <a:ext cx="34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20" name="Oval 69"/>
            <p:cNvSpPr>
              <a:spLocks noChangeArrowheads="1"/>
            </p:cNvSpPr>
            <p:nvPr/>
          </p:nvSpPr>
          <p:spPr bwMode="auto">
            <a:xfrm>
              <a:off x="1016" y="255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21" name="Oval 70"/>
            <p:cNvSpPr>
              <a:spLocks noChangeArrowheads="1"/>
            </p:cNvSpPr>
            <p:nvPr/>
          </p:nvSpPr>
          <p:spPr bwMode="auto">
            <a:xfrm>
              <a:off x="2110" y="27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22" name="Text Box 71"/>
            <p:cNvSpPr txBox="1">
              <a:spLocks noChangeArrowheads="1"/>
            </p:cNvSpPr>
            <p:nvPr/>
          </p:nvSpPr>
          <p:spPr bwMode="auto">
            <a:xfrm>
              <a:off x="990" y="262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89123" name="Text Box 72"/>
            <p:cNvSpPr txBox="1">
              <a:spLocks noChangeArrowheads="1"/>
            </p:cNvSpPr>
            <p:nvPr/>
          </p:nvSpPr>
          <p:spPr bwMode="auto">
            <a:xfrm>
              <a:off x="1947" y="292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89124" name="Line 73"/>
            <p:cNvSpPr>
              <a:spLocks noChangeShapeType="1"/>
            </p:cNvSpPr>
            <p:nvPr/>
          </p:nvSpPr>
          <p:spPr bwMode="auto">
            <a:xfrm flipV="1">
              <a:off x="1209" y="2174"/>
              <a:ext cx="381" cy="1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25" name="Line 74"/>
            <p:cNvSpPr>
              <a:spLocks noChangeShapeType="1"/>
            </p:cNvSpPr>
            <p:nvPr/>
          </p:nvSpPr>
          <p:spPr bwMode="auto">
            <a:xfrm flipH="1" flipV="1">
              <a:off x="1785" y="2418"/>
              <a:ext cx="138" cy="2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89126" name="Group 75"/>
            <p:cNvGrpSpPr>
              <a:grpSpLocks/>
            </p:cNvGrpSpPr>
            <p:nvPr/>
          </p:nvGrpSpPr>
          <p:grpSpPr bwMode="auto">
            <a:xfrm>
              <a:off x="616" y="1063"/>
              <a:ext cx="520" cy="1100"/>
              <a:chOff x="632" y="1063"/>
              <a:chExt cx="520" cy="1100"/>
            </a:xfrm>
          </p:grpSpPr>
          <p:sp>
            <p:nvSpPr>
              <p:cNvPr id="89139" name="Line 76"/>
              <p:cNvSpPr>
                <a:spLocks noChangeShapeType="1"/>
              </p:cNvSpPr>
              <p:nvPr/>
            </p:nvSpPr>
            <p:spPr bwMode="auto">
              <a:xfrm>
                <a:off x="1047" y="1063"/>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40" name="Oval 77"/>
              <p:cNvSpPr>
                <a:spLocks noChangeArrowheads="1"/>
              </p:cNvSpPr>
              <p:nvPr/>
            </p:nvSpPr>
            <p:spPr bwMode="auto">
              <a:xfrm>
                <a:off x="983" y="147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41" name="Line 78"/>
              <p:cNvSpPr>
                <a:spLocks noChangeShapeType="1"/>
              </p:cNvSpPr>
              <p:nvPr/>
            </p:nvSpPr>
            <p:spPr bwMode="auto">
              <a:xfrm>
                <a:off x="1047" y="1559"/>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42" name="Oval 79"/>
              <p:cNvSpPr>
                <a:spLocks noChangeArrowheads="1"/>
              </p:cNvSpPr>
              <p:nvPr/>
            </p:nvSpPr>
            <p:spPr bwMode="auto">
              <a:xfrm>
                <a:off x="983" y="1967"/>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43" name="Text Box 80"/>
              <p:cNvSpPr txBox="1">
                <a:spLocks noChangeArrowheads="1"/>
              </p:cNvSpPr>
              <p:nvPr/>
            </p:nvSpPr>
            <p:spPr bwMode="auto">
              <a:xfrm>
                <a:off x="632" y="1379"/>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89144" name="Text Box 81"/>
              <p:cNvSpPr txBox="1">
                <a:spLocks noChangeArrowheads="1"/>
              </p:cNvSpPr>
              <p:nvPr/>
            </p:nvSpPr>
            <p:spPr bwMode="auto">
              <a:xfrm>
                <a:off x="632" y="1875"/>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89145" name="Line 82"/>
              <p:cNvSpPr>
                <a:spLocks noChangeShapeType="1"/>
              </p:cNvSpPr>
              <p:nvPr/>
            </p:nvSpPr>
            <p:spPr bwMode="auto">
              <a:xfrm flipV="1">
                <a:off x="909" y="1095"/>
                <a:ext cx="0" cy="2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46" name="Line 83"/>
              <p:cNvSpPr>
                <a:spLocks noChangeShapeType="1"/>
              </p:cNvSpPr>
              <p:nvPr/>
            </p:nvSpPr>
            <p:spPr bwMode="auto">
              <a:xfrm flipV="1">
                <a:off x="901" y="1606"/>
                <a:ext cx="0" cy="2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89127" name="Group 84"/>
            <p:cNvGrpSpPr>
              <a:grpSpLocks/>
            </p:cNvGrpSpPr>
            <p:nvPr/>
          </p:nvGrpSpPr>
          <p:grpSpPr bwMode="auto">
            <a:xfrm>
              <a:off x="3584" y="3048"/>
              <a:ext cx="2144" cy="530"/>
              <a:chOff x="3616" y="2616"/>
              <a:chExt cx="2144" cy="530"/>
            </a:xfrm>
          </p:grpSpPr>
          <p:sp>
            <p:nvSpPr>
              <p:cNvPr id="89137" name="Text Box 85"/>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r>
                  <a:rPr lang="en-US" altLang="zh-CN" smtClean="0">
                    <a:solidFill>
                      <a:srgbClr val="E5D093"/>
                    </a:solidFill>
                    <a:latin typeface="Tahoma" pitchFamily="34" charset="0"/>
                  </a:rPr>
                  <a:t>10</a:t>
                </a:r>
                <a:r>
                  <a:rPr lang="en-US" altLang="zh-CN" smtClean="0">
                    <a:solidFill>
                      <a:srgbClr val="000000"/>
                    </a:solidFill>
                    <a:latin typeface="Tahoma" pitchFamily="34" charset="0"/>
                  </a:rPr>
                  <a:t>,11,9,7,5,2} </a:t>
                </a:r>
              </a:p>
            </p:txBody>
          </p:sp>
          <p:sp>
            <p:nvSpPr>
              <p:cNvPr id="89138" name="Text Box 86"/>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 </a:t>
                </a:r>
              </a:p>
            </p:txBody>
          </p:sp>
        </p:grpSp>
        <p:grpSp>
          <p:nvGrpSpPr>
            <p:cNvPr id="89128" name="Group 87"/>
            <p:cNvGrpSpPr>
              <a:grpSpLocks/>
            </p:cNvGrpSpPr>
            <p:nvPr/>
          </p:nvGrpSpPr>
          <p:grpSpPr bwMode="auto">
            <a:xfrm>
              <a:off x="219" y="2061"/>
              <a:ext cx="803" cy="613"/>
              <a:chOff x="235" y="2061"/>
              <a:chExt cx="803" cy="613"/>
            </a:xfrm>
          </p:grpSpPr>
          <p:sp>
            <p:nvSpPr>
              <p:cNvPr id="89133" name="Line 88"/>
              <p:cNvSpPr>
                <a:spLocks noChangeShapeType="1"/>
              </p:cNvSpPr>
              <p:nvPr/>
            </p:nvSpPr>
            <p:spPr bwMode="auto">
              <a:xfrm flipH="1">
                <a:off x="422" y="2061"/>
                <a:ext cx="60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34" name="Line 89"/>
              <p:cNvSpPr>
                <a:spLocks noChangeShapeType="1"/>
              </p:cNvSpPr>
              <p:nvPr/>
            </p:nvSpPr>
            <p:spPr bwMode="auto">
              <a:xfrm>
                <a:off x="1038" y="2093"/>
                <a:ext cx="0" cy="4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35" name="Text Box 90"/>
              <p:cNvSpPr txBox="1">
                <a:spLocks noChangeArrowheads="1"/>
              </p:cNvSpPr>
              <p:nvPr/>
            </p:nvSpPr>
            <p:spPr bwMode="auto">
              <a:xfrm>
                <a:off x="235" y="238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89136" name="Line 91"/>
              <p:cNvSpPr>
                <a:spLocks noChangeShapeType="1"/>
              </p:cNvSpPr>
              <p:nvPr/>
            </p:nvSpPr>
            <p:spPr bwMode="auto">
              <a:xfrm flipV="1">
                <a:off x="325" y="2126"/>
                <a:ext cx="283" cy="1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89129" name="Line 92"/>
            <p:cNvSpPr>
              <a:spLocks noChangeShapeType="1"/>
            </p:cNvSpPr>
            <p:nvPr/>
          </p:nvSpPr>
          <p:spPr bwMode="auto">
            <a:xfrm flipH="1">
              <a:off x="1339" y="2199"/>
              <a:ext cx="8" cy="146"/>
            </a:xfrm>
            <a:prstGeom prst="line">
              <a:avLst/>
            </a:prstGeom>
            <a:noFill/>
            <a:ln w="9525">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30" name="Line 93"/>
            <p:cNvSpPr>
              <a:spLocks noChangeShapeType="1"/>
            </p:cNvSpPr>
            <p:nvPr/>
          </p:nvSpPr>
          <p:spPr bwMode="auto">
            <a:xfrm>
              <a:off x="1290" y="2255"/>
              <a:ext cx="154" cy="81"/>
            </a:xfrm>
            <a:prstGeom prst="line">
              <a:avLst/>
            </a:prstGeom>
            <a:noFill/>
            <a:ln w="9525">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31" name="Line 94"/>
            <p:cNvSpPr>
              <a:spLocks noChangeShapeType="1"/>
            </p:cNvSpPr>
            <p:nvPr/>
          </p:nvSpPr>
          <p:spPr bwMode="auto">
            <a:xfrm flipV="1">
              <a:off x="1100" y="2127"/>
              <a:ext cx="0" cy="227"/>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89132" name="Text Box 95"/>
            <p:cNvSpPr txBox="1">
              <a:spLocks noChangeArrowheads="1"/>
            </p:cNvSpPr>
            <p:nvPr/>
          </p:nvSpPr>
          <p:spPr bwMode="auto">
            <a:xfrm>
              <a:off x="1128" y="3676"/>
              <a:ext cx="30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r>
                <a:rPr lang="zh-CN" altLang="en-US" smtClean="0">
                  <a:solidFill>
                    <a:srgbClr val="000000"/>
                  </a:solidFill>
                  <a:latin typeface="Tahoma" pitchFamily="34" charset="0"/>
                </a:rPr>
                <a:t>表中的节点修改指针</a:t>
              </a:r>
            </a:p>
          </p:txBody>
        </p:sp>
      </p:grpSp>
    </p:spTree>
    <p:extLst>
      <p:ext uri="{BB962C8B-B14F-4D97-AF65-F5344CB8AC3E}">
        <p14:creationId xmlns:p14="http://schemas.microsoft.com/office/powerpoint/2010/main" val="403917085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E08C2DE-CBD3-4446-95BE-FE9E2EFDD4F4}" type="slidenum">
              <a:rPr lang="en-US" altLang="zh-CN" smtClean="0">
                <a:solidFill>
                  <a:srgbClr val="000000"/>
                </a:solidFill>
                <a:latin typeface="Times New Roman" pitchFamily="18" charset="0"/>
              </a:rPr>
              <a:pPr/>
              <a:t>34</a:t>
            </a:fld>
            <a:endParaRPr lang="en-US" altLang="zh-CN" smtClean="0">
              <a:solidFill>
                <a:srgbClr val="000000"/>
              </a:solidFill>
              <a:latin typeface="Times New Roman" pitchFamily="18" charset="0"/>
            </a:endParaRPr>
          </a:p>
        </p:txBody>
      </p:sp>
      <p:grpSp>
        <p:nvGrpSpPr>
          <p:cNvPr id="90115" name="Group 2"/>
          <p:cNvGrpSpPr>
            <a:grpSpLocks/>
          </p:cNvGrpSpPr>
          <p:nvPr/>
        </p:nvGrpSpPr>
        <p:grpSpPr bwMode="auto">
          <a:xfrm>
            <a:off x="258763" y="342900"/>
            <a:ext cx="8796337" cy="5337175"/>
            <a:chOff x="163" y="216"/>
            <a:chExt cx="5541" cy="3362"/>
          </a:xfrm>
        </p:grpSpPr>
        <p:sp>
          <p:nvSpPr>
            <p:cNvPr id="90120" name="Oval 3"/>
            <p:cNvSpPr>
              <a:spLocks noChangeArrowheads="1"/>
            </p:cNvSpPr>
            <p:nvPr/>
          </p:nvSpPr>
          <p:spPr bwMode="auto">
            <a:xfrm>
              <a:off x="2480"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1" name="Oval 4"/>
            <p:cNvSpPr>
              <a:spLocks noChangeArrowheads="1"/>
            </p:cNvSpPr>
            <p:nvPr/>
          </p:nvSpPr>
          <p:spPr bwMode="auto">
            <a:xfrm>
              <a:off x="3440" y="129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2" name="Oval 5"/>
            <p:cNvSpPr>
              <a:spLocks noChangeArrowheads="1"/>
            </p:cNvSpPr>
            <p:nvPr/>
          </p:nvSpPr>
          <p:spPr bwMode="auto">
            <a:xfrm>
              <a:off x="1692" y="48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3" name="Oval 6"/>
            <p:cNvSpPr>
              <a:spLocks noChangeArrowheads="1"/>
            </p:cNvSpPr>
            <p:nvPr/>
          </p:nvSpPr>
          <p:spPr bwMode="auto">
            <a:xfrm>
              <a:off x="924"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4" name="Oval 7"/>
            <p:cNvSpPr>
              <a:spLocks noChangeArrowheads="1"/>
            </p:cNvSpPr>
            <p:nvPr/>
          </p:nvSpPr>
          <p:spPr bwMode="auto">
            <a:xfrm>
              <a:off x="1692" y="144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5" name="Line 8"/>
            <p:cNvSpPr>
              <a:spLocks noChangeShapeType="1"/>
            </p:cNvSpPr>
            <p:nvPr/>
          </p:nvSpPr>
          <p:spPr bwMode="auto">
            <a:xfrm flipH="1">
              <a:off x="1020" y="576"/>
              <a:ext cx="67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6" name="Line 9"/>
            <p:cNvSpPr>
              <a:spLocks noChangeShapeType="1"/>
            </p:cNvSpPr>
            <p:nvPr/>
          </p:nvSpPr>
          <p:spPr bwMode="auto">
            <a:xfrm>
              <a:off x="1740" y="576"/>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7" name="Line 10"/>
            <p:cNvSpPr>
              <a:spLocks noChangeShapeType="1"/>
            </p:cNvSpPr>
            <p:nvPr/>
          </p:nvSpPr>
          <p:spPr bwMode="auto">
            <a:xfrm>
              <a:off x="1740" y="5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8" name="Line 11"/>
            <p:cNvSpPr>
              <a:spLocks noChangeShapeType="1"/>
            </p:cNvSpPr>
            <p:nvPr/>
          </p:nvSpPr>
          <p:spPr bwMode="auto">
            <a:xfrm flipV="1">
              <a:off x="1020" y="57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29" name="Line 12"/>
            <p:cNvSpPr>
              <a:spLocks noChangeShapeType="1"/>
            </p:cNvSpPr>
            <p:nvPr/>
          </p:nvSpPr>
          <p:spPr bwMode="auto">
            <a:xfrm flipH="1" flipV="1">
              <a:off x="1980" y="576"/>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30" name="Line 13"/>
            <p:cNvSpPr>
              <a:spLocks noChangeShapeType="1"/>
            </p:cNvSpPr>
            <p:nvPr/>
          </p:nvSpPr>
          <p:spPr bwMode="auto">
            <a:xfrm flipH="1" flipV="1">
              <a:off x="1836" y="816"/>
              <a:ext cx="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31" name="Text Box 14"/>
            <p:cNvSpPr txBox="1">
              <a:spLocks noChangeArrowheads="1"/>
            </p:cNvSpPr>
            <p:nvPr/>
          </p:nvSpPr>
          <p:spPr bwMode="auto">
            <a:xfrm>
              <a:off x="1788" y="134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0132" name="Text Box 15"/>
            <p:cNvSpPr txBox="1">
              <a:spLocks noChangeArrowheads="1"/>
            </p:cNvSpPr>
            <p:nvPr/>
          </p:nvSpPr>
          <p:spPr bwMode="auto">
            <a:xfrm>
              <a:off x="1644" y="216"/>
              <a:ext cx="4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90133" name="Text Box 16"/>
            <p:cNvSpPr txBox="1">
              <a:spLocks noChangeArrowheads="1"/>
            </p:cNvSpPr>
            <p:nvPr/>
          </p:nvSpPr>
          <p:spPr bwMode="auto">
            <a:xfrm>
              <a:off x="659" y="87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90134" name="Text Box 17"/>
            <p:cNvSpPr txBox="1">
              <a:spLocks noChangeArrowheads="1"/>
            </p:cNvSpPr>
            <p:nvPr/>
          </p:nvSpPr>
          <p:spPr bwMode="auto">
            <a:xfrm>
              <a:off x="2604" y="86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grpSp>
          <p:nvGrpSpPr>
            <p:cNvPr id="90135" name="Group 18"/>
            <p:cNvGrpSpPr>
              <a:grpSpLocks/>
            </p:cNvGrpSpPr>
            <p:nvPr/>
          </p:nvGrpSpPr>
          <p:grpSpPr bwMode="auto">
            <a:xfrm>
              <a:off x="3528" y="1472"/>
              <a:ext cx="1572" cy="300"/>
              <a:chOff x="3180" y="1896"/>
              <a:chExt cx="1572" cy="300"/>
            </a:xfrm>
          </p:grpSpPr>
          <p:sp>
            <p:nvSpPr>
              <p:cNvPr id="90207" name="Text Box 19"/>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{1,2,3} </a:t>
                </a:r>
              </a:p>
            </p:txBody>
          </p:sp>
          <p:sp>
            <p:nvSpPr>
              <p:cNvPr id="90208" name="Text Box 20"/>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0136" name="Group 21"/>
            <p:cNvGrpSpPr>
              <a:grpSpLocks/>
            </p:cNvGrpSpPr>
            <p:nvPr/>
          </p:nvGrpSpPr>
          <p:grpSpPr bwMode="auto">
            <a:xfrm>
              <a:off x="3536" y="1712"/>
              <a:ext cx="1572" cy="300"/>
              <a:chOff x="3180" y="1896"/>
              <a:chExt cx="1572" cy="300"/>
            </a:xfrm>
          </p:grpSpPr>
          <p:sp>
            <p:nvSpPr>
              <p:cNvPr id="90205" name="Text Box 22"/>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{3,1,2} </a:t>
                </a:r>
              </a:p>
            </p:txBody>
          </p:sp>
          <p:sp>
            <p:nvSpPr>
              <p:cNvPr id="90206" name="Text Box 23"/>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0137" name="Group 24"/>
            <p:cNvGrpSpPr>
              <a:grpSpLocks/>
            </p:cNvGrpSpPr>
            <p:nvPr/>
          </p:nvGrpSpPr>
          <p:grpSpPr bwMode="auto">
            <a:xfrm>
              <a:off x="3412" y="1020"/>
              <a:ext cx="2292" cy="516"/>
              <a:chOff x="3048" y="1164"/>
              <a:chExt cx="2292" cy="516"/>
            </a:xfrm>
          </p:grpSpPr>
          <p:sp>
            <p:nvSpPr>
              <p:cNvPr id="90201" name="Text Box 25"/>
              <p:cNvSpPr txBox="1">
                <a:spLocks noChangeArrowheads="1"/>
              </p:cNvSpPr>
              <p:nvPr/>
            </p:nvSpPr>
            <p:spPr bwMode="auto">
              <a:xfrm>
                <a:off x="3048" y="1188"/>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p>
            </p:txBody>
          </p:sp>
          <p:sp>
            <p:nvSpPr>
              <p:cNvPr id="90202" name="Text Box 26"/>
              <p:cNvSpPr txBox="1">
                <a:spLocks noChangeArrowheads="1"/>
              </p:cNvSpPr>
              <p:nvPr/>
            </p:nvSpPr>
            <p:spPr bwMode="auto">
              <a:xfrm>
                <a:off x="4248" y="1164"/>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CLOSE</a:t>
                </a:r>
              </a:p>
            </p:txBody>
          </p:sp>
          <p:sp>
            <p:nvSpPr>
              <p:cNvPr id="90203" name="Text Box 27"/>
              <p:cNvSpPr txBox="1">
                <a:spLocks noChangeArrowheads="1"/>
              </p:cNvSpPr>
              <p:nvPr/>
            </p:nvSpPr>
            <p:spPr bwMode="auto">
              <a:xfrm>
                <a:off x="3168" y="139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sp>
            <p:nvSpPr>
              <p:cNvPr id="90204" name="Text Box 28"/>
              <p:cNvSpPr txBox="1">
                <a:spLocks noChangeArrowheads="1"/>
              </p:cNvSpPr>
              <p:nvPr/>
            </p:nvSpPr>
            <p:spPr bwMode="auto">
              <a:xfrm>
                <a:off x="4368" y="136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  </a:t>
                </a:r>
              </a:p>
            </p:txBody>
          </p:sp>
        </p:grpSp>
        <p:sp>
          <p:nvSpPr>
            <p:cNvPr id="90138" name="Text Box 29"/>
            <p:cNvSpPr txBox="1">
              <a:spLocks noChangeArrowheads="1"/>
            </p:cNvSpPr>
            <p:nvPr/>
          </p:nvSpPr>
          <p:spPr bwMode="auto">
            <a:xfrm>
              <a:off x="1788"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grpSp>
          <p:nvGrpSpPr>
            <p:cNvPr id="90139" name="Group 30"/>
            <p:cNvGrpSpPr>
              <a:grpSpLocks/>
            </p:cNvGrpSpPr>
            <p:nvPr/>
          </p:nvGrpSpPr>
          <p:grpSpPr bwMode="auto">
            <a:xfrm>
              <a:off x="2480" y="1008"/>
              <a:ext cx="1008" cy="716"/>
              <a:chOff x="2552" y="1008"/>
              <a:chExt cx="1008" cy="716"/>
            </a:xfrm>
          </p:grpSpPr>
          <p:sp>
            <p:nvSpPr>
              <p:cNvPr id="90194" name="Oval 31"/>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5" name="Line 32"/>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6" name="Line 33"/>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7" name="Line 34"/>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8" name="Line 35"/>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9" name="Text Box 36"/>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90200" name="Text Box 37"/>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grpSp>
        <p:grpSp>
          <p:nvGrpSpPr>
            <p:cNvPr id="90140" name="Group 38"/>
            <p:cNvGrpSpPr>
              <a:grpSpLocks/>
            </p:cNvGrpSpPr>
            <p:nvPr/>
          </p:nvGrpSpPr>
          <p:grpSpPr bwMode="auto">
            <a:xfrm>
              <a:off x="3544" y="1936"/>
              <a:ext cx="1710" cy="300"/>
              <a:chOff x="3616" y="1936"/>
              <a:chExt cx="1710" cy="300"/>
            </a:xfrm>
          </p:grpSpPr>
          <p:sp>
            <p:nvSpPr>
              <p:cNvPr id="90192" name="Text Box 39"/>
              <p:cNvSpPr txBox="1">
                <a:spLocks noChangeArrowheads="1"/>
              </p:cNvSpPr>
              <p:nvPr/>
            </p:nvSpPr>
            <p:spPr bwMode="auto">
              <a:xfrm>
                <a:off x="3616" y="1948"/>
                <a:ext cx="9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{4,5,1,2} </a:t>
                </a:r>
              </a:p>
            </p:txBody>
          </p:sp>
          <p:sp>
            <p:nvSpPr>
              <p:cNvPr id="90193" name="Text Box 40"/>
              <p:cNvSpPr txBox="1">
                <a:spLocks noChangeArrowheads="1"/>
              </p:cNvSpPr>
              <p:nvPr/>
            </p:nvSpPr>
            <p:spPr bwMode="auto">
              <a:xfrm>
                <a:off x="4780" y="1936"/>
                <a:ext cx="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 </a:t>
                </a:r>
              </a:p>
            </p:txBody>
          </p:sp>
        </p:grpSp>
        <p:grpSp>
          <p:nvGrpSpPr>
            <p:cNvPr id="90141" name="Group 41"/>
            <p:cNvGrpSpPr>
              <a:grpSpLocks/>
            </p:cNvGrpSpPr>
            <p:nvPr/>
          </p:nvGrpSpPr>
          <p:grpSpPr bwMode="auto">
            <a:xfrm>
              <a:off x="2488" y="1608"/>
              <a:ext cx="1008" cy="716"/>
              <a:chOff x="2552" y="1008"/>
              <a:chExt cx="1008" cy="716"/>
            </a:xfrm>
          </p:grpSpPr>
          <p:sp>
            <p:nvSpPr>
              <p:cNvPr id="90185" name="Oval 42"/>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86" name="Line 43"/>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87" name="Line 44"/>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88" name="Line 45"/>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89" name="Line 46"/>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90" name="Text Box 47"/>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90191" name="Text Box 48"/>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grpSp>
        <p:grpSp>
          <p:nvGrpSpPr>
            <p:cNvPr id="90142" name="Group 49"/>
            <p:cNvGrpSpPr>
              <a:grpSpLocks/>
            </p:cNvGrpSpPr>
            <p:nvPr/>
          </p:nvGrpSpPr>
          <p:grpSpPr bwMode="auto">
            <a:xfrm>
              <a:off x="3544" y="2160"/>
              <a:ext cx="1905" cy="300"/>
              <a:chOff x="3616" y="2160"/>
              <a:chExt cx="1905" cy="300"/>
            </a:xfrm>
          </p:grpSpPr>
          <p:sp>
            <p:nvSpPr>
              <p:cNvPr id="90183" name="Text Box 50"/>
              <p:cNvSpPr txBox="1">
                <a:spLocks noChangeArrowheads="1"/>
              </p:cNvSpPr>
              <p:nvPr/>
            </p:nvSpPr>
            <p:spPr bwMode="auto">
              <a:xfrm>
                <a:off x="3616" y="2172"/>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{6,7,5,1,2} </a:t>
                </a:r>
              </a:p>
            </p:txBody>
          </p:sp>
          <p:sp>
            <p:nvSpPr>
              <p:cNvPr id="90184" name="Text Box 51"/>
              <p:cNvSpPr txBox="1">
                <a:spLocks noChangeArrowheads="1"/>
              </p:cNvSpPr>
              <p:nvPr/>
            </p:nvSpPr>
            <p:spPr bwMode="auto">
              <a:xfrm>
                <a:off x="4780" y="2160"/>
                <a:ext cx="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 </a:t>
                </a:r>
              </a:p>
            </p:txBody>
          </p:sp>
        </p:grpSp>
        <p:grpSp>
          <p:nvGrpSpPr>
            <p:cNvPr id="90143" name="Group 52"/>
            <p:cNvGrpSpPr>
              <a:grpSpLocks/>
            </p:cNvGrpSpPr>
            <p:nvPr/>
          </p:nvGrpSpPr>
          <p:grpSpPr bwMode="auto">
            <a:xfrm>
              <a:off x="1706" y="2044"/>
              <a:ext cx="1759" cy="881"/>
              <a:chOff x="1778" y="2044"/>
              <a:chExt cx="1759" cy="881"/>
            </a:xfrm>
          </p:grpSpPr>
          <p:sp>
            <p:nvSpPr>
              <p:cNvPr id="90175" name="Line 53"/>
              <p:cNvSpPr>
                <a:spLocks noChangeShapeType="1"/>
              </p:cNvSpPr>
              <p:nvPr/>
            </p:nvSpPr>
            <p:spPr bwMode="auto">
              <a:xfrm flipH="1">
                <a:off x="1858" y="2199"/>
                <a:ext cx="69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76" name="Line 54"/>
              <p:cNvSpPr>
                <a:spLocks noChangeShapeType="1"/>
              </p:cNvSpPr>
              <p:nvPr/>
            </p:nvSpPr>
            <p:spPr bwMode="auto">
              <a:xfrm>
                <a:off x="2637" y="2223"/>
                <a:ext cx="787" cy="36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77" name="Line 55"/>
              <p:cNvSpPr>
                <a:spLocks noChangeShapeType="1"/>
              </p:cNvSpPr>
              <p:nvPr/>
            </p:nvSpPr>
            <p:spPr bwMode="auto">
              <a:xfrm>
                <a:off x="2028" y="2044"/>
                <a:ext cx="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78" name="Line 56"/>
              <p:cNvSpPr>
                <a:spLocks noChangeShapeType="1"/>
              </p:cNvSpPr>
              <p:nvPr/>
            </p:nvSpPr>
            <p:spPr bwMode="auto">
              <a:xfrm flipH="1" flipV="1">
                <a:off x="2959" y="2206"/>
                <a:ext cx="341" cy="15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79" name="Text Box 57"/>
              <p:cNvSpPr txBox="1">
                <a:spLocks noChangeArrowheads="1"/>
              </p:cNvSpPr>
              <p:nvPr/>
            </p:nvSpPr>
            <p:spPr bwMode="auto">
              <a:xfrm>
                <a:off x="1923" y="2255"/>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90180" name="Text Box 58"/>
              <p:cNvSpPr txBox="1">
                <a:spLocks noChangeArrowheads="1"/>
              </p:cNvSpPr>
              <p:nvPr/>
            </p:nvSpPr>
            <p:spPr bwMode="auto">
              <a:xfrm>
                <a:off x="3123" y="2637"/>
                <a:ext cx="4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90181" name="Oval 59"/>
              <p:cNvSpPr>
                <a:spLocks noChangeArrowheads="1"/>
              </p:cNvSpPr>
              <p:nvPr/>
            </p:nvSpPr>
            <p:spPr bwMode="auto">
              <a:xfrm>
                <a:off x="3424" y="25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82" name="Oval 60"/>
              <p:cNvSpPr>
                <a:spLocks noChangeArrowheads="1"/>
              </p:cNvSpPr>
              <p:nvPr/>
            </p:nvSpPr>
            <p:spPr bwMode="auto">
              <a:xfrm>
                <a:off x="1778" y="216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90144" name="Group 61"/>
            <p:cNvGrpSpPr>
              <a:grpSpLocks/>
            </p:cNvGrpSpPr>
            <p:nvPr/>
          </p:nvGrpSpPr>
          <p:grpSpPr bwMode="auto">
            <a:xfrm>
              <a:off x="3544" y="2384"/>
              <a:ext cx="2144" cy="300"/>
              <a:chOff x="3616" y="2384"/>
              <a:chExt cx="2144" cy="300"/>
            </a:xfrm>
          </p:grpSpPr>
          <p:sp>
            <p:nvSpPr>
              <p:cNvPr id="90173" name="Text Box 62"/>
              <p:cNvSpPr txBox="1">
                <a:spLocks noChangeArrowheads="1"/>
              </p:cNvSpPr>
              <p:nvPr/>
            </p:nvSpPr>
            <p:spPr bwMode="auto">
              <a:xfrm>
                <a:off x="3616" y="2396"/>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{8,9,7,5,1,2} </a:t>
                </a:r>
              </a:p>
            </p:txBody>
          </p:sp>
          <p:sp>
            <p:nvSpPr>
              <p:cNvPr id="90174" name="Text Box 63"/>
              <p:cNvSpPr txBox="1">
                <a:spLocks noChangeArrowheads="1"/>
              </p:cNvSpPr>
              <p:nvPr/>
            </p:nvSpPr>
            <p:spPr bwMode="auto">
              <a:xfrm>
                <a:off x="4780" y="2384"/>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 </a:t>
                </a:r>
              </a:p>
            </p:txBody>
          </p:sp>
        </p:grpSp>
        <p:grpSp>
          <p:nvGrpSpPr>
            <p:cNvPr id="90145" name="Group 64"/>
            <p:cNvGrpSpPr>
              <a:grpSpLocks/>
            </p:cNvGrpSpPr>
            <p:nvPr/>
          </p:nvGrpSpPr>
          <p:grpSpPr bwMode="auto">
            <a:xfrm>
              <a:off x="3536" y="2616"/>
              <a:ext cx="2144" cy="530"/>
              <a:chOff x="3616" y="2616"/>
              <a:chExt cx="2144" cy="530"/>
            </a:xfrm>
          </p:grpSpPr>
          <p:sp>
            <p:nvSpPr>
              <p:cNvPr id="90171" name="Text Box 65"/>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{10,11,9,7,5,1,2} </a:t>
                </a:r>
              </a:p>
            </p:txBody>
          </p:sp>
          <p:sp>
            <p:nvSpPr>
              <p:cNvPr id="90172" name="Text Box 66"/>
              <p:cNvSpPr txBox="1">
                <a:spLocks noChangeArrowheads="1"/>
              </p:cNvSpPr>
              <p:nvPr/>
            </p:nvSpPr>
            <p:spPr bwMode="auto">
              <a:xfrm>
                <a:off x="4780" y="2616"/>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 </a:t>
                </a:r>
              </a:p>
            </p:txBody>
          </p:sp>
        </p:grpSp>
        <p:sp>
          <p:nvSpPr>
            <p:cNvPr id="90146" name="Line 67"/>
            <p:cNvSpPr>
              <a:spLocks noChangeShapeType="1"/>
            </p:cNvSpPr>
            <p:nvPr/>
          </p:nvSpPr>
          <p:spPr bwMode="auto">
            <a:xfrm flipH="1">
              <a:off x="1007" y="2231"/>
              <a:ext cx="722" cy="32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47" name="Line 68"/>
            <p:cNvSpPr>
              <a:spLocks noChangeShapeType="1"/>
            </p:cNvSpPr>
            <p:nvPr/>
          </p:nvSpPr>
          <p:spPr bwMode="auto">
            <a:xfrm>
              <a:off x="1761" y="2247"/>
              <a:ext cx="34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48" name="Oval 69"/>
            <p:cNvSpPr>
              <a:spLocks noChangeArrowheads="1"/>
            </p:cNvSpPr>
            <p:nvPr/>
          </p:nvSpPr>
          <p:spPr bwMode="auto">
            <a:xfrm>
              <a:off x="960" y="255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49" name="Oval 70"/>
            <p:cNvSpPr>
              <a:spLocks noChangeArrowheads="1"/>
            </p:cNvSpPr>
            <p:nvPr/>
          </p:nvSpPr>
          <p:spPr bwMode="auto">
            <a:xfrm>
              <a:off x="2054" y="27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50" name="Text Box 71"/>
            <p:cNvSpPr txBox="1">
              <a:spLocks noChangeArrowheads="1"/>
            </p:cNvSpPr>
            <p:nvPr/>
          </p:nvSpPr>
          <p:spPr bwMode="auto">
            <a:xfrm>
              <a:off x="934" y="262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90151" name="Text Box 72"/>
            <p:cNvSpPr txBox="1">
              <a:spLocks noChangeArrowheads="1"/>
            </p:cNvSpPr>
            <p:nvPr/>
          </p:nvSpPr>
          <p:spPr bwMode="auto">
            <a:xfrm>
              <a:off x="1891" y="292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90152" name="Line 73"/>
            <p:cNvSpPr>
              <a:spLocks noChangeShapeType="1"/>
            </p:cNvSpPr>
            <p:nvPr/>
          </p:nvSpPr>
          <p:spPr bwMode="auto">
            <a:xfrm flipH="1" flipV="1">
              <a:off x="1729" y="2418"/>
              <a:ext cx="138" cy="2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0153" name="Group 74"/>
            <p:cNvGrpSpPr>
              <a:grpSpLocks/>
            </p:cNvGrpSpPr>
            <p:nvPr/>
          </p:nvGrpSpPr>
          <p:grpSpPr bwMode="auto">
            <a:xfrm>
              <a:off x="560" y="1063"/>
              <a:ext cx="520" cy="1100"/>
              <a:chOff x="632" y="1063"/>
              <a:chExt cx="520" cy="1100"/>
            </a:xfrm>
          </p:grpSpPr>
          <p:sp>
            <p:nvSpPr>
              <p:cNvPr id="90163" name="Line 75"/>
              <p:cNvSpPr>
                <a:spLocks noChangeShapeType="1"/>
              </p:cNvSpPr>
              <p:nvPr/>
            </p:nvSpPr>
            <p:spPr bwMode="auto">
              <a:xfrm>
                <a:off x="1047" y="1063"/>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64" name="Oval 76"/>
              <p:cNvSpPr>
                <a:spLocks noChangeArrowheads="1"/>
              </p:cNvSpPr>
              <p:nvPr/>
            </p:nvSpPr>
            <p:spPr bwMode="auto">
              <a:xfrm>
                <a:off x="983" y="147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65" name="Line 77"/>
              <p:cNvSpPr>
                <a:spLocks noChangeShapeType="1"/>
              </p:cNvSpPr>
              <p:nvPr/>
            </p:nvSpPr>
            <p:spPr bwMode="auto">
              <a:xfrm>
                <a:off x="1047" y="1559"/>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66" name="Oval 78"/>
              <p:cNvSpPr>
                <a:spLocks noChangeArrowheads="1"/>
              </p:cNvSpPr>
              <p:nvPr/>
            </p:nvSpPr>
            <p:spPr bwMode="auto">
              <a:xfrm>
                <a:off x="983" y="1967"/>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67" name="Text Box 79"/>
              <p:cNvSpPr txBox="1">
                <a:spLocks noChangeArrowheads="1"/>
              </p:cNvSpPr>
              <p:nvPr/>
            </p:nvSpPr>
            <p:spPr bwMode="auto">
              <a:xfrm>
                <a:off x="632" y="1379"/>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90168" name="Text Box 80"/>
              <p:cNvSpPr txBox="1">
                <a:spLocks noChangeArrowheads="1"/>
              </p:cNvSpPr>
              <p:nvPr/>
            </p:nvSpPr>
            <p:spPr bwMode="auto">
              <a:xfrm>
                <a:off x="632" y="1875"/>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90169" name="Line 81"/>
              <p:cNvSpPr>
                <a:spLocks noChangeShapeType="1"/>
              </p:cNvSpPr>
              <p:nvPr/>
            </p:nvSpPr>
            <p:spPr bwMode="auto">
              <a:xfrm flipV="1">
                <a:off x="909" y="1095"/>
                <a:ext cx="0" cy="2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70" name="Line 82"/>
              <p:cNvSpPr>
                <a:spLocks noChangeShapeType="1"/>
              </p:cNvSpPr>
              <p:nvPr/>
            </p:nvSpPr>
            <p:spPr bwMode="auto">
              <a:xfrm flipV="1">
                <a:off x="901" y="1606"/>
                <a:ext cx="0" cy="2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90154" name="Group 83"/>
            <p:cNvGrpSpPr>
              <a:grpSpLocks/>
            </p:cNvGrpSpPr>
            <p:nvPr/>
          </p:nvGrpSpPr>
          <p:grpSpPr bwMode="auto">
            <a:xfrm>
              <a:off x="3528" y="3048"/>
              <a:ext cx="2144" cy="530"/>
              <a:chOff x="3616" y="2616"/>
              <a:chExt cx="2144" cy="530"/>
            </a:xfrm>
          </p:grpSpPr>
          <p:sp>
            <p:nvSpPr>
              <p:cNvPr id="90161" name="Text Box 84"/>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a:t>
                </a:r>
                <a:r>
                  <a:rPr lang="en-US" altLang="zh-CN" smtClean="0">
                    <a:solidFill>
                      <a:srgbClr val="E5D093"/>
                    </a:solidFill>
                    <a:latin typeface="Tahoma" pitchFamily="34" charset="0"/>
                  </a:rPr>
                  <a:t>2</a:t>
                </a:r>
                <a:r>
                  <a:rPr lang="en-US" altLang="zh-CN" smtClean="0">
                    <a:solidFill>
                      <a:srgbClr val="000000"/>
                    </a:solidFill>
                    <a:latin typeface="Tahoma" pitchFamily="34" charset="0"/>
                  </a:rPr>
                  <a:t>} </a:t>
                </a:r>
              </a:p>
            </p:txBody>
          </p:sp>
          <p:sp>
            <p:nvSpPr>
              <p:cNvPr id="90162" name="Text Box 85"/>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 </a:t>
                </a:r>
              </a:p>
            </p:txBody>
          </p:sp>
        </p:grpSp>
        <p:grpSp>
          <p:nvGrpSpPr>
            <p:cNvPr id="90155" name="Group 86"/>
            <p:cNvGrpSpPr>
              <a:grpSpLocks/>
            </p:cNvGrpSpPr>
            <p:nvPr/>
          </p:nvGrpSpPr>
          <p:grpSpPr bwMode="auto">
            <a:xfrm>
              <a:off x="163" y="2061"/>
              <a:ext cx="803" cy="613"/>
              <a:chOff x="235" y="2061"/>
              <a:chExt cx="803" cy="613"/>
            </a:xfrm>
          </p:grpSpPr>
          <p:sp>
            <p:nvSpPr>
              <p:cNvPr id="90157" name="Line 87"/>
              <p:cNvSpPr>
                <a:spLocks noChangeShapeType="1"/>
              </p:cNvSpPr>
              <p:nvPr/>
            </p:nvSpPr>
            <p:spPr bwMode="auto">
              <a:xfrm flipH="1">
                <a:off x="422" y="2061"/>
                <a:ext cx="60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58" name="Line 88"/>
              <p:cNvSpPr>
                <a:spLocks noChangeShapeType="1"/>
              </p:cNvSpPr>
              <p:nvPr/>
            </p:nvSpPr>
            <p:spPr bwMode="auto">
              <a:xfrm>
                <a:off x="1038" y="2093"/>
                <a:ext cx="0" cy="4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0159" name="Text Box 89"/>
              <p:cNvSpPr txBox="1">
                <a:spLocks noChangeArrowheads="1"/>
              </p:cNvSpPr>
              <p:nvPr/>
            </p:nvSpPr>
            <p:spPr bwMode="auto">
              <a:xfrm>
                <a:off x="235" y="238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90160" name="Line 90"/>
              <p:cNvSpPr>
                <a:spLocks noChangeShapeType="1"/>
              </p:cNvSpPr>
              <p:nvPr/>
            </p:nvSpPr>
            <p:spPr bwMode="auto">
              <a:xfrm flipV="1">
                <a:off x="325" y="2126"/>
                <a:ext cx="283" cy="1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90156" name="Line 91"/>
            <p:cNvSpPr>
              <a:spLocks noChangeShapeType="1"/>
            </p:cNvSpPr>
            <p:nvPr/>
          </p:nvSpPr>
          <p:spPr bwMode="auto">
            <a:xfrm flipV="1">
              <a:off x="1044" y="2127"/>
              <a:ext cx="0" cy="22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278620" name="Group 92"/>
          <p:cNvGrpSpPr>
            <a:grpSpLocks/>
          </p:cNvGrpSpPr>
          <p:nvPr/>
        </p:nvGrpSpPr>
        <p:grpSpPr bwMode="auto">
          <a:xfrm>
            <a:off x="5600700" y="5588000"/>
            <a:ext cx="3403600" cy="841375"/>
            <a:chOff x="3616" y="2616"/>
            <a:chExt cx="2144" cy="530"/>
          </a:xfrm>
        </p:grpSpPr>
        <p:sp>
          <p:nvSpPr>
            <p:cNvPr id="90118" name="Text Box 93"/>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 </a:t>
              </a:r>
            </a:p>
          </p:txBody>
        </p:sp>
        <p:sp>
          <p:nvSpPr>
            <p:cNvPr id="90119" name="Text Box 94"/>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a:t>
              </a:r>
              <a:r>
                <a:rPr lang="en-US" altLang="zh-CN" smtClean="0">
                  <a:solidFill>
                    <a:srgbClr val="E5D093"/>
                  </a:solidFill>
                  <a:latin typeface="Tahoma" pitchFamily="34" charset="0"/>
                </a:rPr>
                <a:t>2</a:t>
              </a:r>
              <a:r>
                <a:rPr lang="en-US" altLang="zh-CN" smtClean="0">
                  <a:solidFill>
                    <a:srgbClr val="000000"/>
                  </a:solidFill>
                  <a:latin typeface="Tahoma" pitchFamily="34" charset="0"/>
                </a:rPr>
                <a:t>} </a:t>
              </a:r>
            </a:p>
          </p:txBody>
        </p:sp>
      </p:grpSp>
      <p:sp>
        <p:nvSpPr>
          <p:cNvPr id="278623" name="Line 95"/>
          <p:cNvSpPr>
            <a:spLocks noChangeShapeType="1"/>
          </p:cNvSpPr>
          <p:nvPr/>
        </p:nvSpPr>
        <p:spPr bwMode="auto">
          <a:xfrm>
            <a:off x="2755900" y="2446338"/>
            <a:ext cx="0" cy="95408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5897397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78623"/>
                                        </p:tgtEl>
                                        <p:attrNameLst>
                                          <p:attrName>style.visibility</p:attrName>
                                        </p:attrNameLst>
                                      </p:cBhvr>
                                      <p:to>
                                        <p:strVal val="visible"/>
                                      </p:to>
                                    </p:set>
                                    <p:animEffect transition="in" filter="checkerboard(down)">
                                      <p:cBhvr>
                                        <p:cTn id="7" dur="500"/>
                                        <p:tgtEl>
                                          <p:spTgt spid="278623"/>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78620"/>
                                        </p:tgtEl>
                                        <p:attrNameLst>
                                          <p:attrName>style.visibility</p:attrName>
                                        </p:attrNameLst>
                                      </p:cBhvr>
                                      <p:to>
                                        <p:strVal val="visible"/>
                                      </p:to>
                                    </p:set>
                                    <p:animEffect transition="in" filter="checkerboard(down)">
                                      <p:cBhvr>
                                        <p:cTn id="11" dur="500"/>
                                        <p:tgtEl>
                                          <p:spTgt spid="278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6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56E337F-2C4B-437E-9DAB-59B7EF9DC7C9}" type="slidenum">
              <a:rPr lang="en-US" altLang="zh-CN" smtClean="0">
                <a:solidFill>
                  <a:srgbClr val="000000"/>
                </a:solidFill>
                <a:latin typeface="Times New Roman" pitchFamily="18" charset="0"/>
              </a:rPr>
              <a:pPr/>
              <a:t>35</a:t>
            </a:fld>
            <a:endParaRPr lang="en-US" altLang="zh-CN" smtClean="0">
              <a:solidFill>
                <a:srgbClr val="000000"/>
              </a:solidFill>
              <a:latin typeface="Times New Roman" pitchFamily="18" charset="0"/>
            </a:endParaRPr>
          </a:p>
        </p:txBody>
      </p:sp>
      <p:grpSp>
        <p:nvGrpSpPr>
          <p:cNvPr id="91139" name="Group 2"/>
          <p:cNvGrpSpPr>
            <a:grpSpLocks/>
          </p:cNvGrpSpPr>
          <p:nvPr/>
        </p:nvGrpSpPr>
        <p:grpSpPr bwMode="auto">
          <a:xfrm>
            <a:off x="258763" y="342900"/>
            <a:ext cx="8796337" cy="6086475"/>
            <a:chOff x="163" y="216"/>
            <a:chExt cx="5541" cy="3834"/>
          </a:xfrm>
        </p:grpSpPr>
        <p:sp>
          <p:nvSpPr>
            <p:cNvPr id="91141" name="Oval 3"/>
            <p:cNvSpPr>
              <a:spLocks noChangeArrowheads="1"/>
            </p:cNvSpPr>
            <p:nvPr/>
          </p:nvSpPr>
          <p:spPr bwMode="auto">
            <a:xfrm>
              <a:off x="2480"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2" name="Oval 4"/>
            <p:cNvSpPr>
              <a:spLocks noChangeArrowheads="1"/>
            </p:cNvSpPr>
            <p:nvPr/>
          </p:nvSpPr>
          <p:spPr bwMode="auto">
            <a:xfrm>
              <a:off x="3440" y="129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3" name="Oval 5"/>
            <p:cNvSpPr>
              <a:spLocks noChangeArrowheads="1"/>
            </p:cNvSpPr>
            <p:nvPr/>
          </p:nvSpPr>
          <p:spPr bwMode="auto">
            <a:xfrm>
              <a:off x="1692" y="48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4" name="Oval 6"/>
            <p:cNvSpPr>
              <a:spLocks noChangeArrowheads="1"/>
            </p:cNvSpPr>
            <p:nvPr/>
          </p:nvSpPr>
          <p:spPr bwMode="auto">
            <a:xfrm>
              <a:off x="924" y="960"/>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5" name="Oval 7"/>
            <p:cNvSpPr>
              <a:spLocks noChangeArrowheads="1"/>
            </p:cNvSpPr>
            <p:nvPr/>
          </p:nvSpPr>
          <p:spPr bwMode="auto">
            <a:xfrm>
              <a:off x="1692" y="144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6" name="Line 8"/>
            <p:cNvSpPr>
              <a:spLocks noChangeShapeType="1"/>
            </p:cNvSpPr>
            <p:nvPr/>
          </p:nvSpPr>
          <p:spPr bwMode="auto">
            <a:xfrm flipH="1">
              <a:off x="1020" y="576"/>
              <a:ext cx="67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7" name="Line 9"/>
            <p:cNvSpPr>
              <a:spLocks noChangeShapeType="1"/>
            </p:cNvSpPr>
            <p:nvPr/>
          </p:nvSpPr>
          <p:spPr bwMode="auto">
            <a:xfrm>
              <a:off x="1740" y="576"/>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8" name="Line 10"/>
            <p:cNvSpPr>
              <a:spLocks noChangeShapeType="1"/>
            </p:cNvSpPr>
            <p:nvPr/>
          </p:nvSpPr>
          <p:spPr bwMode="auto">
            <a:xfrm>
              <a:off x="1740" y="5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49" name="Line 11"/>
            <p:cNvSpPr>
              <a:spLocks noChangeShapeType="1"/>
            </p:cNvSpPr>
            <p:nvPr/>
          </p:nvSpPr>
          <p:spPr bwMode="auto">
            <a:xfrm flipV="1">
              <a:off x="1020" y="57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50" name="Line 12"/>
            <p:cNvSpPr>
              <a:spLocks noChangeShapeType="1"/>
            </p:cNvSpPr>
            <p:nvPr/>
          </p:nvSpPr>
          <p:spPr bwMode="auto">
            <a:xfrm flipH="1" flipV="1">
              <a:off x="1980" y="576"/>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51" name="Line 13"/>
            <p:cNvSpPr>
              <a:spLocks noChangeShapeType="1"/>
            </p:cNvSpPr>
            <p:nvPr/>
          </p:nvSpPr>
          <p:spPr bwMode="auto">
            <a:xfrm flipH="1" flipV="1">
              <a:off x="1836" y="816"/>
              <a:ext cx="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52" name="Text Box 14"/>
            <p:cNvSpPr txBox="1">
              <a:spLocks noChangeArrowheads="1"/>
            </p:cNvSpPr>
            <p:nvPr/>
          </p:nvSpPr>
          <p:spPr bwMode="auto">
            <a:xfrm>
              <a:off x="1788" y="134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1153" name="Text Box 15"/>
            <p:cNvSpPr txBox="1">
              <a:spLocks noChangeArrowheads="1"/>
            </p:cNvSpPr>
            <p:nvPr/>
          </p:nvSpPr>
          <p:spPr bwMode="auto">
            <a:xfrm>
              <a:off x="1644" y="216"/>
              <a:ext cx="4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91154" name="Text Box 16"/>
            <p:cNvSpPr txBox="1">
              <a:spLocks noChangeArrowheads="1"/>
            </p:cNvSpPr>
            <p:nvPr/>
          </p:nvSpPr>
          <p:spPr bwMode="auto">
            <a:xfrm>
              <a:off x="659" y="87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91155" name="Text Box 17"/>
            <p:cNvSpPr txBox="1">
              <a:spLocks noChangeArrowheads="1"/>
            </p:cNvSpPr>
            <p:nvPr/>
          </p:nvSpPr>
          <p:spPr bwMode="auto">
            <a:xfrm>
              <a:off x="2604" y="86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grpSp>
          <p:nvGrpSpPr>
            <p:cNvPr id="91156" name="Group 18"/>
            <p:cNvGrpSpPr>
              <a:grpSpLocks/>
            </p:cNvGrpSpPr>
            <p:nvPr/>
          </p:nvGrpSpPr>
          <p:grpSpPr bwMode="auto">
            <a:xfrm>
              <a:off x="3528" y="1472"/>
              <a:ext cx="1572" cy="300"/>
              <a:chOff x="3180" y="1896"/>
              <a:chExt cx="1572" cy="300"/>
            </a:xfrm>
          </p:grpSpPr>
          <p:sp>
            <p:nvSpPr>
              <p:cNvPr id="91234" name="Text Box 19"/>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{1,2,3} </a:t>
                </a:r>
              </a:p>
            </p:txBody>
          </p:sp>
          <p:sp>
            <p:nvSpPr>
              <p:cNvPr id="91235" name="Text Box 20"/>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1157" name="Group 21"/>
            <p:cNvGrpSpPr>
              <a:grpSpLocks/>
            </p:cNvGrpSpPr>
            <p:nvPr/>
          </p:nvGrpSpPr>
          <p:grpSpPr bwMode="auto">
            <a:xfrm>
              <a:off x="3536" y="1712"/>
              <a:ext cx="1572" cy="300"/>
              <a:chOff x="3180" y="1896"/>
              <a:chExt cx="1572" cy="300"/>
            </a:xfrm>
          </p:grpSpPr>
          <p:sp>
            <p:nvSpPr>
              <p:cNvPr id="91232" name="Text Box 22"/>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{3,1,2} </a:t>
                </a:r>
              </a:p>
            </p:txBody>
          </p:sp>
          <p:sp>
            <p:nvSpPr>
              <p:cNvPr id="91233" name="Text Box 23"/>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1158" name="Group 24"/>
            <p:cNvGrpSpPr>
              <a:grpSpLocks/>
            </p:cNvGrpSpPr>
            <p:nvPr/>
          </p:nvGrpSpPr>
          <p:grpSpPr bwMode="auto">
            <a:xfrm>
              <a:off x="3412" y="1020"/>
              <a:ext cx="2292" cy="516"/>
              <a:chOff x="3048" y="1164"/>
              <a:chExt cx="2292" cy="516"/>
            </a:xfrm>
          </p:grpSpPr>
          <p:sp>
            <p:nvSpPr>
              <p:cNvPr id="91228" name="Text Box 25"/>
              <p:cNvSpPr txBox="1">
                <a:spLocks noChangeArrowheads="1"/>
              </p:cNvSpPr>
              <p:nvPr/>
            </p:nvSpPr>
            <p:spPr bwMode="auto">
              <a:xfrm>
                <a:off x="3048" y="1188"/>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p>
            </p:txBody>
          </p:sp>
          <p:sp>
            <p:nvSpPr>
              <p:cNvPr id="91229" name="Text Box 26"/>
              <p:cNvSpPr txBox="1">
                <a:spLocks noChangeArrowheads="1"/>
              </p:cNvSpPr>
              <p:nvPr/>
            </p:nvSpPr>
            <p:spPr bwMode="auto">
              <a:xfrm>
                <a:off x="4248" y="1164"/>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CLOSE</a:t>
                </a:r>
              </a:p>
            </p:txBody>
          </p:sp>
          <p:sp>
            <p:nvSpPr>
              <p:cNvPr id="91230" name="Text Box 27"/>
              <p:cNvSpPr txBox="1">
                <a:spLocks noChangeArrowheads="1"/>
              </p:cNvSpPr>
              <p:nvPr/>
            </p:nvSpPr>
            <p:spPr bwMode="auto">
              <a:xfrm>
                <a:off x="3168" y="139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sp>
            <p:nvSpPr>
              <p:cNvPr id="91231" name="Text Box 28"/>
              <p:cNvSpPr txBox="1">
                <a:spLocks noChangeArrowheads="1"/>
              </p:cNvSpPr>
              <p:nvPr/>
            </p:nvSpPr>
            <p:spPr bwMode="auto">
              <a:xfrm>
                <a:off x="4368" y="136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  </a:t>
                </a:r>
              </a:p>
            </p:txBody>
          </p:sp>
        </p:grpSp>
        <p:sp>
          <p:nvSpPr>
            <p:cNvPr id="91159" name="Text Box 29"/>
            <p:cNvSpPr txBox="1">
              <a:spLocks noChangeArrowheads="1"/>
            </p:cNvSpPr>
            <p:nvPr/>
          </p:nvSpPr>
          <p:spPr bwMode="auto">
            <a:xfrm>
              <a:off x="1788"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grpSp>
          <p:nvGrpSpPr>
            <p:cNvPr id="91160" name="Group 30"/>
            <p:cNvGrpSpPr>
              <a:grpSpLocks/>
            </p:cNvGrpSpPr>
            <p:nvPr/>
          </p:nvGrpSpPr>
          <p:grpSpPr bwMode="auto">
            <a:xfrm>
              <a:off x="2480" y="1008"/>
              <a:ext cx="1008" cy="716"/>
              <a:chOff x="2552" y="1008"/>
              <a:chExt cx="1008" cy="716"/>
            </a:xfrm>
          </p:grpSpPr>
          <p:sp>
            <p:nvSpPr>
              <p:cNvPr id="91221" name="Oval 31"/>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22" name="Line 32"/>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23" name="Line 33"/>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24" name="Line 34"/>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25" name="Line 35"/>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26" name="Text Box 36"/>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91227" name="Text Box 37"/>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grpSp>
        <p:grpSp>
          <p:nvGrpSpPr>
            <p:cNvPr id="91161" name="Group 38"/>
            <p:cNvGrpSpPr>
              <a:grpSpLocks/>
            </p:cNvGrpSpPr>
            <p:nvPr/>
          </p:nvGrpSpPr>
          <p:grpSpPr bwMode="auto">
            <a:xfrm>
              <a:off x="3544" y="1936"/>
              <a:ext cx="1710" cy="300"/>
              <a:chOff x="3616" y="1936"/>
              <a:chExt cx="1710" cy="300"/>
            </a:xfrm>
          </p:grpSpPr>
          <p:sp>
            <p:nvSpPr>
              <p:cNvPr id="91219" name="Text Box 39"/>
              <p:cNvSpPr txBox="1">
                <a:spLocks noChangeArrowheads="1"/>
              </p:cNvSpPr>
              <p:nvPr/>
            </p:nvSpPr>
            <p:spPr bwMode="auto">
              <a:xfrm>
                <a:off x="3616" y="1948"/>
                <a:ext cx="9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{4,5,1,2} </a:t>
                </a:r>
              </a:p>
            </p:txBody>
          </p:sp>
          <p:sp>
            <p:nvSpPr>
              <p:cNvPr id="91220" name="Text Box 40"/>
              <p:cNvSpPr txBox="1">
                <a:spLocks noChangeArrowheads="1"/>
              </p:cNvSpPr>
              <p:nvPr/>
            </p:nvSpPr>
            <p:spPr bwMode="auto">
              <a:xfrm>
                <a:off x="4780" y="1936"/>
                <a:ext cx="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 </a:t>
                </a:r>
              </a:p>
            </p:txBody>
          </p:sp>
        </p:grpSp>
        <p:grpSp>
          <p:nvGrpSpPr>
            <p:cNvPr id="91162" name="Group 41"/>
            <p:cNvGrpSpPr>
              <a:grpSpLocks/>
            </p:cNvGrpSpPr>
            <p:nvPr/>
          </p:nvGrpSpPr>
          <p:grpSpPr bwMode="auto">
            <a:xfrm>
              <a:off x="2488" y="1608"/>
              <a:ext cx="1008" cy="716"/>
              <a:chOff x="2552" y="1008"/>
              <a:chExt cx="1008" cy="716"/>
            </a:xfrm>
          </p:grpSpPr>
          <p:sp>
            <p:nvSpPr>
              <p:cNvPr id="91212" name="Oval 42"/>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13" name="Line 43"/>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14" name="Line 44"/>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15" name="Line 45"/>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16" name="Line 46"/>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17" name="Text Box 47"/>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91218" name="Text Box 48"/>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grpSp>
        <p:grpSp>
          <p:nvGrpSpPr>
            <p:cNvPr id="91163" name="Group 49"/>
            <p:cNvGrpSpPr>
              <a:grpSpLocks/>
            </p:cNvGrpSpPr>
            <p:nvPr/>
          </p:nvGrpSpPr>
          <p:grpSpPr bwMode="auto">
            <a:xfrm>
              <a:off x="3544" y="2160"/>
              <a:ext cx="1905" cy="300"/>
              <a:chOff x="3616" y="2160"/>
              <a:chExt cx="1905" cy="300"/>
            </a:xfrm>
          </p:grpSpPr>
          <p:sp>
            <p:nvSpPr>
              <p:cNvPr id="91210" name="Text Box 50"/>
              <p:cNvSpPr txBox="1">
                <a:spLocks noChangeArrowheads="1"/>
              </p:cNvSpPr>
              <p:nvPr/>
            </p:nvSpPr>
            <p:spPr bwMode="auto">
              <a:xfrm>
                <a:off x="3616" y="2172"/>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{6,7,5,1,2} </a:t>
                </a:r>
              </a:p>
            </p:txBody>
          </p:sp>
          <p:sp>
            <p:nvSpPr>
              <p:cNvPr id="91211" name="Text Box 51"/>
              <p:cNvSpPr txBox="1">
                <a:spLocks noChangeArrowheads="1"/>
              </p:cNvSpPr>
              <p:nvPr/>
            </p:nvSpPr>
            <p:spPr bwMode="auto">
              <a:xfrm>
                <a:off x="4780" y="2160"/>
                <a:ext cx="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 </a:t>
                </a:r>
              </a:p>
            </p:txBody>
          </p:sp>
        </p:grpSp>
        <p:sp>
          <p:nvSpPr>
            <p:cNvPr id="91164" name="Line 52"/>
            <p:cNvSpPr>
              <a:spLocks noChangeShapeType="1"/>
            </p:cNvSpPr>
            <p:nvPr/>
          </p:nvSpPr>
          <p:spPr bwMode="auto">
            <a:xfrm flipH="1">
              <a:off x="1786" y="2199"/>
              <a:ext cx="69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65" name="Line 53"/>
            <p:cNvSpPr>
              <a:spLocks noChangeShapeType="1"/>
            </p:cNvSpPr>
            <p:nvPr/>
          </p:nvSpPr>
          <p:spPr bwMode="auto">
            <a:xfrm>
              <a:off x="2565" y="2223"/>
              <a:ext cx="787" cy="36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66" name="Line 54"/>
            <p:cNvSpPr>
              <a:spLocks noChangeShapeType="1"/>
            </p:cNvSpPr>
            <p:nvPr/>
          </p:nvSpPr>
          <p:spPr bwMode="auto">
            <a:xfrm>
              <a:off x="1956" y="2044"/>
              <a:ext cx="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67" name="Line 55"/>
            <p:cNvSpPr>
              <a:spLocks noChangeShapeType="1"/>
            </p:cNvSpPr>
            <p:nvPr/>
          </p:nvSpPr>
          <p:spPr bwMode="auto">
            <a:xfrm flipH="1" flipV="1">
              <a:off x="2887" y="2206"/>
              <a:ext cx="341" cy="15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68" name="Text Box 56"/>
            <p:cNvSpPr txBox="1">
              <a:spLocks noChangeArrowheads="1"/>
            </p:cNvSpPr>
            <p:nvPr/>
          </p:nvSpPr>
          <p:spPr bwMode="auto">
            <a:xfrm>
              <a:off x="1851" y="2255"/>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91169" name="Text Box 57"/>
            <p:cNvSpPr txBox="1">
              <a:spLocks noChangeArrowheads="1"/>
            </p:cNvSpPr>
            <p:nvPr/>
          </p:nvSpPr>
          <p:spPr bwMode="auto">
            <a:xfrm>
              <a:off x="3051" y="2637"/>
              <a:ext cx="4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91170" name="Oval 58"/>
            <p:cNvSpPr>
              <a:spLocks noChangeArrowheads="1"/>
            </p:cNvSpPr>
            <p:nvPr/>
          </p:nvSpPr>
          <p:spPr bwMode="auto">
            <a:xfrm>
              <a:off x="3352" y="25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71" name="Oval 59"/>
            <p:cNvSpPr>
              <a:spLocks noChangeArrowheads="1"/>
            </p:cNvSpPr>
            <p:nvPr/>
          </p:nvSpPr>
          <p:spPr bwMode="auto">
            <a:xfrm>
              <a:off x="1706" y="216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1172" name="Group 60"/>
            <p:cNvGrpSpPr>
              <a:grpSpLocks/>
            </p:cNvGrpSpPr>
            <p:nvPr/>
          </p:nvGrpSpPr>
          <p:grpSpPr bwMode="auto">
            <a:xfrm>
              <a:off x="3544" y="2384"/>
              <a:ext cx="2144" cy="300"/>
              <a:chOff x="3616" y="2384"/>
              <a:chExt cx="2144" cy="300"/>
            </a:xfrm>
          </p:grpSpPr>
          <p:sp>
            <p:nvSpPr>
              <p:cNvPr id="91208" name="Text Box 61"/>
              <p:cNvSpPr txBox="1">
                <a:spLocks noChangeArrowheads="1"/>
              </p:cNvSpPr>
              <p:nvPr/>
            </p:nvSpPr>
            <p:spPr bwMode="auto">
              <a:xfrm>
                <a:off x="3616" y="2396"/>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{8,9,7,5,1,2} </a:t>
                </a:r>
              </a:p>
            </p:txBody>
          </p:sp>
          <p:sp>
            <p:nvSpPr>
              <p:cNvPr id="91209" name="Text Box 62"/>
              <p:cNvSpPr txBox="1">
                <a:spLocks noChangeArrowheads="1"/>
              </p:cNvSpPr>
              <p:nvPr/>
            </p:nvSpPr>
            <p:spPr bwMode="auto">
              <a:xfrm>
                <a:off x="4780" y="2384"/>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 </a:t>
                </a:r>
              </a:p>
            </p:txBody>
          </p:sp>
        </p:grpSp>
        <p:grpSp>
          <p:nvGrpSpPr>
            <p:cNvPr id="91173" name="Group 63"/>
            <p:cNvGrpSpPr>
              <a:grpSpLocks/>
            </p:cNvGrpSpPr>
            <p:nvPr/>
          </p:nvGrpSpPr>
          <p:grpSpPr bwMode="auto">
            <a:xfrm>
              <a:off x="3536" y="2616"/>
              <a:ext cx="2144" cy="530"/>
              <a:chOff x="3616" y="2616"/>
              <a:chExt cx="2144" cy="530"/>
            </a:xfrm>
          </p:grpSpPr>
          <p:sp>
            <p:nvSpPr>
              <p:cNvPr id="91206" name="Text Box 64"/>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{10,11,9,7,5,1,2} </a:t>
                </a:r>
              </a:p>
            </p:txBody>
          </p:sp>
          <p:sp>
            <p:nvSpPr>
              <p:cNvPr id="91207" name="Text Box 65"/>
              <p:cNvSpPr txBox="1">
                <a:spLocks noChangeArrowheads="1"/>
              </p:cNvSpPr>
              <p:nvPr/>
            </p:nvSpPr>
            <p:spPr bwMode="auto">
              <a:xfrm>
                <a:off x="4780" y="2616"/>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 </a:t>
                </a:r>
              </a:p>
            </p:txBody>
          </p:sp>
        </p:grpSp>
        <p:sp>
          <p:nvSpPr>
            <p:cNvPr id="91174" name="Line 66"/>
            <p:cNvSpPr>
              <a:spLocks noChangeShapeType="1"/>
            </p:cNvSpPr>
            <p:nvPr/>
          </p:nvSpPr>
          <p:spPr bwMode="auto">
            <a:xfrm flipH="1">
              <a:off x="1007" y="2231"/>
              <a:ext cx="722" cy="32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75" name="Line 67"/>
            <p:cNvSpPr>
              <a:spLocks noChangeShapeType="1"/>
            </p:cNvSpPr>
            <p:nvPr/>
          </p:nvSpPr>
          <p:spPr bwMode="auto">
            <a:xfrm>
              <a:off x="1761" y="2247"/>
              <a:ext cx="34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76" name="Oval 68"/>
            <p:cNvSpPr>
              <a:spLocks noChangeArrowheads="1"/>
            </p:cNvSpPr>
            <p:nvPr/>
          </p:nvSpPr>
          <p:spPr bwMode="auto">
            <a:xfrm>
              <a:off x="960" y="255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77" name="Oval 69"/>
            <p:cNvSpPr>
              <a:spLocks noChangeArrowheads="1"/>
            </p:cNvSpPr>
            <p:nvPr/>
          </p:nvSpPr>
          <p:spPr bwMode="auto">
            <a:xfrm>
              <a:off x="2054" y="278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78" name="Text Box 70"/>
            <p:cNvSpPr txBox="1">
              <a:spLocks noChangeArrowheads="1"/>
            </p:cNvSpPr>
            <p:nvPr/>
          </p:nvSpPr>
          <p:spPr bwMode="auto">
            <a:xfrm>
              <a:off x="934" y="262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91179" name="Text Box 71"/>
            <p:cNvSpPr txBox="1">
              <a:spLocks noChangeArrowheads="1"/>
            </p:cNvSpPr>
            <p:nvPr/>
          </p:nvSpPr>
          <p:spPr bwMode="auto">
            <a:xfrm>
              <a:off x="1891" y="292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91180" name="Line 72"/>
            <p:cNvSpPr>
              <a:spLocks noChangeShapeType="1"/>
            </p:cNvSpPr>
            <p:nvPr/>
          </p:nvSpPr>
          <p:spPr bwMode="auto">
            <a:xfrm flipH="1" flipV="1">
              <a:off x="1729" y="2418"/>
              <a:ext cx="138" cy="2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1181" name="Group 73"/>
            <p:cNvGrpSpPr>
              <a:grpSpLocks/>
            </p:cNvGrpSpPr>
            <p:nvPr/>
          </p:nvGrpSpPr>
          <p:grpSpPr bwMode="auto">
            <a:xfrm>
              <a:off x="560" y="1063"/>
              <a:ext cx="520" cy="1100"/>
              <a:chOff x="632" y="1063"/>
              <a:chExt cx="520" cy="1100"/>
            </a:xfrm>
          </p:grpSpPr>
          <p:sp>
            <p:nvSpPr>
              <p:cNvPr id="91198" name="Line 74"/>
              <p:cNvSpPr>
                <a:spLocks noChangeShapeType="1"/>
              </p:cNvSpPr>
              <p:nvPr/>
            </p:nvSpPr>
            <p:spPr bwMode="auto">
              <a:xfrm>
                <a:off x="1047" y="1063"/>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99" name="Oval 75"/>
              <p:cNvSpPr>
                <a:spLocks noChangeArrowheads="1"/>
              </p:cNvSpPr>
              <p:nvPr/>
            </p:nvSpPr>
            <p:spPr bwMode="auto">
              <a:xfrm>
                <a:off x="983" y="147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00" name="Line 76"/>
              <p:cNvSpPr>
                <a:spLocks noChangeShapeType="1"/>
              </p:cNvSpPr>
              <p:nvPr/>
            </p:nvSpPr>
            <p:spPr bwMode="auto">
              <a:xfrm>
                <a:off x="1047" y="1559"/>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01" name="Oval 77"/>
              <p:cNvSpPr>
                <a:spLocks noChangeArrowheads="1"/>
              </p:cNvSpPr>
              <p:nvPr/>
            </p:nvSpPr>
            <p:spPr bwMode="auto">
              <a:xfrm>
                <a:off x="983" y="1967"/>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02" name="Text Box 78"/>
              <p:cNvSpPr txBox="1">
                <a:spLocks noChangeArrowheads="1"/>
              </p:cNvSpPr>
              <p:nvPr/>
            </p:nvSpPr>
            <p:spPr bwMode="auto">
              <a:xfrm>
                <a:off x="632" y="1379"/>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91203" name="Text Box 79"/>
              <p:cNvSpPr txBox="1">
                <a:spLocks noChangeArrowheads="1"/>
              </p:cNvSpPr>
              <p:nvPr/>
            </p:nvSpPr>
            <p:spPr bwMode="auto">
              <a:xfrm>
                <a:off x="632" y="1875"/>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91204" name="Line 80"/>
              <p:cNvSpPr>
                <a:spLocks noChangeShapeType="1"/>
              </p:cNvSpPr>
              <p:nvPr/>
            </p:nvSpPr>
            <p:spPr bwMode="auto">
              <a:xfrm flipV="1">
                <a:off x="909" y="1095"/>
                <a:ext cx="0" cy="2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205" name="Line 81"/>
              <p:cNvSpPr>
                <a:spLocks noChangeShapeType="1"/>
              </p:cNvSpPr>
              <p:nvPr/>
            </p:nvSpPr>
            <p:spPr bwMode="auto">
              <a:xfrm flipV="1">
                <a:off x="901" y="1606"/>
                <a:ext cx="0" cy="2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91182" name="Group 82"/>
            <p:cNvGrpSpPr>
              <a:grpSpLocks/>
            </p:cNvGrpSpPr>
            <p:nvPr/>
          </p:nvGrpSpPr>
          <p:grpSpPr bwMode="auto">
            <a:xfrm>
              <a:off x="3528" y="3048"/>
              <a:ext cx="2144" cy="530"/>
              <a:chOff x="3616" y="2616"/>
              <a:chExt cx="2144" cy="530"/>
            </a:xfrm>
          </p:grpSpPr>
          <p:sp>
            <p:nvSpPr>
              <p:cNvPr id="91196" name="Text Box 83"/>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{13,10,11,9,7,5,2} </a:t>
                </a:r>
              </a:p>
            </p:txBody>
          </p:sp>
          <p:sp>
            <p:nvSpPr>
              <p:cNvPr id="91197" name="Text Box 84"/>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 </a:t>
                </a:r>
              </a:p>
            </p:txBody>
          </p:sp>
        </p:grpSp>
        <p:grpSp>
          <p:nvGrpSpPr>
            <p:cNvPr id="91183" name="Group 85"/>
            <p:cNvGrpSpPr>
              <a:grpSpLocks/>
            </p:cNvGrpSpPr>
            <p:nvPr/>
          </p:nvGrpSpPr>
          <p:grpSpPr bwMode="auto">
            <a:xfrm>
              <a:off x="163" y="2061"/>
              <a:ext cx="803" cy="613"/>
              <a:chOff x="235" y="2061"/>
              <a:chExt cx="803" cy="613"/>
            </a:xfrm>
          </p:grpSpPr>
          <p:sp>
            <p:nvSpPr>
              <p:cNvPr id="91192" name="Line 86"/>
              <p:cNvSpPr>
                <a:spLocks noChangeShapeType="1"/>
              </p:cNvSpPr>
              <p:nvPr/>
            </p:nvSpPr>
            <p:spPr bwMode="auto">
              <a:xfrm flipH="1">
                <a:off x="422" y="2061"/>
                <a:ext cx="60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93" name="Line 87"/>
              <p:cNvSpPr>
                <a:spLocks noChangeShapeType="1"/>
              </p:cNvSpPr>
              <p:nvPr/>
            </p:nvSpPr>
            <p:spPr bwMode="auto">
              <a:xfrm>
                <a:off x="1038" y="2093"/>
                <a:ext cx="0" cy="4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94" name="Text Box 88"/>
              <p:cNvSpPr txBox="1">
                <a:spLocks noChangeArrowheads="1"/>
              </p:cNvSpPr>
              <p:nvPr/>
            </p:nvSpPr>
            <p:spPr bwMode="auto">
              <a:xfrm>
                <a:off x="235" y="238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91195" name="Line 89"/>
              <p:cNvSpPr>
                <a:spLocks noChangeShapeType="1"/>
              </p:cNvSpPr>
              <p:nvPr/>
            </p:nvSpPr>
            <p:spPr bwMode="auto">
              <a:xfrm flipV="1">
                <a:off x="325" y="2126"/>
                <a:ext cx="283" cy="1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91184" name="Line 90"/>
            <p:cNvSpPr>
              <a:spLocks noChangeShapeType="1"/>
            </p:cNvSpPr>
            <p:nvPr/>
          </p:nvSpPr>
          <p:spPr bwMode="auto">
            <a:xfrm flipV="1">
              <a:off x="1044" y="2127"/>
              <a:ext cx="0" cy="22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1185" name="Group 91"/>
            <p:cNvGrpSpPr>
              <a:grpSpLocks/>
            </p:cNvGrpSpPr>
            <p:nvPr/>
          </p:nvGrpSpPr>
          <p:grpSpPr bwMode="auto">
            <a:xfrm>
              <a:off x="3528" y="3520"/>
              <a:ext cx="2144" cy="530"/>
              <a:chOff x="3616" y="2616"/>
              <a:chExt cx="2144" cy="530"/>
            </a:xfrm>
          </p:grpSpPr>
          <p:sp>
            <p:nvSpPr>
              <p:cNvPr id="91190" name="Text Box 92"/>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 </a:t>
                </a:r>
              </a:p>
            </p:txBody>
          </p:sp>
          <p:sp>
            <p:nvSpPr>
              <p:cNvPr id="91191" name="Text Box 93"/>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a:t>
                </a:r>
                <a:r>
                  <a:rPr lang="en-US" altLang="zh-CN" smtClean="0">
                    <a:solidFill>
                      <a:srgbClr val="E5D093"/>
                    </a:solidFill>
                    <a:latin typeface="Tahoma" pitchFamily="34" charset="0"/>
                  </a:rPr>
                  <a:t>8</a:t>
                </a:r>
                <a:r>
                  <a:rPr lang="en-US" altLang="zh-CN" smtClean="0">
                    <a:solidFill>
                      <a:srgbClr val="000000"/>
                    </a:solidFill>
                    <a:latin typeface="Tahoma" pitchFamily="34" charset="0"/>
                  </a:rPr>
                  <a:t>,1,12,2} </a:t>
                </a:r>
              </a:p>
            </p:txBody>
          </p:sp>
        </p:grpSp>
        <p:sp>
          <p:nvSpPr>
            <p:cNvPr id="91186" name="Line 94"/>
            <p:cNvSpPr>
              <a:spLocks noChangeShapeType="1"/>
            </p:cNvSpPr>
            <p:nvPr/>
          </p:nvSpPr>
          <p:spPr bwMode="auto">
            <a:xfrm>
              <a:off x="1736" y="1541"/>
              <a:ext cx="0" cy="60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87" name="Line 95"/>
            <p:cNvSpPr>
              <a:spLocks noChangeShapeType="1"/>
            </p:cNvSpPr>
            <p:nvPr/>
          </p:nvSpPr>
          <p:spPr bwMode="auto">
            <a:xfrm flipH="1">
              <a:off x="2036" y="1988"/>
              <a:ext cx="57" cy="146"/>
            </a:xfrm>
            <a:prstGeom prst="line">
              <a:avLst/>
            </a:prstGeom>
            <a:noFill/>
            <a:ln w="9525">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88" name="Line 96"/>
            <p:cNvSpPr>
              <a:spLocks noChangeShapeType="1"/>
            </p:cNvSpPr>
            <p:nvPr/>
          </p:nvSpPr>
          <p:spPr bwMode="auto">
            <a:xfrm>
              <a:off x="2036" y="1996"/>
              <a:ext cx="73" cy="146"/>
            </a:xfrm>
            <a:prstGeom prst="line">
              <a:avLst/>
            </a:prstGeom>
            <a:noFill/>
            <a:ln w="9525">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1189" name="Line 97"/>
            <p:cNvSpPr>
              <a:spLocks noChangeShapeType="1"/>
            </p:cNvSpPr>
            <p:nvPr/>
          </p:nvSpPr>
          <p:spPr bwMode="auto">
            <a:xfrm flipV="1">
              <a:off x="1825" y="1671"/>
              <a:ext cx="0" cy="373"/>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91140" name="Rectangle 98"/>
          <p:cNvSpPr>
            <a:spLocks noChangeArrowheads="1"/>
          </p:cNvSpPr>
          <p:nvPr/>
        </p:nvSpPr>
        <p:spPr bwMode="auto">
          <a:xfrm>
            <a:off x="1173163" y="5549900"/>
            <a:ext cx="402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800" smtClean="0">
                <a:solidFill>
                  <a:srgbClr val="000000"/>
                </a:solidFill>
                <a:latin typeface="Tahoma" pitchFamily="34" charset="0"/>
                <a:ea typeface="宋体" pitchFamily="2" charset="-122"/>
              </a:rPr>
              <a:t>CLOSED</a:t>
            </a:r>
            <a:r>
              <a:rPr kumimoji="0" lang="zh-CN" altLang="en-US" sz="1800" smtClean="0">
                <a:solidFill>
                  <a:srgbClr val="000000"/>
                </a:solidFill>
                <a:latin typeface="Tahoma" pitchFamily="34" charset="0"/>
                <a:ea typeface="宋体" pitchFamily="2" charset="-122"/>
              </a:rPr>
              <a:t>表中的节点修改指针</a:t>
            </a:r>
          </a:p>
        </p:txBody>
      </p:sp>
    </p:spTree>
    <p:extLst>
      <p:ext uri="{BB962C8B-B14F-4D97-AF65-F5344CB8AC3E}">
        <p14:creationId xmlns:p14="http://schemas.microsoft.com/office/powerpoint/2010/main" val="227288593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6527E07-A09E-40F1-81AC-185E8F54D4CF}" type="slidenum">
              <a:rPr lang="en-US" altLang="zh-CN" smtClean="0">
                <a:solidFill>
                  <a:srgbClr val="000000"/>
                </a:solidFill>
                <a:latin typeface="Times New Roman" pitchFamily="18" charset="0"/>
              </a:rPr>
              <a:pPr/>
              <a:t>36</a:t>
            </a:fld>
            <a:endParaRPr lang="en-US" altLang="zh-CN" smtClean="0">
              <a:solidFill>
                <a:srgbClr val="000000"/>
              </a:solidFill>
              <a:latin typeface="Times New Roman" pitchFamily="18" charset="0"/>
            </a:endParaRPr>
          </a:p>
        </p:txBody>
      </p:sp>
      <p:sp>
        <p:nvSpPr>
          <p:cNvPr id="92163" name="Oval 2"/>
          <p:cNvSpPr>
            <a:spLocks noChangeArrowheads="1"/>
          </p:cNvSpPr>
          <p:nvPr/>
        </p:nvSpPr>
        <p:spPr bwMode="auto">
          <a:xfrm>
            <a:off x="3937000" y="1524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4" name="Oval 3"/>
          <p:cNvSpPr>
            <a:spLocks noChangeArrowheads="1"/>
          </p:cNvSpPr>
          <p:nvPr/>
        </p:nvSpPr>
        <p:spPr bwMode="auto">
          <a:xfrm>
            <a:off x="5461000" y="20574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5" name="Oval 4"/>
          <p:cNvSpPr>
            <a:spLocks noChangeArrowheads="1"/>
          </p:cNvSpPr>
          <p:nvPr/>
        </p:nvSpPr>
        <p:spPr bwMode="auto">
          <a:xfrm>
            <a:off x="2686050" y="762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6" name="Oval 5"/>
          <p:cNvSpPr>
            <a:spLocks noChangeArrowheads="1"/>
          </p:cNvSpPr>
          <p:nvPr/>
        </p:nvSpPr>
        <p:spPr bwMode="auto">
          <a:xfrm>
            <a:off x="1466850" y="1524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7" name="Oval 6"/>
          <p:cNvSpPr>
            <a:spLocks noChangeArrowheads="1"/>
          </p:cNvSpPr>
          <p:nvPr/>
        </p:nvSpPr>
        <p:spPr bwMode="auto">
          <a:xfrm>
            <a:off x="2686050" y="22860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8" name="Line 7"/>
          <p:cNvSpPr>
            <a:spLocks noChangeShapeType="1"/>
          </p:cNvSpPr>
          <p:nvPr/>
        </p:nvSpPr>
        <p:spPr bwMode="auto">
          <a:xfrm flipH="1">
            <a:off x="1619250" y="914400"/>
            <a:ext cx="1066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69" name="Line 8"/>
          <p:cNvSpPr>
            <a:spLocks noChangeShapeType="1"/>
          </p:cNvSpPr>
          <p:nvPr/>
        </p:nvSpPr>
        <p:spPr bwMode="auto">
          <a:xfrm>
            <a:off x="2762250" y="914400"/>
            <a:ext cx="1143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70" name="Line 9"/>
          <p:cNvSpPr>
            <a:spLocks noChangeShapeType="1"/>
          </p:cNvSpPr>
          <p:nvPr/>
        </p:nvSpPr>
        <p:spPr bwMode="auto">
          <a:xfrm>
            <a:off x="2762250" y="914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71" name="Line 10"/>
          <p:cNvSpPr>
            <a:spLocks noChangeShapeType="1"/>
          </p:cNvSpPr>
          <p:nvPr/>
        </p:nvSpPr>
        <p:spPr bwMode="auto">
          <a:xfrm flipV="1">
            <a:off x="1619250" y="9144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72" name="Line 11"/>
          <p:cNvSpPr>
            <a:spLocks noChangeShapeType="1"/>
          </p:cNvSpPr>
          <p:nvPr/>
        </p:nvSpPr>
        <p:spPr bwMode="auto">
          <a:xfrm flipH="1" flipV="1">
            <a:off x="3143250" y="914400"/>
            <a:ext cx="762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73" name="Line 12"/>
          <p:cNvSpPr>
            <a:spLocks noChangeShapeType="1"/>
          </p:cNvSpPr>
          <p:nvPr/>
        </p:nvSpPr>
        <p:spPr bwMode="auto">
          <a:xfrm flipH="1" flipV="1">
            <a:off x="2914650" y="12954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74" name="Text Box 13"/>
          <p:cNvSpPr txBox="1">
            <a:spLocks noChangeArrowheads="1"/>
          </p:cNvSpPr>
          <p:nvPr/>
        </p:nvSpPr>
        <p:spPr bwMode="auto">
          <a:xfrm>
            <a:off x="2838450" y="2127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2175" name="Text Box 14"/>
          <p:cNvSpPr txBox="1">
            <a:spLocks noChangeArrowheads="1"/>
          </p:cNvSpPr>
          <p:nvPr/>
        </p:nvSpPr>
        <p:spPr bwMode="auto">
          <a:xfrm>
            <a:off x="2609850" y="3429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92176" name="Text Box 15"/>
          <p:cNvSpPr txBox="1">
            <a:spLocks noChangeArrowheads="1"/>
          </p:cNvSpPr>
          <p:nvPr/>
        </p:nvSpPr>
        <p:spPr bwMode="auto">
          <a:xfrm>
            <a:off x="1046163" y="1381125"/>
            <a:ext cx="59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92177" name="Text Box 16"/>
          <p:cNvSpPr txBox="1">
            <a:spLocks noChangeArrowheads="1"/>
          </p:cNvSpPr>
          <p:nvPr/>
        </p:nvSpPr>
        <p:spPr bwMode="auto">
          <a:xfrm>
            <a:off x="4133850" y="1365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grpSp>
        <p:nvGrpSpPr>
          <p:cNvPr id="92178" name="Group 17"/>
          <p:cNvGrpSpPr>
            <a:grpSpLocks/>
          </p:cNvGrpSpPr>
          <p:nvPr/>
        </p:nvGrpSpPr>
        <p:grpSpPr bwMode="auto">
          <a:xfrm>
            <a:off x="5600700" y="2336800"/>
            <a:ext cx="2495550" cy="476250"/>
            <a:chOff x="3180" y="1896"/>
            <a:chExt cx="1572" cy="300"/>
          </a:xfrm>
        </p:grpSpPr>
        <p:sp>
          <p:nvSpPr>
            <p:cNvPr id="92257" name="Text Box 18"/>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{1,2,3} </a:t>
              </a:r>
            </a:p>
          </p:txBody>
        </p:sp>
        <p:sp>
          <p:nvSpPr>
            <p:cNvPr id="92258" name="Text Box 19"/>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2179" name="Group 20"/>
          <p:cNvGrpSpPr>
            <a:grpSpLocks/>
          </p:cNvGrpSpPr>
          <p:nvPr/>
        </p:nvGrpSpPr>
        <p:grpSpPr bwMode="auto">
          <a:xfrm>
            <a:off x="5613400" y="2717800"/>
            <a:ext cx="2495550" cy="476250"/>
            <a:chOff x="3180" y="1896"/>
            <a:chExt cx="1572" cy="300"/>
          </a:xfrm>
        </p:grpSpPr>
        <p:sp>
          <p:nvSpPr>
            <p:cNvPr id="92255" name="Text Box 21"/>
            <p:cNvSpPr txBox="1">
              <a:spLocks noChangeArrowheads="1"/>
            </p:cNvSpPr>
            <p:nvPr/>
          </p:nvSpPr>
          <p:spPr bwMode="auto">
            <a:xfrm>
              <a:off x="3180" y="1908"/>
              <a:ext cx="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{3,1,2} </a:t>
              </a:r>
            </a:p>
          </p:txBody>
        </p:sp>
        <p:sp>
          <p:nvSpPr>
            <p:cNvPr id="92256" name="Text Box 22"/>
            <p:cNvSpPr txBox="1">
              <a:spLocks noChangeArrowheads="1"/>
            </p:cNvSpPr>
            <p:nvPr/>
          </p:nvSpPr>
          <p:spPr bwMode="auto">
            <a:xfrm>
              <a:off x="4344" y="1896"/>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grpSp>
      <p:grpSp>
        <p:nvGrpSpPr>
          <p:cNvPr id="92180" name="Group 23"/>
          <p:cNvGrpSpPr>
            <a:grpSpLocks/>
          </p:cNvGrpSpPr>
          <p:nvPr/>
        </p:nvGrpSpPr>
        <p:grpSpPr bwMode="auto">
          <a:xfrm>
            <a:off x="5416550" y="1619250"/>
            <a:ext cx="3638550" cy="819150"/>
            <a:chOff x="3048" y="1164"/>
            <a:chExt cx="2292" cy="516"/>
          </a:xfrm>
        </p:grpSpPr>
        <p:sp>
          <p:nvSpPr>
            <p:cNvPr id="92251" name="Text Box 24"/>
            <p:cNvSpPr txBox="1">
              <a:spLocks noChangeArrowheads="1"/>
            </p:cNvSpPr>
            <p:nvPr/>
          </p:nvSpPr>
          <p:spPr bwMode="auto">
            <a:xfrm>
              <a:off x="3048" y="1188"/>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OPEN</a:t>
              </a:r>
            </a:p>
          </p:txBody>
        </p:sp>
        <p:sp>
          <p:nvSpPr>
            <p:cNvPr id="92252" name="Text Box 25"/>
            <p:cNvSpPr txBox="1">
              <a:spLocks noChangeArrowheads="1"/>
            </p:cNvSpPr>
            <p:nvPr/>
          </p:nvSpPr>
          <p:spPr bwMode="auto">
            <a:xfrm>
              <a:off x="4248" y="1164"/>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CLOSE</a:t>
              </a:r>
            </a:p>
          </p:txBody>
        </p:sp>
        <p:sp>
          <p:nvSpPr>
            <p:cNvPr id="92253" name="Text Box 26"/>
            <p:cNvSpPr txBox="1">
              <a:spLocks noChangeArrowheads="1"/>
            </p:cNvSpPr>
            <p:nvPr/>
          </p:nvSpPr>
          <p:spPr bwMode="auto">
            <a:xfrm>
              <a:off x="3168" y="139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 </a:t>
              </a:r>
            </a:p>
          </p:txBody>
        </p:sp>
        <p:sp>
          <p:nvSpPr>
            <p:cNvPr id="92254" name="Text Box 27"/>
            <p:cNvSpPr txBox="1">
              <a:spLocks noChangeArrowheads="1"/>
            </p:cNvSpPr>
            <p:nvPr/>
          </p:nvSpPr>
          <p:spPr bwMode="auto">
            <a:xfrm>
              <a:off x="4368" y="136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  </a:t>
              </a:r>
            </a:p>
          </p:txBody>
        </p:sp>
      </p:grpSp>
      <p:sp>
        <p:nvSpPr>
          <p:cNvPr id="92181" name="Text Box 28"/>
          <p:cNvSpPr txBox="1">
            <a:spLocks noChangeArrowheads="1"/>
          </p:cNvSpPr>
          <p:nvPr/>
        </p:nvSpPr>
        <p:spPr bwMode="auto">
          <a:xfrm>
            <a:off x="2838450" y="21145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grpSp>
        <p:nvGrpSpPr>
          <p:cNvPr id="92182" name="Group 29"/>
          <p:cNvGrpSpPr>
            <a:grpSpLocks/>
          </p:cNvGrpSpPr>
          <p:nvPr/>
        </p:nvGrpSpPr>
        <p:grpSpPr bwMode="auto">
          <a:xfrm>
            <a:off x="3937000" y="1600200"/>
            <a:ext cx="1600200" cy="1136650"/>
            <a:chOff x="2552" y="1008"/>
            <a:chExt cx="1008" cy="716"/>
          </a:xfrm>
        </p:grpSpPr>
        <p:sp>
          <p:nvSpPr>
            <p:cNvPr id="92244" name="Oval 30"/>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5" name="Line 31"/>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6" name="Line 32"/>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7" name="Line 33"/>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8" name="Line 34"/>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9" name="Text Box 35"/>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92250" name="Text Box 36"/>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grpSp>
      <p:grpSp>
        <p:nvGrpSpPr>
          <p:cNvPr id="92183" name="Group 37"/>
          <p:cNvGrpSpPr>
            <a:grpSpLocks/>
          </p:cNvGrpSpPr>
          <p:nvPr/>
        </p:nvGrpSpPr>
        <p:grpSpPr bwMode="auto">
          <a:xfrm>
            <a:off x="5626100" y="3073400"/>
            <a:ext cx="2714625" cy="476250"/>
            <a:chOff x="3616" y="1936"/>
            <a:chExt cx="1710" cy="300"/>
          </a:xfrm>
        </p:grpSpPr>
        <p:sp>
          <p:nvSpPr>
            <p:cNvPr id="92242" name="Text Box 38"/>
            <p:cNvSpPr txBox="1">
              <a:spLocks noChangeArrowheads="1"/>
            </p:cNvSpPr>
            <p:nvPr/>
          </p:nvSpPr>
          <p:spPr bwMode="auto">
            <a:xfrm>
              <a:off x="3616" y="1948"/>
              <a:ext cx="9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{4,5,1,2} </a:t>
              </a:r>
            </a:p>
          </p:txBody>
        </p:sp>
        <p:sp>
          <p:nvSpPr>
            <p:cNvPr id="92243" name="Text Box 39"/>
            <p:cNvSpPr txBox="1">
              <a:spLocks noChangeArrowheads="1"/>
            </p:cNvSpPr>
            <p:nvPr/>
          </p:nvSpPr>
          <p:spPr bwMode="auto">
            <a:xfrm>
              <a:off x="4780" y="1936"/>
              <a:ext cx="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 </a:t>
              </a:r>
            </a:p>
          </p:txBody>
        </p:sp>
      </p:grpSp>
      <p:grpSp>
        <p:nvGrpSpPr>
          <p:cNvPr id="92184" name="Group 40"/>
          <p:cNvGrpSpPr>
            <a:grpSpLocks/>
          </p:cNvGrpSpPr>
          <p:nvPr/>
        </p:nvGrpSpPr>
        <p:grpSpPr bwMode="auto">
          <a:xfrm>
            <a:off x="3949700" y="2552700"/>
            <a:ext cx="1600200" cy="1136650"/>
            <a:chOff x="2552" y="1008"/>
            <a:chExt cx="1008" cy="716"/>
          </a:xfrm>
        </p:grpSpPr>
        <p:sp>
          <p:nvSpPr>
            <p:cNvPr id="92235" name="Oval 41"/>
            <p:cNvSpPr>
              <a:spLocks noChangeArrowheads="1"/>
            </p:cNvSpPr>
            <p:nvPr/>
          </p:nvSpPr>
          <p:spPr bwMode="auto">
            <a:xfrm>
              <a:off x="2552" y="1536"/>
              <a:ext cx="96" cy="9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36" name="Line 42"/>
            <p:cNvSpPr>
              <a:spLocks noChangeShapeType="1"/>
            </p:cNvSpPr>
            <p:nvPr/>
          </p:nvSpPr>
          <p:spPr bwMode="auto">
            <a:xfrm>
              <a:off x="2600" y="10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37" name="Line 43"/>
            <p:cNvSpPr>
              <a:spLocks noChangeShapeType="1"/>
            </p:cNvSpPr>
            <p:nvPr/>
          </p:nvSpPr>
          <p:spPr bwMode="auto">
            <a:xfrm flipH="1" flipV="1">
              <a:off x="2648" y="1008"/>
              <a:ext cx="86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38" name="Line 44"/>
            <p:cNvSpPr>
              <a:spLocks noChangeShapeType="1"/>
            </p:cNvSpPr>
            <p:nvPr/>
          </p:nvSpPr>
          <p:spPr bwMode="auto">
            <a:xfrm flipH="1" flipV="1">
              <a:off x="2984" y="1008"/>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39" name="Line 45"/>
            <p:cNvSpPr>
              <a:spLocks noChangeShapeType="1"/>
            </p:cNvSpPr>
            <p:nvPr/>
          </p:nvSpPr>
          <p:spPr bwMode="auto">
            <a:xfrm flipV="1">
              <a:off x="2696" y="1152"/>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40" name="Text Box 46"/>
            <p:cNvSpPr txBox="1">
              <a:spLocks noChangeArrowheads="1"/>
            </p:cNvSpPr>
            <p:nvPr/>
          </p:nvSpPr>
          <p:spPr bwMode="auto">
            <a:xfrm>
              <a:off x="2636" y="14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92241" name="Text Box 47"/>
            <p:cNvSpPr txBox="1">
              <a:spLocks noChangeArrowheads="1"/>
            </p:cNvSpPr>
            <p:nvPr/>
          </p:nvSpPr>
          <p:spPr bwMode="auto">
            <a:xfrm>
              <a:off x="3284" y="13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grpSp>
      <p:grpSp>
        <p:nvGrpSpPr>
          <p:cNvPr id="92185" name="Group 48"/>
          <p:cNvGrpSpPr>
            <a:grpSpLocks/>
          </p:cNvGrpSpPr>
          <p:nvPr/>
        </p:nvGrpSpPr>
        <p:grpSpPr bwMode="auto">
          <a:xfrm>
            <a:off x="5626100" y="3429000"/>
            <a:ext cx="3024188" cy="476250"/>
            <a:chOff x="3616" y="2160"/>
            <a:chExt cx="1905" cy="300"/>
          </a:xfrm>
        </p:grpSpPr>
        <p:sp>
          <p:nvSpPr>
            <p:cNvPr id="92233" name="Text Box 49"/>
            <p:cNvSpPr txBox="1">
              <a:spLocks noChangeArrowheads="1"/>
            </p:cNvSpPr>
            <p:nvPr/>
          </p:nvSpPr>
          <p:spPr bwMode="auto">
            <a:xfrm>
              <a:off x="3616" y="2172"/>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{6,7,5,1,2} </a:t>
              </a:r>
            </a:p>
          </p:txBody>
        </p:sp>
        <p:sp>
          <p:nvSpPr>
            <p:cNvPr id="92234" name="Text Box 50"/>
            <p:cNvSpPr txBox="1">
              <a:spLocks noChangeArrowheads="1"/>
            </p:cNvSpPr>
            <p:nvPr/>
          </p:nvSpPr>
          <p:spPr bwMode="auto">
            <a:xfrm>
              <a:off x="4780" y="2160"/>
              <a:ext cx="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 </a:t>
              </a:r>
            </a:p>
          </p:txBody>
        </p:sp>
      </p:grpSp>
      <p:sp>
        <p:nvSpPr>
          <p:cNvPr id="92186" name="Line 51"/>
          <p:cNvSpPr>
            <a:spLocks noChangeShapeType="1"/>
          </p:cNvSpPr>
          <p:nvPr/>
        </p:nvSpPr>
        <p:spPr bwMode="auto">
          <a:xfrm flipH="1">
            <a:off x="2835275" y="3490913"/>
            <a:ext cx="11064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87" name="Line 52"/>
          <p:cNvSpPr>
            <a:spLocks noChangeShapeType="1"/>
          </p:cNvSpPr>
          <p:nvPr/>
        </p:nvSpPr>
        <p:spPr bwMode="auto">
          <a:xfrm>
            <a:off x="4071938" y="3529013"/>
            <a:ext cx="1249362" cy="57943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88" name="Line 53"/>
          <p:cNvSpPr>
            <a:spLocks noChangeShapeType="1"/>
          </p:cNvSpPr>
          <p:nvPr/>
        </p:nvSpPr>
        <p:spPr bwMode="auto">
          <a:xfrm flipH="1" flipV="1">
            <a:off x="4583113" y="3502025"/>
            <a:ext cx="541337" cy="2444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89" name="Text Box 54"/>
          <p:cNvSpPr txBox="1">
            <a:spLocks noChangeArrowheads="1"/>
          </p:cNvSpPr>
          <p:nvPr/>
        </p:nvSpPr>
        <p:spPr bwMode="auto">
          <a:xfrm>
            <a:off x="2938463" y="3579813"/>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92190" name="Text Box 55"/>
          <p:cNvSpPr txBox="1">
            <a:spLocks noChangeArrowheads="1"/>
          </p:cNvSpPr>
          <p:nvPr/>
        </p:nvSpPr>
        <p:spPr bwMode="auto">
          <a:xfrm>
            <a:off x="4843463" y="41862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92191" name="Oval 56"/>
          <p:cNvSpPr>
            <a:spLocks noChangeArrowheads="1"/>
          </p:cNvSpPr>
          <p:nvPr/>
        </p:nvSpPr>
        <p:spPr bwMode="auto">
          <a:xfrm>
            <a:off x="5321300" y="41021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92" name="Oval 57"/>
          <p:cNvSpPr>
            <a:spLocks noChangeArrowheads="1"/>
          </p:cNvSpPr>
          <p:nvPr/>
        </p:nvSpPr>
        <p:spPr bwMode="auto">
          <a:xfrm>
            <a:off x="2708275" y="3430588"/>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2193" name="Group 58"/>
          <p:cNvGrpSpPr>
            <a:grpSpLocks/>
          </p:cNvGrpSpPr>
          <p:nvPr/>
        </p:nvGrpSpPr>
        <p:grpSpPr bwMode="auto">
          <a:xfrm>
            <a:off x="5626100" y="3784600"/>
            <a:ext cx="3403600" cy="476250"/>
            <a:chOff x="3616" y="2384"/>
            <a:chExt cx="2144" cy="300"/>
          </a:xfrm>
        </p:grpSpPr>
        <p:sp>
          <p:nvSpPr>
            <p:cNvPr id="92231" name="Text Box 59"/>
            <p:cNvSpPr txBox="1">
              <a:spLocks noChangeArrowheads="1"/>
            </p:cNvSpPr>
            <p:nvPr/>
          </p:nvSpPr>
          <p:spPr bwMode="auto">
            <a:xfrm>
              <a:off x="3616" y="2396"/>
              <a:ext cx="1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{8,9,7,5,1,2} </a:t>
              </a:r>
            </a:p>
          </p:txBody>
        </p:sp>
        <p:sp>
          <p:nvSpPr>
            <p:cNvPr id="92232" name="Text Box 60"/>
            <p:cNvSpPr txBox="1">
              <a:spLocks noChangeArrowheads="1"/>
            </p:cNvSpPr>
            <p:nvPr/>
          </p:nvSpPr>
          <p:spPr bwMode="auto">
            <a:xfrm>
              <a:off x="4780" y="2384"/>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 </a:t>
              </a:r>
            </a:p>
          </p:txBody>
        </p:sp>
      </p:grpSp>
      <p:grpSp>
        <p:nvGrpSpPr>
          <p:cNvPr id="92194" name="Group 61"/>
          <p:cNvGrpSpPr>
            <a:grpSpLocks/>
          </p:cNvGrpSpPr>
          <p:nvPr/>
        </p:nvGrpSpPr>
        <p:grpSpPr bwMode="auto">
          <a:xfrm>
            <a:off x="5613400" y="4152900"/>
            <a:ext cx="3403600" cy="841375"/>
            <a:chOff x="3616" y="2616"/>
            <a:chExt cx="2144" cy="530"/>
          </a:xfrm>
        </p:grpSpPr>
        <p:sp>
          <p:nvSpPr>
            <p:cNvPr id="92229" name="Text Box 62"/>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{10,11,9,7,5,1,2} </a:t>
              </a:r>
            </a:p>
          </p:txBody>
        </p:sp>
        <p:sp>
          <p:nvSpPr>
            <p:cNvPr id="92230" name="Text Box 63"/>
            <p:cNvSpPr txBox="1">
              <a:spLocks noChangeArrowheads="1"/>
            </p:cNvSpPr>
            <p:nvPr/>
          </p:nvSpPr>
          <p:spPr bwMode="auto">
            <a:xfrm>
              <a:off x="4780" y="2616"/>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 </a:t>
              </a:r>
            </a:p>
          </p:txBody>
        </p:sp>
      </p:grpSp>
      <p:sp>
        <p:nvSpPr>
          <p:cNvPr id="92195" name="Line 64"/>
          <p:cNvSpPr>
            <a:spLocks noChangeShapeType="1"/>
          </p:cNvSpPr>
          <p:nvPr/>
        </p:nvSpPr>
        <p:spPr bwMode="auto">
          <a:xfrm flipH="1">
            <a:off x="1598613" y="3541713"/>
            <a:ext cx="1146175" cy="5143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96" name="Line 65"/>
          <p:cNvSpPr>
            <a:spLocks noChangeShapeType="1"/>
          </p:cNvSpPr>
          <p:nvPr/>
        </p:nvSpPr>
        <p:spPr bwMode="auto">
          <a:xfrm>
            <a:off x="2795588" y="3567113"/>
            <a:ext cx="53975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97" name="Oval 66"/>
          <p:cNvSpPr>
            <a:spLocks noChangeArrowheads="1"/>
          </p:cNvSpPr>
          <p:nvPr/>
        </p:nvSpPr>
        <p:spPr bwMode="auto">
          <a:xfrm>
            <a:off x="1524000" y="4048125"/>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98" name="Oval 67"/>
          <p:cNvSpPr>
            <a:spLocks noChangeArrowheads="1"/>
          </p:cNvSpPr>
          <p:nvPr/>
        </p:nvSpPr>
        <p:spPr bwMode="auto">
          <a:xfrm>
            <a:off x="3260725" y="44196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199" name="Text Box 68"/>
          <p:cNvSpPr txBox="1">
            <a:spLocks noChangeArrowheads="1"/>
          </p:cNvSpPr>
          <p:nvPr/>
        </p:nvSpPr>
        <p:spPr bwMode="auto">
          <a:xfrm>
            <a:off x="1482725" y="41624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92200" name="Text Box 69"/>
          <p:cNvSpPr txBox="1">
            <a:spLocks noChangeArrowheads="1"/>
          </p:cNvSpPr>
          <p:nvPr/>
        </p:nvSpPr>
        <p:spPr bwMode="auto">
          <a:xfrm>
            <a:off x="3001963" y="4637088"/>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92201" name="Line 70"/>
          <p:cNvSpPr>
            <a:spLocks noChangeShapeType="1"/>
          </p:cNvSpPr>
          <p:nvPr/>
        </p:nvSpPr>
        <p:spPr bwMode="auto">
          <a:xfrm flipH="1" flipV="1">
            <a:off x="2744788" y="3838575"/>
            <a:ext cx="219075" cy="411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2202" name="Group 71"/>
          <p:cNvGrpSpPr>
            <a:grpSpLocks/>
          </p:cNvGrpSpPr>
          <p:nvPr/>
        </p:nvGrpSpPr>
        <p:grpSpPr bwMode="auto">
          <a:xfrm>
            <a:off x="889000" y="1687513"/>
            <a:ext cx="825500" cy="1746250"/>
            <a:chOff x="632" y="1063"/>
            <a:chExt cx="520" cy="1100"/>
          </a:xfrm>
        </p:grpSpPr>
        <p:sp>
          <p:nvSpPr>
            <p:cNvPr id="92221" name="Line 72"/>
            <p:cNvSpPr>
              <a:spLocks noChangeShapeType="1"/>
            </p:cNvSpPr>
            <p:nvPr/>
          </p:nvSpPr>
          <p:spPr bwMode="auto">
            <a:xfrm>
              <a:off x="1047" y="1063"/>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22" name="Oval 73"/>
            <p:cNvSpPr>
              <a:spLocks noChangeArrowheads="1"/>
            </p:cNvSpPr>
            <p:nvPr/>
          </p:nvSpPr>
          <p:spPr bwMode="auto">
            <a:xfrm>
              <a:off x="983" y="1471"/>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23" name="Line 74"/>
            <p:cNvSpPr>
              <a:spLocks noChangeShapeType="1"/>
            </p:cNvSpPr>
            <p:nvPr/>
          </p:nvSpPr>
          <p:spPr bwMode="auto">
            <a:xfrm>
              <a:off x="1047" y="1559"/>
              <a:ext cx="0" cy="39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24" name="Oval 75"/>
            <p:cNvSpPr>
              <a:spLocks noChangeArrowheads="1"/>
            </p:cNvSpPr>
            <p:nvPr/>
          </p:nvSpPr>
          <p:spPr bwMode="auto">
            <a:xfrm>
              <a:off x="983" y="1967"/>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25" name="Text Box 76"/>
            <p:cNvSpPr txBox="1">
              <a:spLocks noChangeArrowheads="1"/>
            </p:cNvSpPr>
            <p:nvPr/>
          </p:nvSpPr>
          <p:spPr bwMode="auto">
            <a:xfrm>
              <a:off x="632" y="1379"/>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92226" name="Text Box 77"/>
            <p:cNvSpPr txBox="1">
              <a:spLocks noChangeArrowheads="1"/>
            </p:cNvSpPr>
            <p:nvPr/>
          </p:nvSpPr>
          <p:spPr bwMode="auto">
            <a:xfrm>
              <a:off x="632" y="1875"/>
              <a:ext cx="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92227" name="Line 78"/>
            <p:cNvSpPr>
              <a:spLocks noChangeShapeType="1"/>
            </p:cNvSpPr>
            <p:nvPr/>
          </p:nvSpPr>
          <p:spPr bwMode="auto">
            <a:xfrm flipV="1">
              <a:off x="909" y="1095"/>
              <a:ext cx="0" cy="2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28" name="Line 79"/>
            <p:cNvSpPr>
              <a:spLocks noChangeShapeType="1"/>
            </p:cNvSpPr>
            <p:nvPr/>
          </p:nvSpPr>
          <p:spPr bwMode="auto">
            <a:xfrm flipV="1">
              <a:off x="901" y="1606"/>
              <a:ext cx="0" cy="2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grpSp>
        <p:nvGrpSpPr>
          <p:cNvPr id="92203" name="Group 80"/>
          <p:cNvGrpSpPr>
            <a:grpSpLocks/>
          </p:cNvGrpSpPr>
          <p:nvPr/>
        </p:nvGrpSpPr>
        <p:grpSpPr bwMode="auto">
          <a:xfrm>
            <a:off x="5600700" y="4838700"/>
            <a:ext cx="3403600" cy="841375"/>
            <a:chOff x="3616" y="2616"/>
            <a:chExt cx="2144" cy="530"/>
          </a:xfrm>
        </p:grpSpPr>
        <p:sp>
          <p:nvSpPr>
            <p:cNvPr id="92219" name="Text Box 81"/>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{13,10,11,9,7,5,2} </a:t>
              </a:r>
            </a:p>
          </p:txBody>
        </p:sp>
        <p:sp>
          <p:nvSpPr>
            <p:cNvPr id="92220" name="Text Box 82"/>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{S,3,4,6,8,1,12} </a:t>
              </a:r>
            </a:p>
          </p:txBody>
        </p:sp>
      </p:grpSp>
      <p:grpSp>
        <p:nvGrpSpPr>
          <p:cNvPr id="92204" name="Group 83"/>
          <p:cNvGrpSpPr>
            <a:grpSpLocks/>
          </p:cNvGrpSpPr>
          <p:nvPr/>
        </p:nvGrpSpPr>
        <p:grpSpPr bwMode="auto">
          <a:xfrm>
            <a:off x="258763" y="3271838"/>
            <a:ext cx="1274762" cy="973137"/>
            <a:chOff x="235" y="2061"/>
            <a:chExt cx="803" cy="613"/>
          </a:xfrm>
        </p:grpSpPr>
        <p:sp>
          <p:nvSpPr>
            <p:cNvPr id="92215" name="Line 84"/>
            <p:cNvSpPr>
              <a:spLocks noChangeShapeType="1"/>
            </p:cNvSpPr>
            <p:nvPr/>
          </p:nvSpPr>
          <p:spPr bwMode="auto">
            <a:xfrm flipH="1">
              <a:off x="422" y="2061"/>
              <a:ext cx="60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16" name="Line 85"/>
            <p:cNvSpPr>
              <a:spLocks noChangeShapeType="1"/>
            </p:cNvSpPr>
            <p:nvPr/>
          </p:nvSpPr>
          <p:spPr bwMode="auto">
            <a:xfrm>
              <a:off x="1038" y="2093"/>
              <a:ext cx="0" cy="4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17" name="Text Box 86"/>
            <p:cNvSpPr txBox="1">
              <a:spLocks noChangeArrowheads="1"/>
            </p:cNvSpPr>
            <p:nvPr/>
          </p:nvSpPr>
          <p:spPr bwMode="auto">
            <a:xfrm>
              <a:off x="235" y="238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92218" name="Line 87"/>
            <p:cNvSpPr>
              <a:spLocks noChangeShapeType="1"/>
            </p:cNvSpPr>
            <p:nvPr/>
          </p:nvSpPr>
          <p:spPr bwMode="auto">
            <a:xfrm flipV="1">
              <a:off x="325" y="2126"/>
              <a:ext cx="283" cy="1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92205" name="Line 88"/>
          <p:cNvSpPr>
            <a:spLocks noChangeShapeType="1"/>
          </p:cNvSpPr>
          <p:nvPr/>
        </p:nvSpPr>
        <p:spPr bwMode="auto">
          <a:xfrm flipV="1">
            <a:off x="1657350" y="3376613"/>
            <a:ext cx="0" cy="3603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92206" name="Group 89"/>
          <p:cNvGrpSpPr>
            <a:grpSpLocks/>
          </p:cNvGrpSpPr>
          <p:nvPr/>
        </p:nvGrpSpPr>
        <p:grpSpPr bwMode="auto">
          <a:xfrm>
            <a:off x="5600700" y="5588000"/>
            <a:ext cx="3403600" cy="841375"/>
            <a:chOff x="3616" y="2616"/>
            <a:chExt cx="2144" cy="530"/>
          </a:xfrm>
        </p:grpSpPr>
        <p:sp>
          <p:nvSpPr>
            <p:cNvPr id="92213" name="Text Box 90"/>
            <p:cNvSpPr txBox="1">
              <a:spLocks noChangeArrowheads="1"/>
            </p:cNvSpPr>
            <p:nvPr/>
          </p:nvSpPr>
          <p:spPr bwMode="auto">
            <a:xfrm>
              <a:off x="3616" y="2628"/>
              <a:ext cx="1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r>
                <a:rPr lang="en-US" altLang="zh-CN" smtClean="0">
                  <a:solidFill>
                    <a:srgbClr val="E5D093"/>
                  </a:solidFill>
                  <a:latin typeface="Tahoma" pitchFamily="34" charset="0"/>
                </a:rPr>
                <a:t>10</a:t>
              </a:r>
              <a:r>
                <a:rPr lang="en-US" altLang="zh-CN" smtClean="0">
                  <a:solidFill>
                    <a:srgbClr val="000000"/>
                  </a:solidFill>
                  <a:latin typeface="Tahoma" pitchFamily="34" charset="0"/>
                </a:rPr>
                <a:t>,11,9,7,5} </a:t>
              </a:r>
            </a:p>
          </p:txBody>
        </p:sp>
        <p:sp>
          <p:nvSpPr>
            <p:cNvPr id="92214" name="Text Box 91"/>
            <p:cNvSpPr txBox="1">
              <a:spLocks noChangeArrowheads="1"/>
            </p:cNvSpPr>
            <p:nvPr/>
          </p:nvSpPr>
          <p:spPr bwMode="auto">
            <a:xfrm>
              <a:off x="4780" y="2616"/>
              <a:ext cx="9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{S,3,4,6,</a:t>
              </a:r>
              <a:r>
                <a:rPr lang="en-US" altLang="zh-CN" smtClean="0">
                  <a:solidFill>
                    <a:srgbClr val="E5D093"/>
                  </a:solidFill>
                  <a:latin typeface="Tahoma" pitchFamily="34" charset="0"/>
                </a:rPr>
                <a:t>8</a:t>
              </a:r>
              <a:r>
                <a:rPr lang="en-US" altLang="zh-CN" smtClean="0">
                  <a:solidFill>
                    <a:srgbClr val="000000"/>
                  </a:solidFill>
                  <a:latin typeface="Tahoma" pitchFamily="34" charset="0"/>
                </a:rPr>
                <a:t>,1,12,2} </a:t>
              </a:r>
            </a:p>
          </p:txBody>
        </p:sp>
      </p:grpSp>
      <p:sp>
        <p:nvSpPr>
          <p:cNvPr id="92207" name="Line 92"/>
          <p:cNvSpPr>
            <a:spLocks noChangeShapeType="1"/>
          </p:cNvSpPr>
          <p:nvPr/>
        </p:nvSpPr>
        <p:spPr bwMode="auto">
          <a:xfrm>
            <a:off x="2755900" y="2446338"/>
            <a:ext cx="0" cy="95408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08" name="Line 93"/>
          <p:cNvSpPr>
            <a:spLocks noChangeShapeType="1"/>
          </p:cNvSpPr>
          <p:nvPr/>
        </p:nvSpPr>
        <p:spPr bwMode="auto">
          <a:xfrm flipV="1">
            <a:off x="2897188" y="2652713"/>
            <a:ext cx="0" cy="5921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09" name="Rectangle 94"/>
          <p:cNvSpPr>
            <a:spLocks noChangeArrowheads="1"/>
          </p:cNvSpPr>
          <p:nvPr/>
        </p:nvSpPr>
        <p:spPr bwMode="auto">
          <a:xfrm>
            <a:off x="93663" y="5551488"/>
            <a:ext cx="554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800" smtClean="0">
                <a:solidFill>
                  <a:srgbClr val="000000"/>
                </a:solidFill>
                <a:latin typeface="Tahoma" pitchFamily="34" charset="0"/>
                <a:ea typeface="宋体" pitchFamily="2" charset="-122"/>
              </a:rPr>
              <a:t>CLOSED</a:t>
            </a:r>
            <a:r>
              <a:rPr kumimoji="0" lang="zh-CN" altLang="en-US" sz="1800" smtClean="0">
                <a:solidFill>
                  <a:srgbClr val="000000"/>
                </a:solidFill>
                <a:latin typeface="Tahoma" pitchFamily="34" charset="0"/>
                <a:ea typeface="宋体" pitchFamily="2" charset="-122"/>
              </a:rPr>
              <a:t>表中节点</a:t>
            </a:r>
            <a:r>
              <a:rPr kumimoji="0" lang="en-US" altLang="zh-CN" sz="1800" smtClean="0">
                <a:solidFill>
                  <a:srgbClr val="000000"/>
                </a:solidFill>
                <a:latin typeface="Tahoma" pitchFamily="34" charset="0"/>
                <a:ea typeface="宋体" pitchFamily="2" charset="-122"/>
              </a:rPr>
              <a:t>(8)</a:t>
            </a:r>
            <a:r>
              <a:rPr kumimoji="0" lang="zh-CN" altLang="en-US" sz="1800" smtClean="0">
                <a:solidFill>
                  <a:srgbClr val="000000"/>
                </a:solidFill>
                <a:latin typeface="Arial" pitchFamily="34" charset="0"/>
                <a:ea typeface="宋体" pitchFamily="2" charset="-122"/>
              </a:rPr>
              <a:t>的后裔</a:t>
            </a:r>
            <a:r>
              <a:rPr kumimoji="0" lang="en-US" altLang="zh-CN" sz="1800" smtClean="0">
                <a:solidFill>
                  <a:srgbClr val="000000"/>
                </a:solidFill>
                <a:latin typeface="Arial" pitchFamily="34" charset="0"/>
                <a:ea typeface="宋体" pitchFamily="2" charset="-122"/>
              </a:rPr>
              <a:t>(10)</a:t>
            </a:r>
            <a:r>
              <a:rPr kumimoji="0" lang="zh-CN" altLang="en-US" sz="1800" smtClean="0">
                <a:solidFill>
                  <a:srgbClr val="000000"/>
                </a:solidFill>
                <a:latin typeface="Tahoma" pitchFamily="34" charset="0"/>
                <a:ea typeface="宋体" pitchFamily="2" charset="-122"/>
              </a:rPr>
              <a:t>修改指针</a:t>
            </a:r>
          </a:p>
        </p:txBody>
      </p:sp>
      <p:sp>
        <p:nvSpPr>
          <p:cNvPr id="92210" name="Line 95"/>
          <p:cNvSpPr>
            <a:spLocks noChangeShapeType="1"/>
          </p:cNvSpPr>
          <p:nvPr/>
        </p:nvSpPr>
        <p:spPr bwMode="auto">
          <a:xfrm flipH="1">
            <a:off x="1531938" y="3567113"/>
            <a:ext cx="219075" cy="7778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11" name="Line 96"/>
          <p:cNvSpPr>
            <a:spLocks noChangeShapeType="1"/>
          </p:cNvSpPr>
          <p:nvPr/>
        </p:nvSpPr>
        <p:spPr bwMode="auto">
          <a:xfrm>
            <a:off x="1597025" y="3541713"/>
            <a:ext cx="155575" cy="1555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2212" name="Line 97"/>
          <p:cNvSpPr>
            <a:spLocks noChangeShapeType="1"/>
          </p:cNvSpPr>
          <p:nvPr/>
        </p:nvSpPr>
        <p:spPr bwMode="auto">
          <a:xfrm flipV="1">
            <a:off x="1906588" y="3516313"/>
            <a:ext cx="450850" cy="231775"/>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10527643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3FF3E6D-4F42-4201-B4B3-BF58D65404BF}" type="slidenum">
              <a:rPr lang="en-US" altLang="zh-CN" smtClean="0">
                <a:solidFill>
                  <a:srgbClr val="000000"/>
                </a:solidFill>
                <a:latin typeface="Times New Roman" pitchFamily="18" charset="0"/>
              </a:rPr>
              <a:pPr/>
              <a:t>37</a:t>
            </a:fld>
            <a:endParaRPr lang="en-US" altLang="zh-CN" smtClean="0">
              <a:solidFill>
                <a:srgbClr val="000000"/>
              </a:solidFill>
              <a:latin typeface="Times New Roman" pitchFamily="18" charset="0"/>
            </a:endParaRPr>
          </a:p>
        </p:txBody>
      </p:sp>
      <p:sp>
        <p:nvSpPr>
          <p:cNvPr id="93187" name="Oval 2"/>
          <p:cNvSpPr>
            <a:spLocks noChangeArrowheads="1"/>
          </p:cNvSpPr>
          <p:nvPr/>
        </p:nvSpPr>
        <p:spPr bwMode="auto">
          <a:xfrm>
            <a:off x="5219700" y="2921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88" name="Oval 3"/>
          <p:cNvSpPr>
            <a:spLocks noChangeArrowheads="1"/>
          </p:cNvSpPr>
          <p:nvPr/>
        </p:nvSpPr>
        <p:spPr bwMode="auto">
          <a:xfrm>
            <a:off x="6743700" y="34544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89" name="Oval 4"/>
          <p:cNvSpPr>
            <a:spLocks noChangeArrowheads="1"/>
          </p:cNvSpPr>
          <p:nvPr/>
        </p:nvSpPr>
        <p:spPr bwMode="auto">
          <a:xfrm>
            <a:off x="3968750" y="2159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0" name="Oval 5"/>
          <p:cNvSpPr>
            <a:spLocks noChangeArrowheads="1"/>
          </p:cNvSpPr>
          <p:nvPr/>
        </p:nvSpPr>
        <p:spPr bwMode="auto">
          <a:xfrm>
            <a:off x="2749550" y="2921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1" name="Oval 6"/>
          <p:cNvSpPr>
            <a:spLocks noChangeArrowheads="1"/>
          </p:cNvSpPr>
          <p:nvPr/>
        </p:nvSpPr>
        <p:spPr bwMode="auto">
          <a:xfrm>
            <a:off x="3968750" y="36830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2" name="Line 7"/>
          <p:cNvSpPr>
            <a:spLocks noChangeShapeType="1"/>
          </p:cNvSpPr>
          <p:nvPr/>
        </p:nvSpPr>
        <p:spPr bwMode="auto">
          <a:xfrm flipH="1">
            <a:off x="2901950" y="2311400"/>
            <a:ext cx="1066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3" name="Line 8"/>
          <p:cNvSpPr>
            <a:spLocks noChangeShapeType="1"/>
          </p:cNvSpPr>
          <p:nvPr/>
        </p:nvSpPr>
        <p:spPr bwMode="auto">
          <a:xfrm>
            <a:off x="4044950" y="2311400"/>
            <a:ext cx="1143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4" name="Line 9"/>
          <p:cNvSpPr>
            <a:spLocks noChangeShapeType="1"/>
          </p:cNvSpPr>
          <p:nvPr/>
        </p:nvSpPr>
        <p:spPr bwMode="auto">
          <a:xfrm>
            <a:off x="4044950" y="2311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5" name="Line 10"/>
          <p:cNvSpPr>
            <a:spLocks noChangeShapeType="1"/>
          </p:cNvSpPr>
          <p:nvPr/>
        </p:nvSpPr>
        <p:spPr bwMode="auto">
          <a:xfrm flipV="1">
            <a:off x="2901950" y="23114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6" name="Line 11"/>
          <p:cNvSpPr>
            <a:spLocks noChangeShapeType="1"/>
          </p:cNvSpPr>
          <p:nvPr/>
        </p:nvSpPr>
        <p:spPr bwMode="auto">
          <a:xfrm flipH="1" flipV="1">
            <a:off x="4425950" y="2311400"/>
            <a:ext cx="762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7" name="Line 12"/>
          <p:cNvSpPr>
            <a:spLocks noChangeShapeType="1"/>
          </p:cNvSpPr>
          <p:nvPr/>
        </p:nvSpPr>
        <p:spPr bwMode="auto">
          <a:xfrm flipH="1" flipV="1">
            <a:off x="4197350" y="26924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198" name="Text Box 13"/>
          <p:cNvSpPr txBox="1">
            <a:spLocks noChangeArrowheads="1"/>
          </p:cNvSpPr>
          <p:nvPr/>
        </p:nvSpPr>
        <p:spPr bwMode="auto">
          <a:xfrm>
            <a:off x="4121150" y="3524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3199" name="Text Box 14"/>
          <p:cNvSpPr txBox="1">
            <a:spLocks noChangeArrowheads="1"/>
          </p:cNvSpPr>
          <p:nvPr/>
        </p:nvSpPr>
        <p:spPr bwMode="auto">
          <a:xfrm>
            <a:off x="3892550" y="17399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93200" name="Text Box 15"/>
          <p:cNvSpPr txBox="1">
            <a:spLocks noChangeArrowheads="1"/>
          </p:cNvSpPr>
          <p:nvPr/>
        </p:nvSpPr>
        <p:spPr bwMode="auto">
          <a:xfrm>
            <a:off x="2328863" y="2778125"/>
            <a:ext cx="59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93201" name="Text Box 16"/>
          <p:cNvSpPr txBox="1">
            <a:spLocks noChangeArrowheads="1"/>
          </p:cNvSpPr>
          <p:nvPr/>
        </p:nvSpPr>
        <p:spPr bwMode="auto">
          <a:xfrm>
            <a:off x="5416550" y="2762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sp>
        <p:nvSpPr>
          <p:cNvPr id="93202" name="Oval 17"/>
          <p:cNvSpPr>
            <a:spLocks noChangeArrowheads="1"/>
          </p:cNvSpPr>
          <p:nvPr/>
        </p:nvSpPr>
        <p:spPr bwMode="auto">
          <a:xfrm>
            <a:off x="5219700" y="38354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03" name="Line 18"/>
          <p:cNvSpPr>
            <a:spLocks noChangeShapeType="1"/>
          </p:cNvSpPr>
          <p:nvPr/>
        </p:nvSpPr>
        <p:spPr bwMode="auto">
          <a:xfrm>
            <a:off x="5295900" y="30734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04" name="Line 19"/>
          <p:cNvSpPr>
            <a:spLocks noChangeShapeType="1"/>
          </p:cNvSpPr>
          <p:nvPr/>
        </p:nvSpPr>
        <p:spPr bwMode="auto">
          <a:xfrm flipH="1" flipV="1">
            <a:off x="5372100" y="2997200"/>
            <a:ext cx="1371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05" name="Line 20"/>
          <p:cNvSpPr>
            <a:spLocks noChangeShapeType="1"/>
          </p:cNvSpPr>
          <p:nvPr/>
        </p:nvSpPr>
        <p:spPr bwMode="auto">
          <a:xfrm flipH="1" flipV="1">
            <a:off x="5905500" y="2997200"/>
            <a:ext cx="685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06" name="Line 21"/>
          <p:cNvSpPr>
            <a:spLocks noChangeShapeType="1"/>
          </p:cNvSpPr>
          <p:nvPr/>
        </p:nvSpPr>
        <p:spPr bwMode="auto">
          <a:xfrm flipV="1">
            <a:off x="5448300" y="32258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07" name="Text Box 22"/>
          <p:cNvSpPr txBox="1">
            <a:spLocks noChangeArrowheads="1"/>
          </p:cNvSpPr>
          <p:nvPr/>
        </p:nvSpPr>
        <p:spPr bwMode="auto">
          <a:xfrm>
            <a:off x="5353050" y="36766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93208" name="Text Box 23"/>
          <p:cNvSpPr txBox="1">
            <a:spLocks noChangeArrowheads="1"/>
          </p:cNvSpPr>
          <p:nvPr/>
        </p:nvSpPr>
        <p:spPr bwMode="auto">
          <a:xfrm>
            <a:off x="6381750" y="3486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sp>
        <p:nvSpPr>
          <p:cNvPr id="93209" name="Oval 24"/>
          <p:cNvSpPr>
            <a:spLocks noChangeArrowheads="1"/>
          </p:cNvSpPr>
          <p:nvPr/>
        </p:nvSpPr>
        <p:spPr bwMode="auto">
          <a:xfrm>
            <a:off x="5232400" y="47879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0" name="Line 25"/>
          <p:cNvSpPr>
            <a:spLocks noChangeShapeType="1"/>
          </p:cNvSpPr>
          <p:nvPr/>
        </p:nvSpPr>
        <p:spPr bwMode="auto">
          <a:xfrm>
            <a:off x="5308600" y="40259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1" name="Line 26"/>
          <p:cNvSpPr>
            <a:spLocks noChangeShapeType="1"/>
          </p:cNvSpPr>
          <p:nvPr/>
        </p:nvSpPr>
        <p:spPr bwMode="auto">
          <a:xfrm flipH="1" flipV="1">
            <a:off x="5384800" y="3949700"/>
            <a:ext cx="1371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2" name="Line 27"/>
          <p:cNvSpPr>
            <a:spLocks noChangeShapeType="1"/>
          </p:cNvSpPr>
          <p:nvPr/>
        </p:nvSpPr>
        <p:spPr bwMode="auto">
          <a:xfrm flipH="1" flipV="1">
            <a:off x="5918200" y="3949700"/>
            <a:ext cx="685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3" name="Line 28"/>
          <p:cNvSpPr>
            <a:spLocks noChangeShapeType="1"/>
          </p:cNvSpPr>
          <p:nvPr/>
        </p:nvSpPr>
        <p:spPr bwMode="auto">
          <a:xfrm flipV="1">
            <a:off x="5461000" y="41783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4" name="Text Box 29"/>
          <p:cNvSpPr txBox="1">
            <a:spLocks noChangeArrowheads="1"/>
          </p:cNvSpPr>
          <p:nvPr/>
        </p:nvSpPr>
        <p:spPr bwMode="auto">
          <a:xfrm>
            <a:off x="5365750" y="4629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93215" name="Text Box 30"/>
          <p:cNvSpPr txBox="1">
            <a:spLocks noChangeArrowheads="1"/>
          </p:cNvSpPr>
          <p:nvPr/>
        </p:nvSpPr>
        <p:spPr bwMode="auto">
          <a:xfrm>
            <a:off x="6394450" y="44386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sp>
        <p:nvSpPr>
          <p:cNvPr id="93216" name="Line 31"/>
          <p:cNvSpPr>
            <a:spLocks noChangeShapeType="1"/>
          </p:cNvSpPr>
          <p:nvPr/>
        </p:nvSpPr>
        <p:spPr bwMode="auto">
          <a:xfrm flipH="1">
            <a:off x="4117975" y="4887913"/>
            <a:ext cx="11064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7" name="Line 32"/>
          <p:cNvSpPr>
            <a:spLocks noChangeShapeType="1"/>
          </p:cNvSpPr>
          <p:nvPr/>
        </p:nvSpPr>
        <p:spPr bwMode="auto">
          <a:xfrm>
            <a:off x="5354638" y="4926013"/>
            <a:ext cx="1249362" cy="57943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8" name="Line 33"/>
          <p:cNvSpPr>
            <a:spLocks noChangeShapeType="1"/>
          </p:cNvSpPr>
          <p:nvPr/>
        </p:nvSpPr>
        <p:spPr bwMode="auto">
          <a:xfrm flipH="1" flipV="1">
            <a:off x="5865813" y="4899025"/>
            <a:ext cx="541337" cy="2444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19" name="Text Box 34"/>
          <p:cNvSpPr txBox="1">
            <a:spLocks noChangeArrowheads="1"/>
          </p:cNvSpPr>
          <p:nvPr/>
        </p:nvSpPr>
        <p:spPr bwMode="auto">
          <a:xfrm>
            <a:off x="4221163" y="4976813"/>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93220" name="Text Box 35"/>
          <p:cNvSpPr txBox="1">
            <a:spLocks noChangeArrowheads="1"/>
          </p:cNvSpPr>
          <p:nvPr/>
        </p:nvSpPr>
        <p:spPr bwMode="auto">
          <a:xfrm>
            <a:off x="6126163" y="55832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93221" name="Oval 36"/>
          <p:cNvSpPr>
            <a:spLocks noChangeArrowheads="1"/>
          </p:cNvSpPr>
          <p:nvPr/>
        </p:nvSpPr>
        <p:spPr bwMode="auto">
          <a:xfrm>
            <a:off x="6604000" y="54991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2" name="Oval 37"/>
          <p:cNvSpPr>
            <a:spLocks noChangeArrowheads="1"/>
          </p:cNvSpPr>
          <p:nvPr/>
        </p:nvSpPr>
        <p:spPr bwMode="auto">
          <a:xfrm>
            <a:off x="3990975" y="4827588"/>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3" name="Line 38"/>
          <p:cNvSpPr>
            <a:spLocks noChangeShapeType="1"/>
          </p:cNvSpPr>
          <p:nvPr/>
        </p:nvSpPr>
        <p:spPr bwMode="auto">
          <a:xfrm flipH="1">
            <a:off x="2881313" y="4938713"/>
            <a:ext cx="1146175" cy="5143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4" name="Line 39"/>
          <p:cNvSpPr>
            <a:spLocks noChangeShapeType="1"/>
          </p:cNvSpPr>
          <p:nvPr/>
        </p:nvSpPr>
        <p:spPr bwMode="auto">
          <a:xfrm>
            <a:off x="4078288" y="4964113"/>
            <a:ext cx="53975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5" name="Oval 40"/>
          <p:cNvSpPr>
            <a:spLocks noChangeArrowheads="1"/>
          </p:cNvSpPr>
          <p:nvPr/>
        </p:nvSpPr>
        <p:spPr bwMode="auto">
          <a:xfrm>
            <a:off x="2806700" y="5445125"/>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6" name="Oval 41"/>
          <p:cNvSpPr>
            <a:spLocks noChangeArrowheads="1"/>
          </p:cNvSpPr>
          <p:nvPr/>
        </p:nvSpPr>
        <p:spPr bwMode="auto">
          <a:xfrm>
            <a:off x="4543425" y="58166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27" name="Text Box 42"/>
          <p:cNvSpPr txBox="1">
            <a:spLocks noChangeArrowheads="1"/>
          </p:cNvSpPr>
          <p:nvPr/>
        </p:nvSpPr>
        <p:spPr bwMode="auto">
          <a:xfrm>
            <a:off x="2765425" y="55594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93228" name="Text Box 43"/>
          <p:cNvSpPr txBox="1">
            <a:spLocks noChangeArrowheads="1"/>
          </p:cNvSpPr>
          <p:nvPr/>
        </p:nvSpPr>
        <p:spPr bwMode="auto">
          <a:xfrm>
            <a:off x="4284663" y="6034088"/>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93229" name="Line 44"/>
          <p:cNvSpPr>
            <a:spLocks noChangeShapeType="1"/>
          </p:cNvSpPr>
          <p:nvPr/>
        </p:nvSpPr>
        <p:spPr bwMode="auto">
          <a:xfrm flipH="1" flipV="1">
            <a:off x="4027488" y="5235575"/>
            <a:ext cx="219075" cy="411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0" name="Line 45"/>
          <p:cNvSpPr>
            <a:spLocks noChangeShapeType="1"/>
          </p:cNvSpPr>
          <p:nvPr/>
        </p:nvSpPr>
        <p:spPr bwMode="auto">
          <a:xfrm>
            <a:off x="2830513" y="3084513"/>
            <a:ext cx="0" cy="63023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1" name="Oval 46"/>
          <p:cNvSpPr>
            <a:spLocks noChangeArrowheads="1"/>
          </p:cNvSpPr>
          <p:nvPr/>
        </p:nvSpPr>
        <p:spPr bwMode="auto">
          <a:xfrm>
            <a:off x="2728913" y="3732213"/>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2" name="Line 47"/>
          <p:cNvSpPr>
            <a:spLocks noChangeShapeType="1"/>
          </p:cNvSpPr>
          <p:nvPr/>
        </p:nvSpPr>
        <p:spPr bwMode="auto">
          <a:xfrm>
            <a:off x="2830513" y="3871913"/>
            <a:ext cx="0" cy="63023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3" name="Oval 48"/>
          <p:cNvSpPr>
            <a:spLocks noChangeArrowheads="1"/>
          </p:cNvSpPr>
          <p:nvPr/>
        </p:nvSpPr>
        <p:spPr bwMode="auto">
          <a:xfrm>
            <a:off x="2728913" y="4519613"/>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4" name="Text Box 49"/>
          <p:cNvSpPr txBox="1">
            <a:spLocks noChangeArrowheads="1"/>
          </p:cNvSpPr>
          <p:nvPr/>
        </p:nvSpPr>
        <p:spPr bwMode="auto">
          <a:xfrm>
            <a:off x="2171700" y="3586163"/>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93235" name="Text Box 50"/>
          <p:cNvSpPr txBox="1">
            <a:spLocks noChangeArrowheads="1"/>
          </p:cNvSpPr>
          <p:nvPr/>
        </p:nvSpPr>
        <p:spPr bwMode="auto">
          <a:xfrm>
            <a:off x="2171700" y="4373563"/>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93236" name="Line 51"/>
          <p:cNvSpPr>
            <a:spLocks noChangeShapeType="1"/>
          </p:cNvSpPr>
          <p:nvPr/>
        </p:nvSpPr>
        <p:spPr bwMode="auto">
          <a:xfrm flipV="1">
            <a:off x="2611438" y="3135313"/>
            <a:ext cx="0" cy="425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7" name="Line 52"/>
          <p:cNvSpPr>
            <a:spLocks noChangeShapeType="1"/>
          </p:cNvSpPr>
          <p:nvPr/>
        </p:nvSpPr>
        <p:spPr bwMode="auto">
          <a:xfrm flipV="1">
            <a:off x="2598738" y="3946525"/>
            <a:ext cx="0" cy="3873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8" name="Line 53"/>
          <p:cNvSpPr>
            <a:spLocks noChangeShapeType="1"/>
          </p:cNvSpPr>
          <p:nvPr/>
        </p:nvSpPr>
        <p:spPr bwMode="auto">
          <a:xfrm flipH="1">
            <a:off x="1838325" y="4668838"/>
            <a:ext cx="952500" cy="5016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39" name="Line 54"/>
          <p:cNvSpPr>
            <a:spLocks noChangeShapeType="1"/>
          </p:cNvSpPr>
          <p:nvPr/>
        </p:nvSpPr>
        <p:spPr bwMode="auto">
          <a:xfrm>
            <a:off x="2816225" y="4719638"/>
            <a:ext cx="0" cy="7334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40" name="Text Box 55"/>
          <p:cNvSpPr txBox="1">
            <a:spLocks noChangeArrowheads="1"/>
          </p:cNvSpPr>
          <p:nvPr/>
        </p:nvSpPr>
        <p:spPr bwMode="auto">
          <a:xfrm>
            <a:off x="1541463" y="5184775"/>
            <a:ext cx="528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93241" name="Line 56"/>
          <p:cNvSpPr>
            <a:spLocks noChangeShapeType="1"/>
          </p:cNvSpPr>
          <p:nvPr/>
        </p:nvSpPr>
        <p:spPr bwMode="auto">
          <a:xfrm flipV="1">
            <a:off x="1684338" y="4772025"/>
            <a:ext cx="449262" cy="2571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42" name="Line 57"/>
          <p:cNvSpPr>
            <a:spLocks noChangeShapeType="1"/>
          </p:cNvSpPr>
          <p:nvPr/>
        </p:nvSpPr>
        <p:spPr bwMode="auto">
          <a:xfrm>
            <a:off x="4038600" y="3843338"/>
            <a:ext cx="0" cy="95408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43" name="Line 58"/>
          <p:cNvSpPr>
            <a:spLocks noChangeShapeType="1"/>
          </p:cNvSpPr>
          <p:nvPr/>
        </p:nvSpPr>
        <p:spPr bwMode="auto">
          <a:xfrm flipV="1">
            <a:off x="4179888" y="4049713"/>
            <a:ext cx="0" cy="5921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3244" name="Line 59"/>
          <p:cNvSpPr>
            <a:spLocks noChangeShapeType="1"/>
          </p:cNvSpPr>
          <p:nvPr/>
        </p:nvSpPr>
        <p:spPr bwMode="auto">
          <a:xfrm flipV="1">
            <a:off x="3189288" y="4913313"/>
            <a:ext cx="450850" cy="2317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446525" name="Rectangle 60"/>
          <p:cNvSpPr>
            <a:spLocks noGrp="1" noChangeArrowheads="1"/>
          </p:cNvSpPr>
          <p:nvPr>
            <p:ph type="title" idx="4294967295"/>
          </p:nvPr>
        </p:nvSpPr>
        <p:spPr>
          <a:xfrm>
            <a:off x="2489200" y="6286500"/>
            <a:ext cx="7543800" cy="1143000"/>
          </a:xfrm>
          <a:prstGeom prst="rect">
            <a:avLst/>
          </a:prstGeom>
        </p:spPr>
        <p:txBody>
          <a:bodyPr/>
          <a:lstStyle/>
          <a:p>
            <a:pPr>
              <a:defRPr/>
            </a:pPr>
            <a:r>
              <a:rPr lang="zh-CN" altLang="en-US" dirty="0" smtClean="0"/>
              <a:t>搜索图</a:t>
            </a:r>
          </a:p>
        </p:txBody>
      </p:sp>
      <p:sp>
        <p:nvSpPr>
          <p:cNvPr id="62" name="Rectangle 3"/>
          <p:cNvSpPr txBox="1">
            <a:spLocks noChangeArrowheads="1"/>
          </p:cNvSpPr>
          <p:nvPr/>
        </p:nvSpPr>
        <p:spPr bwMode="auto">
          <a:xfrm>
            <a:off x="468313" y="333375"/>
            <a:ext cx="8351837"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lnSpc>
                <a:spcPct val="90000"/>
              </a:lnSpc>
              <a:spcBef>
                <a:spcPct val="20000"/>
              </a:spcBef>
              <a:buFontTx/>
              <a:buBlip>
                <a:blip r:embed="rId2"/>
              </a:buBlip>
            </a:pPr>
            <a:r>
              <a:rPr kumimoji="0" lang="zh-CN" altLang="en-US" smtClean="0">
                <a:solidFill>
                  <a:srgbClr val="000000"/>
                </a:solidFill>
                <a:latin typeface="Berlin Sans FB" pitchFamily="34" charset="0"/>
                <a:ea typeface="幼圆" pitchFamily="49" charset="-122"/>
              </a:rPr>
              <a:t>一旦被考察的节点是目标节点时</a:t>
            </a:r>
            <a:r>
              <a:rPr kumimoji="0" lang="en-US" altLang="zh-CN" smtClean="0">
                <a:solidFill>
                  <a:srgbClr val="000000"/>
                </a:solidFill>
                <a:latin typeface="Berlin Sans FB" pitchFamily="34" charset="0"/>
                <a:ea typeface="幼圆" pitchFamily="49" charset="-122"/>
              </a:rPr>
              <a:t>, </a:t>
            </a:r>
            <a:r>
              <a:rPr kumimoji="0" lang="zh-CN" altLang="en-US" smtClean="0">
                <a:solidFill>
                  <a:srgbClr val="000000"/>
                </a:solidFill>
                <a:latin typeface="Berlin Sans FB" pitchFamily="34" charset="0"/>
                <a:ea typeface="幼圆" pitchFamily="49" charset="-122"/>
              </a:rPr>
              <a:t>算法成功结束</a:t>
            </a:r>
            <a:r>
              <a:rPr kumimoji="0" lang="en-US" altLang="zh-CN" smtClean="0">
                <a:solidFill>
                  <a:srgbClr val="000000"/>
                </a:solidFill>
                <a:latin typeface="Berlin Sans FB" pitchFamily="34" charset="0"/>
                <a:ea typeface="幼圆" pitchFamily="49" charset="-122"/>
              </a:rPr>
              <a:t>;  </a:t>
            </a:r>
          </a:p>
          <a:p>
            <a:pPr eaLnBrk="0" hangingPunct="0">
              <a:lnSpc>
                <a:spcPct val="90000"/>
              </a:lnSpc>
              <a:spcBef>
                <a:spcPct val="20000"/>
              </a:spcBef>
              <a:buFontTx/>
              <a:buBlip>
                <a:blip r:embed="rId2"/>
              </a:buBlip>
            </a:pPr>
            <a:r>
              <a:rPr kumimoji="0" lang="zh-CN" altLang="en-US" smtClean="0">
                <a:solidFill>
                  <a:srgbClr val="000000"/>
                </a:solidFill>
                <a:latin typeface="Berlin Sans FB" pitchFamily="34" charset="0"/>
                <a:ea typeface="幼圆" pitchFamily="49" charset="-122"/>
              </a:rPr>
              <a:t>算法结束后，将生成一个图</a:t>
            </a:r>
            <a:r>
              <a:rPr kumimoji="0" lang="en-US" altLang="zh-CN" smtClean="0">
                <a:solidFill>
                  <a:srgbClr val="000000"/>
                </a:solidFill>
                <a:latin typeface="Berlin Sans FB" pitchFamily="34" charset="0"/>
                <a:ea typeface="幼圆" pitchFamily="49" charset="-122"/>
              </a:rPr>
              <a:t>G</a:t>
            </a:r>
            <a:r>
              <a:rPr kumimoji="0" lang="zh-CN" altLang="en-US" smtClean="0">
                <a:solidFill>
                  <a:srgbClr val="000000"/>
                </a:solidFill>
                <a:latin typeface="Berlin Sans FB" pitchFamily="34" charset="0"/>
                <a:ea typeface="幼圆" pitchFamily="49" charset="-122"/>
              </a:rPr>
              <a:t>，称为</a:t>
            </a:r>
            <a:r>
              <a:rPr kumimoji="0" lang="zh-CN" altLang="en-US" b="1" smtClean="0">
                <a:solidFill>
                  <a:srgbClr val="000000"/>
                </a:solidFill>
                <a:latin typeface="Berlin Sans FB" pitchFamily="34" charset="0"/>
                <a:ea typeface="幼圆" pitchFamily="49" charset="-122"/>
              </a:rPr>
              <a:t>搜索图</a:t>
            </a:r>
            <a:r>
              <a:rPr kumimoji="0" lang="zh-CN" altLang="en-US" smtClean="0">
                <a:solidFill>
                  <a:srgbClr val="000000"/>
                </a:solidFill>
                <a:latin typeface="Berlin Sans FB" pitchFamily="34" charset="0"/>
                <a:ea typeface="幼圆" pitchFamily="49" charset="-122"/>
              </a:rPr>
              <a:t>。同时由于每个节点都有一个指针指向父节点，这些指针指向的节点构成</a:t>
            </a:r>
            <a:r>
              <a:rPr kumimoji="0" lang="en-US" altLang="zh-CN" smtClean="0">
                <a:solidFill>
                  <a:srgbClr val="000000"/>
                </a:solidFill>
                <a:latin typeface="Berlin Sans FB" pitchFamily="34" charset="0"/>
                <a:ea typeface="幼圆" pitchFamily="49" charset="-122"/>
              </a:rPr>
              <a:t>G</a:t>
            </a:r>
            <a:r>
              <a:rPr kumimoji="0" lang="zh-CN" altLang="en-US" smtClean="0">
                <a:solidFill>
                  <a:srgbClr val="000000"/>
                </a:solidFill>
                <a:latin typeface="Berlin Sans FB" pitchFamily="34" charset="0"/>
                <a:ea typeface="幼圆" pitchFamily="49" charset="-122"/>
              </a:rPr>
              <a:t>的一个支撑树，称为</a:t>
            </a:r>
            <a:r>
              <a:rPr kumimoji="0" lang="zh-CN" altLang="en-US" b="1" smtClean="0">
                <a:solidFill>
                  <a:srgbClr val="000000"/>
                </a:solidFill>
                <a:latin typeface="Berlin Sans FB" pitchFamily="34" charset="0"/>
                <a:ea typeface="幼圆" pitchFamily="49" charset="-122"/>
              </a:rPr>
              <a:t>搜索树</a:t>
            </a:r>
            <a:r>
              <a:rPr kumimoji="0" lang="zh-CN" altLang="en-US" smtClean="0">
                <a:solidFill>
                  <a:srgbClr val="000000"/>
                </a:solidFill>
                <a:latin typeface="Berlin Sans FB" pitchFamily="34" charset="0"/>
                <a:ea typeface="幼圆" pitchFamily="49" charset="-122"/>
              </a:rPr>
              <a:t>。  </a:t>
            </a:r>
          </a:p>
        </p:txBody>
      </p:sp>
    </p:spTree>
    <p:extLst>
      <p:ext uri="{BB962C8B-B14F-4D97-AF65-F5344CB8AC3E}">
        <p14:creationId xmlns:p14="http://schemas.microsoft.com/office/powerpoint/2010/main" val="655488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2">
                                            <p:txEl>
                                              <p:pRg st="1" end="1"/>
                                            </p:txEl>
                                          </p:spTgt>
                                        </p:tgtEl>
                                        <p:attrNameLst>
                                          <p:attrName>style.visibility</p:attrName>
                                        </p:attrNameLst>
                                      </p:cBhvr>
                                      <p:to>
                                        <p:strVal val="visible"/>
                                      </p:to>
                                    </p:set>
                                    <p:anim calcmode="lin" valueType="num">
                                      <p:cBhvr additive="base">
                                        <p:cTn id="13" dur="500" fill="hold"/>
                                        <p:tgtEl>
                                          <p:spTgt spid="6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0F57AB9B-8521-4AED-9699-28B8E830FA46}" type="slidenum">
              <a:rPr lang="en-US" altLang="zh-CN" smtClean="0">
                <a:solidFill>
                  <a:srgbClr val="000000"/>
                </a:solidFill>
                <a:latin typeface="Times New Roman" pitchFamily="18" charset="0"/>
              </a:rPr>
              <a:pPr/>
              <a:t>38</a:t>
            </a:fld>
            <a:endParaRPr lang="en-US" altLang="zh-CN" smtClean="0">
              <a:solidFill>
                <a:srgbClr val="000000"/>
              </a:solidFill>
              <a:latin typeface="Times New Roman" pitchFamily="18" charset="0"/>
            </a:endParaRPr>
          </a:p>
        </p:txBody>
      </p:sp>
      <p:sp>
        <p:nvSpPr>
          <p:cNvPr id="94211" name="Oval 2"/>
          <p:cNvSpPr>
            <a:spLocks noChangeArrowheads="1"/>
          </p:cNvSpPr>
          <p:nvPr/>
        </p:nvSpPr>
        <p:spPr bwMode="auto">
          <a:xfrm>
            <a:off x="5219700" y="2921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2" name="Oval 3"/>
          <p:cNvSpPr>
            <a:spLocks noChangeArrowheads="1"/>
          </p:cNvSpPr>
          <p:nvPr/>
        </p:nvSpPr>
        <p:spPr bwMode="auto">
          <a:xfrm>
            <a:off x="6743700" y="34544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3" name="Oval 4"/>
          <p:cNvSpPr>
            <a:spLocks noChangeArrowheads="1"/>
          </p:cNvSpPr>
          <p:nvPr/>
        </p:nvSpPr>
        <p:spPr bwMode="auto">
          <a:xfrm>
            <a:off x="3968750" y="2159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4" name="Oval 5"/>
          <p:cNvSpPr>
            <a:spLocks noChangeArrowheads="1"/>
          </p:cNvSpPr>
          <p:nvPr/>
        </p:nvSpPr>
        <p:spPr bwMode="auto">
          <a:xfrm>
            <a:off x="2749550" y="29210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5" name="Oval 6"/>
          <p:cNvSpPr>
            <a:spLocks noChangeArrowheads="1"/>
          </p:cNvSpPr>
          <p:nvPr/>
        </p:nvSpPr>
        <p:spPr bwMode="auto">
          <a:xfrm>
            <a:off x="3968750" y="36830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6" name="Line 7"/>
          <p:cNvSpPr>
            <a:spLocks noChangeShapeType="1"/>
          </p:cNvSpPr>
          <p:nvPr/>
        </p:nvSpPr>
        <p:spPr bwMode="auto">
          <a:xfrm flipH="1">
            <a:off x="2901950" y="2311400"/>
            <a:ext cx="1066800" cy="6096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7" name="Line 8"/>
          <p:cNvSpPr>
            <a:spLocks noChangeShapeType="1"/>
          </p:cNvSpPr>
          <p:nvPr/>
        </p:nvSpPr>
        <p:spPr bwMode="auto">
          <a:xfrm>
            <a:off x="4044950" y="2311400"/>
            <a:ext cx="1143000" cy="6096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8" name="Line 9"/>
          <p:cNvSpPr>
            <a:spLocks noChangeShapeType="1"/>
          </p:cNvSpPr>
          <p:nvPr/>
        </p:nvSpPr>
        <p:spPr bwMode="auto">
          <a:xfrm>
            <a:off x="4044950" y="2311400"/>
            <a:ext cx="0" cy="13716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19" name="Line 10"/>
          <p:cNvSpPr>
            <a:spLocks noChangeShapeType="1"/>
          </p:cNvSpPr>
          <p:nvPr/>
        </p:nvSpPr>
        <p:spPr bwMode="auto">
          <a:xfrm flipV="1">
            <a:off x="2901950" y="23114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20" name="Line 11"/>
          <p:cNvSpPr>
            <a:spLocks noChangeShapeType="1"/>
          </p:cNvSpPr>
          <p:nvPr/>
        </p:nvSpPr>
        <p:spPr bwMode="auto">
          <a:xfrm flipH="1" flipV="1">
            <a:off x="4425950" y="2311400"/>
            <a:ext cx="762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21" name="Line 12"/>
          <p:cNvSpPr>
            <a:spLocks noChangeShapeType="1"/>
          </p:cNvSpPr>
          <p:nvPr/>
        </p:nvSpPr>
        <p:spPr bwMode="auto">
          <a:xfrm flipH="1" flipV="1">
            <a:off x="4197350" y="26924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22" name="Text Box 13"/>
          <p:cNvSpPr txBox="1">
            <a:spLocks noChangeArrowheads="1"/>
          </p:cNvSpPr>
          <p:nvPr/>
        </p:nvSpPr>
        <p:spPr bwMode="auto">
          <a:xfrm>
            <a:off x="4121150" y="3524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4223" name="Text Box 14"/>
          <p:cNvSpPr txBox="1">
            <a:spLocks noChangeArrowheads="1"/>
          </p:cNvSpPr>
          <p:nvPr/>
        </p:nvSpPr>
        <p:spPr bwMode="auto">
          <a:xfrm>
            <a:off x="3892550" y="17399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S</a:t>
            </a:r>
          </a:p>
        </p:txBody>
      </p:sp>
      <p:sp>
        <p:nvSpPr>
          <p:cNvPr id="94224" name="Text Box 15"/>
          <p:cNvSpPr txBox="1">
            <a:spLocks noChangeArrowheads="1"/>
          </p:cNvSpPr>
          <p:nvPr/>
        </p:nvSpPr>
        <p:spPr bwMode="auto">
          <a:xfrm>
            <a:off x="2328863" y="2778125"/>
            <a:ext cx="59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a:t>
            </a:r>
          </a:p>
        </p:txBody>
      </p:sp>
      <p:sp>
        <p:nvSpPr>
          <p:cNvPr id="94225" name="Text Box 16"/>
          <p:cNvSpPr txBox="1">
            <a:spLocks noChangeArrowheads="1"/>
          </p:cNvSpPr>
          <p:nvPr/>
        </p:nvSpPr>
        <p:spPr bwMode="auto">
          <a:xfrm>
            <a:off x="5416550" y="2762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3</a:t>
            </a:r>
          </a:p>
        </p:txBody>
      </p:sp>
      <p:sp>
        <p:nvSpPr>
          <p:cNvPr id="94226" name="Text Box 17"/>
          <p:cNvSpPr txBox="1">
            <a:spLocks noChangeArrowheads="1"/>
          </p:cNvSpPr>
          <p:nvPr/>
        </p:nvSpPr>
        <p:spPr bwMode="auto">
          <a:xfrm>
            <a:off x="4121150" y="35115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2</a:t>
            </a:r>
          </a:p>
        </p:txBody>
      </p:sp>
      <p:sp>
        <p:nvSpPr>
          <p:cNvPr id="94227" name="Oval 18"/>
          <p:cNvSpPr>
            <a:spLocks noChangeArrowheads="1"/>
          </p:cNvSpPr>
          <p:nvPr/>
        </p:nvSpPr>
        <p:spPr bwMode="auto">
          <a:xfrm>
            <a:off x="5219700" y="38354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28" name="Line 19"/>
          <p:cNvSpPr>
            <a:spLocks noChangeShapeType="1"/>
          </p:cNvSpPr>
          <p:nvPr/>
        </p:nvSpPr>
        <p:spPr bwMode="auto">
          <a:xfrm>
            <a:off x="5295900" y="3073400"/>
            <a:ext cx="0" cy="7620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29" name="Line 20"/>
          <p:cNvSpPr>
            <a:spLocks noChangeShapeType="1"/>
          </p:cNvSpPr>
          <p:nvPr/>
        </p:nvSpPr>
        <p:spPr bwMode="auto">
          <a:xfrm flipH="1" flipV="1">
            <a:off x="5372100" y="2997200"/>
            <a:ext cx="13716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0" name="Line 21"/>
          <p:cNvSpPr>
            <a:spLocks noChangeShapeType="1"/>
          </p:cNvSpPr>
          <p:nvPr/>
        </p:nvSpPr>
        <p:spPr bwMode="auto">
          <a:xfrm flipH="1" flipV="1">
            <a:off x="5905500" y="2997200"/>
            <a:ext cx="685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1" name="Line 22"/>
          <p:cNvSpPr>
            <a:spLocks noChangeShapeType="1"/>
          </p:cNvSpPr>
          <p:nvPr/>
        </p:nvSpPr>
        <p:spPr bwMode="auto">
          <a:xfrm flipV="1">
            <a:off x="5448300" y="32258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2" name="Text Box 23"/>
          <p:cNvSpPr txBox="1">
            <a:spLocks noChangeArrowheads="1"/>
          </p:cNvSpPr>
          <p:nvPr/>
        </p:nvSpPr>
        <p:spPr bwMode="auto">
          <a:xfrm>
            <a:off x="5353050" y="36766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4</a:t>
            </a:r>
          </a:p>
        </p:txBody>
      </p:sp>
      <p:sp>
        <p:nvSpPr>
          <p:cNvPr id="94233" name="Text Box 24"/>
          <p:cNvSpPr txBox="1">
            <a:spLocks noChangeArrowheads="1"/>
          </p:cNvSpPr>
          <p:nvPr/>
        </p:nvSpPr>
        <p:spPr bwMode="auto">
          <a:xfrm>
            <a:off x="6381750" y="3486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5</a:t>
            </a:r>
          </a:p>
        </p:txBody>
      </p:sp>
      <p:sp>
        <p:nvSpPr>
          <p:cNvPr id="94234" name="Oval 25"/>
          <p:cNvSpPr>
            <a:spLocks noChangeArrowheads="1"/>
          </p:cNvSpPr>
          <p:nvPr/>
        </p:nvSpPr>
        <p:spPr bwMode="auto">
          <a:xfrm>
            <a:off x="5232400" y="4787900"/>
            <a:ext cx="152400" cy="1524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5" name="Line 26"/>
          <p:cNvSpPr>
            <a:spLocks noChangeShapeType="1"/>
          </p:cNvSpPr>
          <p:nvPr/>
        </p:nvSpPr>
        <p:spPr bwMode="auto">
          <a:xfrm>
            <a:off x="5308600" y="4025900"/>
            <a:ext cx="0" cy="7620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6" name="Line 27"/>
          <p:cNvSpPr>
            <a:spLocks noChangeShapeType="1"/>
          </p:cNvSpPr>
          <p:nvPr/>
        </p:nvSpPr>
        <p:spPr bwMode="auto">
          <a:xfrm flipH="1" flipV="1">
            <a:off x="5384800" y="3949700"/>
            <a:ext cx="13716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7" name="Line 28"/>
          <p:cNvSpPr>
            <a:spLocks noChangeShapeType="1"/>
          </p:cNvSpPr>
          <p:nvPr/>
        </p:nvSpPr>
        <p:spPr bwMode="auto">
          <a:xfrm flipH="1" flipV="1">
            <a:off x="5918200" y="3949700"/>
            <a:ext cx="685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8" name="Line 29"/>
          <p:cNvSpPr>
            <a:spLocks noChangeShapeType="1"/>
          </p:cNvSpPr>
          <p:nvPr/>
        </p:nvSpPr>
        <p:spPr bwMode="auto">
          <a:xfrm flipV="1">
            <a:off x="5461000" y="41783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39" name="Text Box 30"/>
          <p:cNvSpPr txBox="1">
            <a:spLocks noChangeArrowheads="1"/>
          </p:cNvSpPr>
          <p:nvPr/>
        </p:nvSpPr>
        <p:spPr bwMode="auto">
          <a:xfrm>
            <a:off x="5365750" y="4629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6</a:t>
            </a:r>
          </a:p>
        </p:txBody>
      </p:sp>
      <p:sp>
        <p:nvSpPr>
          <p:cNvPr id="94240" name="Text Box 31"/>
          <p:cNvSpPr txBox="1">
            <a:spLocks noChangeArrowheads="1"/>
          </p:cNvSpPr>
          <p:nvPr/>
        </p:nvSpPr>
        <p:spPr bwMode="auto">
          <a:xfrm>
            <a:off x="6394450" y="44386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7</a:t>
            </a:r>
          </a:p>
        </p:txBody>
      </p:sp>
      <p:sp>
        <p:nvSpPr>
          <p:cNvPr id="94241" name="Line 32"/>
          <p:cNvSpPr>
            <a:spLocks noChangeShapeType="1"/>
          </p:cNvSpPr>
          <p:nvPr/>
        </p:nvSpPr>
        <p:spPr bwMode="auto">
          <a:xfrm>
            <a:off x="5354638" y="4926013"/>
            <a:ext cx="1249362" cy="579437"/>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2" name="Line 33"/>
          <p:cNvSpPr>
            <a:spLocks noChangeShapeType="1"/>
          </p:cNvSpPr>
          <p:nvPr/>
        </p:nvSpPr>
        <p:spPr bwMode="auto">
          <a:xfrm flipH="1" flipV="1">
            <a:off x="5865813" y="4899025"/>
            <a:ext cx="541337" cy="2444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3" name="Text Box 34"/>
          <p:cNvSpPr txBox="1">
            <a:spLocks noChangeArrowheads="1"/>
          </p:cNvSpPr>
          <p:nvPr/>
        </p:nvSpPr>
        <p:spPr bwMode="auto">
          <a:xfrm>
            <a:off x="4221163" y="4976813"/>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8</a:t>
            </a:r>
          </a:p>
        </p:txBody>
      </p:sp>
      <p:sp>
        <p:nvSpPr>
          <p:cNvPr id="94244" name="Text Box 35"/>
          <p:cNvSpPr txBox="1">
            <a:spLocks noChangeArrowheads="1"/>
          </p:cNvSpPr>
          <p:nvPr/>
        </p:nvSpPr>
        <p:spPr bwMode="auto">
          <a:xfrm>
            <a:off x="6126163" y="55832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9</a:t>
            </a:r>
          </a:p>
        </p:txBody>
      </p:sp>
      <p:sp>
        <p:nvSpPr>
          <p:cNvPr id="94245" name="Oval 36"/>
          <p:cNvSpPr>
            <a:spLocks noChangeArrowheads="1"/>
          </p:cNvSpPr>
          <p:nvPr/>
        </p:nvSpPr>
        <p:spPr bwMode="auto">
          <a:xfrm>
            <a:off x="6604000" y="54991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6" name="Oval 37"/>
          <p:cNvSpPr>
            <a:spLocks noChangeArrowheads="1"/>
          </p:cNvSpPr>
          <p:nvPr/>
        </p:nvSpPr>
        <p:spPr bwMode="auto">
          <a:xfrm>
            <a:off x="3990975" y="4827588"/>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7" name="Line 38"/>
          <p:cNvSpPr>
            <a:spLocks noChangeShapeType="1"/>
          </p:cNvSpPr>
          <p:nvPr/>
        </p:nvSpPr>
        <p:spPr bwMode="auto">
          <a:xfrm flipH="1">
            <a:off x="2881313" y="4938713"/>
            <a:ext cx="1146175" cy="51435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8" name="Line 39"/>
          <p:cNvSpPr>
            <a:spLocks noChangeShapeType="1"/>
          </p:cNvSpPr>
          <p:nvPr/>
        </p:nvSpPr>
        <p:spPr bwMode="auto">
          <a:xfrm>
            <a:off x="4078288" y="4964113"/>
            <a:ext cx="539750" cy="83820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49" name="Oval 40"/>
          <p:cNvSpPr>
            <a:spLocks noChangeArrowheads="1"/>
          </p:cNvSpPr>
          <p:nvPr/>
        </p:nvSpPr>
        <p:spPr bwMode="auto">
          <a:xfrm>
            <a:off x="2806700" y="5445125"/>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0" name="Oval 41"/>
          <p:cNvSpPr>
            <a:spLocks noChangeArrowheads="1"/>
          </p:cNvSpPr>
          <p:nvPr/>
        </p:nvSpPr>
        <p:spPr bwMode="auto">
          <a:xfrm>
            <a:off x="4543425" y="58166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1" name="Text Box 42"/>
          <p:cNvSpPr txBox="1">
            <a:spLocks noChangeArrowheads="1"/>
          </p:cNvSpPr>
          <p:nvPr/>
        </p:nvSpPr>
        <p:spPr bwMode="auto">
          <a:xfrm>
            <a:off x="2765425" y="55594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10</a:t>
            </a:r>
          </a:p>
        </p:txBody>
      </p:sp>
      <p:sp>
        <p:nvSpPr>
          <p:cNvPr id="94252" name="Text Box 43"/>
          <p:cNvSpPr txBox="1">
            <a:spLocks noChangeArrowheads="1"/>
          </p:cNvSpPr>
          <p:nvPr/>
        </p:nvSpPr>
        <p:spPr bwMode="auto">
          <a:xfrm>
            <a:off x="4284663" y="6034088"/>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11</a:t>
            </a:r>
          </a:p>
        </p:txBody>
      </p:sp>
      <p:sp>
        <p:nvSpPr>
          <p:cNvPr id="94253" name="Line 44"/>
          <p:cNvSpPr>
            <a:spLocks noChangeShapeType="1"/>
          </p:cNvSpPr>
          <p:nvPr/>
        </p:nvSpPr>
        <p:spPr bwMode="auto">
          <a:xfrm flipH="1" flipV="1">
            <a:off x="4027488" y="5235575"/>
            <a:ext cx="219075" cy="411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4" name="Line 45"/>
          <p:cNvSpPr>
            <a:spLocks noChangeShapeType="1"/>
          </p:cNvSpPr>
          <p:nvPr/>
        </p:nvSpPr>
        <p:spPr bwMode="auto">
          <a:xfrm>
            <a:off x="2830513" y="3084513"/>
            <a:ext cx="0" cy="630237"/>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5" name="Oval 46"/>
          <p:cNvSpPr>
            <a:spLocks noChangeArrowheads="1"/>
          </p:cNvSpPr>
          <p:nvPr/>
        </p:nvSpPr>
        <p:spPr bwMode="auto">
          <a:xfrm>
            <a:off x="2728913" y="3732213"/>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6" name="Line 47"/>
          <p:cNvSpPr>
            <a:spLocks noChangeShapeType="1"/>
          </p:cNvSpPr>
          <p:nvPr/>
        </p:nvSpPr>
        <p:spPr bwMode="auto">
          <a:xfrm>
            <a:off x="2830513" y="3871913"/>
            <a:ext cx="0" cy="630237"/>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7" name="Oval 48"/>
          <p:cNvSpPr>
            <a:spLocks noChangeArrowheads="1"/>
          </p:cNvSpPr>
          <p:nvPr/>
        </p:nvSpPr>
        <p:spPr bwMode="auto">
          <a:xfrm>
            <a:off x="2728913" y="4519613"/>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58" name="Text Box 49"/>
          <p:cNvSpPr txBox="1">
            <a:spLocks noChangeArrowheads="1"/>
          </p:cNvSpPr>
          <p:nvPr/>
        </p:nvSpPr>
        <p:spPr bwMode="auto">
          <a:xfrm>
            <a:off x="2171700" y="3586163"/>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12</a:t>
            </a:r>
          </a:p>
        </p:txBody>
      </p:sp>
      <p:sp>
        <p:nvSpPr>
          <p:cNvPr id="94259" name="Text Box 50"/>
          <p:cNvSpPr txBox="1">
            <a:spLocks noChangeArrowheads="1"/>
          </p:cNvSpPr>
          <p:nvPr/>
        </p:nvSpPr>
        <p:spPr bwMode="auto">
          <a:xfrm>
            <a:off x="2171700" y="4373563"/>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13</a:t>
            </a:r>
          </a:p>
        </p:txBody>
      </p:sp>
      <p:sp>
        <p:nvSpPr>
          <p:cNvPr id="94260" name="Line 51"/>
          <p:cNvSpPr>
            <a:spLocks noChangeShapeType="1"/>
          </p:cNvSpPr>
          <p:nvPr/>
        </p:nvSpPr>
        <p:spPr bwMode="auto">
          <a:xfrm flipV="1">
            <a:off x="2611438" y="3135313"/>
            <a:ext cx="0" cy="425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1" name="Line 52"/>
          <p:cNvSpPr>
            <a:spLocks noChangeShapeType="1"/>
          </p:cNvSpPr>
          <p:nvPr/>
        </p:nvSpPr>
        <p:spPr bwMode="auto">
          <a:xfrm flipV="1">
            <a:off x="2598738" y="3946525"/>
            <a:ext cx="0" cy="3873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2" name="Line 53"/>
          <p:cNvSpPr>
            <a:spLocks noChangeShapeType="1"/>
          </p:cNvSpPr>
          <p:nvPr/>
        </p:nvSpPr>
        <p:spPr bwMode="auto">
          <a:xfrm flipH="1">
            <a:off x="1838325" y="4668838"/>
            <a:ext cx="952500" cy="50165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3" name="Text Box 54"/>
          <p:cNvSpPr txBox="1">
            <a:spLocks noChangeArrowheads="1"/>
          </p:cNvSpPr>
          <p:nvPr/>
        </p:nvSpPr>
        <p:spPr bwMode="auto">
          <a:xfrm>
            <a:off x="1541463" y="5184775"/>
            <a:ext cx="528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mtClean="0">
                <a:solidFill>
                  <a:srgbClr val="000000"/>
                </a:solidFill>
                <a:latin typeface="Tahoma" pitchFamily="34" charset="0"/>
              </a:rPr>
              <a:t>14</a:t>
            </a:r>
          </a:p>
        </p:txBody>
      </p:sp>
      <p:sp>
        <p:nvSpPr>
          <p:cNvPr id="94264" name="Line 55"/>
          <p:cNvSpPr>
            <a:spLocks noChangeShapeType="1"/>
          </p:cNvSpPr>
          <p:nvPr/>
        </p:nvSpPr>
        <p:spPr bwMode="auto">
          <a:xfrm flipV="1">
            <a:off x="1684338" y="4772025"/>
            <a:ext cx="449262" cy="2571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5" name="Line 56"/>
          <p:cNvSpPr>
            <a:spLocks noChangeShapeType="1"/>
          </p:cNvSpPr>
          <p:nvPr/>
        </p:nvSpPr>
        <p:spPr bwMode="auto">
          <a:xfrm>
            <a:off x="4038600" y="3843338"/>
            <a:ext cx="0" cy="954087"/>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6" name="Line 57"/>
          <p:cNvSpPr>
            <a:spLocks noChangeShapeType="1"/>
          </p:cNvSpPr>
          <p:nvPr/>
        </p:nvSpPr>
        <p:spPr bwMode="auto">
          <a:xfrm flipV="1">
            <a:off x="4179888" y="4049713"/>
            <a:ext cx="0" cy="5921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94267" name="Line 58"/>
          <p:cNvSpPr>
            <a:spLocks noChangeShapeType="1"/>
          </p:cNvSpPr>
          <p:nvPr/>
        </p:nvSpPr>
        <p:spPr bwMode="auto">
          <a:xfrm flipV="1">
            <a:off x="3189288" y="4913313"/>
            <a:ext cx="450850" cy="2317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endParaRPr kumimoji="0" lang="zh-CN" altLang="en-US" sz="1800" smtClean="0">
              <a:solidFill>
                <a:srgbClr val="000000"/>
              </a:solidFill>
              <a:latin typeface="Arial" pitchFamily="34" charset="0"/>
              <a:ea typeface="宋体" pitchFamily="2" charset="-122"/>
            </a:endParaRPr>
          </a:p>
        </p:txBody>
      </p:sp>
      <p:sp>
        <p:nvSpPr>
          <p:cNvPr id="447548" name="Rectangle 59"/>
          <p:cNvSpPr>
            <a:spLocks noGrp="1" noChangeArrowheads="1"/>
          </p:cNvSpPr>
          <p:nvPr>
            <p:ph type="title" idx="4294967295"/>
          </p:nvPr>
        </p:nvSpPr>
        <p:spPr>
          <a:xfrm>
            <a:off x="1371600" y="533400"/>
            <a:ext cx="7543800" cy="1143000"/>
          </a:xfrm>
          <a:prstGeom prst="rect">
            <a:avLst/>
          </a:prstGeom>
        </p:spPr>
        <p:txBody>
          <a:bodyPr/>
          <a:lstStyle/>
          <a:p>
            <a:pPr>
              <a:defRPr/>
            </a:pPr>
            <a:r>
              <a:rPr lang="zh-CN" altLang="en-US" smtClean="0"/>
              <a:t>搜索树</a:t>
            </a:r>
          </a:p>
        </p:txBody>
      </p:sp>
    </p:spTree>
    <p:extLst>
      <p:ext uri="{BB962C8B-B14F-4D97-AF65-F5344CB8AC3E}">
        <p14:creationId xmlns:p14="http://schemas.microsoft.com/office/powerpoint/2010/main" val="5238628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30723"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不回溯的线式搜索算法</a:t>
            </a:r>
            <a:endParaRPr lang="zh-CN" altLang="en-US" b="1" smtClean="0"/>
          </a:p>
        </p:txBody>
      </p:sp>
      <p:sp>
        <p:nvSpPr>
          <p:cNvPr id="4" name="TextBox 3"/>
          <p:cNvSpPr txBox="1">
            <a:spLocks noChangeArrowheads="1"/>
          </p:cNvSpPr>
          <p:nvPr/>
        </p:nvSpPr>
        <p:spPr bwMode="auto">
          <a:xfrm>
            <a:off x="714375" y="1857375"/>
            <a:ext cx="81359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1 </a:t>
            </a:r>
            <a:r>
              <a:rPr kumimoji="0" lang="zh-CN" altLang="en-US" dirty="0" smtClean="0">
                <a:solidFill>
                  <a:srgbClr val="000000"/>
                </a:solidFill>
                <a:ea typeface="仿宋_GB2312" pitchFamily="49" charset="-122"/>
              </a:rPr>
              <a:t>：把初始节点</a:t>
            </a:r>
            <a:r>
              <a:rPr kumimoji="0" lang="en-US" altLang="zh-CN"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2 </a:t>
            </a:r>
            <a:r>
              <a:rPr kumimoji="0" lang="zh-CN" altLang="en-US" dirty="0" smtClean="0">
                <a:solidFill>
                  <a:srgbClr val="000000"/>
                </a:solidFill>
                <a:ea typeface="仿宋_GB2312" pitchFamily="49" charset="-122"/>
              </a:rPr>
              <a:t>：令</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3 </a:t>
            </a:r>
            <a:r>
              <a:rPr kumimoji="0" lang="zh-CN" altLang="en-US" dirty="0" smtClean="0">
                <a:solidFill>
                  <a:srgbClr val="000000"/>
                </a:solidFill>
                <a:ea typeface="仿宋_GB2312" pitchFamily="49" charset="-122"/>
              </a:rPr>
              <a:t>：若</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是目标节点</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则搜索成功</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结束。 </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4 </a:t>
            </a:r>
            <a:r>
              <a:rPr kumimoji="0" lang="zh-CN" altLang="en-US" dirty="0" smtClean="0">
                <a:solidFill>
                  <a:srgbClr val="000000"/>
                </a:solidFill>
                <a:ea typeface="仿宋_GB2312" pitchFamily="49" charset="-122"/>
              </a:rPr>
              <a:t>：若</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不可扩展</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则搜索失败</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退出。 </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5 </a:t>
            </a:r>
            <a:r>
              <a:rPr kumimoji="0" lang="zh-CN" altLang="en-US" dirty="0" smtClean="0">
                <a:solidFill>
                  <a:srgbClr val="000000"/>
                </a:solidFill>
                <a:ea typeface="仿宋_GB2312" pitchFamily="49" charset="-122"/>
              </a:rPr>
              <a:t>：扩展</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选取其一个未在</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表中出现过的子节点</a:t>
            </a:r>
            <a:r>
              <a:rPr kumimoji="0" lang="en-US" altLang="zh-CN" dirty="0" smtClean="0">
                <a:solidFill>
                  <a:srgbClr val="000000"/>
                </a:solidFill>
                <a:ea typeface="仿宋_GB2312" pitchFamily="49" charset="-122"/>
              </a:rPr>
              <a:t>N</a:t>
            </a:r>
            <a:r>
              <a:rPr kumimoji="0" lang="en-US" altLang="zh-CN" baseline="-25000" dirty="0" smtClean="0">
                <a:solidFill>
                  <a:srgbClr val="000000"/>
                </a:solidFill>
                <a:ea typeface="仿宋_GB2312" pitchFamily="49" charset="-122"/>
              </a:rPr>
              <a:t>1</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令</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N</a:t>
            </a:r>
            <a:r>
              <a:rPr kumimoji="0" lang="en-US" altLang="zh-CN" baseline="-25000" dirty="0" smtClean="0">
                <a:solidFill>
                  <a:srgbClr val="000000"/>
                </a:solidFill>
                <a:ea typeface="仿宋_GB2312" pitchFamily="49" charset="-122"/>
              </a:rPr>
              <a:t>1</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转步</a:t>
            </a:r>
            <a:r>
              <a:rPr kumimoji="0" lang="en-US" altLang="zh-CN" dirty="0" smtClean="0">
                <a:solidFill>
                  <a:srgbClr val="000000"/>
                </a:solidFill>
                <a:ea typeface="仿宋_GB2312" pitchFamily="49" charset="-122"/>
              </a:rPr>
              <a:t>3</a:t>
            </a:r>
            <a:endParaRPr kumimoji="0" lang="zh-CN" altLang="en-US" dirty="0" smtClean="0">
              <a:solidFill>
                <a:srgbClr val="000000"/>
              </a:solidFill>
            </a:endParaRPr>
          </a:p>
        </p:txBody>
      </p:sp>
    </p:spTree>
    <p:extLst>
      <p:ext uri="{BB962C8B-B14F-4D97-AF65-F5344CB8AC3E}">
        <p14:creationId xmlns:p14="http://schemas.microsoft.com/office/powerpoint/2010/main" val="23439896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标题 5121"/>
          <p:cNvSpPr>
            <a:spLocks noGrp="1"/>
          </p:cNvSpPr>
          <p:nvPr>
            <p:ph type="title"/>
          </p:nvPr>
        </p:nvSpPr>
        <p:spPr>
          <a:xfrm>
            <a:off x="1187624" y="620688"/>
            <a:ext cx="7589838" cy="793750"/>
          </a:xfrm>
        </p:spPr>
        <p:txBody>
          <a:bodyPr vert="horz" wrap="square" lIns="91440" tIns="45720" rIns="91440" bIns="45720" numCol="1" anchorCtr="0" compatLnSpc="1">
            <a:prstTxWarp prst="textNoShape">
              <a:avLst/>
            </a:prstTxWarp>
          </a:bodyPr>
          <a:lstStyle/>
          <a:p>
            <a:pPr eaLnBrk="1" hangingPunct="1">
              <a:defRPr/>
            </a:pPr>
            <a:r>
              <a:rPr lang="zh-CN" altLang="zh-CN" b="0" noProof="1" smtClean="0">
                <a:solidFill>
                  <a:srgbClr val="0000FF"/>
                </a:solidFill>
                <a:effectLst>
                  <a:outerShdw blurRad="38100" dist="38100" dir="2700000" algn="tl">
                    <a:srgbClr val="C0C0C0"/>
                  </a:outerShdw>
                </a:effectLst>
                <a:latin typeface="Times New Roman" pitchFamily="18" charset="0"/>
                <a:ea typeface="楷体_GB2312" pitchFamily="49" charset="-122"/>
                <a:cs typeface="Times New Roman" pitchFamily="18" charset="0"/>
                <a:sym typeface="+mn-ea"/>
              </a:rPr>
              <a:t>主要知识表示方法</a:t>
            </a:r>
            <a:r>
              <a:rPr lang="zh-CN" altLang="en-US" b="0" noProof="1" smtClean="0">
                <a:effectLst>
                  <a:outerShdw blurRad="38100" dist="38100" dir="2700000" algn="tl">
                    <a:srgbClr val="C0C0C0"/>
                  </a:outerShdw>
                </a:effectLst>
                <a:latin typeface="Verdana" pitchFamily="34" charset="0"/>
                <a:ea typeface="楷体_GB2312" pitchFamily="49" charset="-122"/>
                <a:cs typeface="Times New Roman" pitchFamily="18" charset="0"/>
                <a:sym typeface="+mn-ea"/>
              </a:rPr>
              <a:t> </a:t>
            </a:r>
            <a:r>
              <a:rPr lang="en-US" altLang="zh-CN" b="0" noProof="1" smtClean="0">
                <a:solidFill>
                  <a:srgbClr val="FF0000"/>
                </a:solidFill>
                <a:effectLst>
                  <a:outerShdw blurRad="38100" dist="38100" dir="2700000" algn="tl">
                    <a:srgbClr val="C0C0C0"/>
                  </a:outerShdw>
                </a:effectLst>
                <a:latin typeface="Times New Roman" pitchFamily="18" charset="0"/>
                <a:ea typeface="楷体_GB2312" pitchFamily="49" charset="-122"/>
                <a:cs typeface="Times New Roman" pitchFamily="18" charset="0"/>
              </a:rPr>
              <a:t>Basic Methodologies</a:t>
            </a:r>
          </a:p>
        </p:txBody>
      </p:sp>
      <p:sp>
        <p:nvSpPr>
          <p:cNvPr id="12291" name="文本占位符 5122"/>
          <p:cNvSpPr>
            <a:spLocks noGrp="1" noChangeArrowheads="1"/>
          </p:cNvSpPr>
          <p:nvPr>
            <p:ph idx="1"/>
          </p:nvPr>
        </p:nvSpPr>
        <p:spPr>
          <a:xfrm>
            <a:off x="457201" y="1676400"/>
            <a:ext cx="8219256" cy="3336776"/>
          </a:xfrm>
        </p:spPr>
        <p:txBody>
          <a:bodyPr/>
          <a:lstStyle/>
          <a:p>
            <a:pPr eaLnBrk="1" hangingPunct="1">
              <a:lnSpc>
                <a:spcPct val="90000"/>
              </a:lnSpc>
            </a:pPr>
            <a:r>
              <a:rPr lang="zh-CN" altLang="en-US" b="1" dirty="0" smtClean="0">
                <a:latin typeface="Times New Roman" pitchFamily="18" charset="0"/>
              </a:rPr>
              <a:t>状态空间</a:t>
            </a:r>
            <a:r>
              <a:rPr lang="en-US" altLang="zh-CN" dirty="0" smtClean="0">
                <a:latin typeface="Times New Roman" pitchFamily="18" charset="0"/>
              </a:rPr>
              <a:t> (</a:t>
            </a:r>
            <a:r>
              <a:rPr lang="en-US" altLang="zh-CN" dirty="0" smtClean="0">
                <a:latin typeface="Times New Roman" pitchFamily="18" charset="0"/>
                <a:sym typeface="楷体_GB2312" pitchFamily="49" charset="-122"/>
              </a:rPr>
              <a:t>State Space</a:t>
            </a:r>
            <a:r>
              <a:rPr lang="en-US" altLang="zh-CN" dirty="0" smtClean="0">
                <a:latin typeface="Times New Roman" pitchFamily="18" charset="0"/>
              </a:rPr>
              <a:t>) </a:t>
            </a:r>
          </a:p>
          <a:p>
            <a:pPr eaLnBrk="1" hangingPunct="1">
              <a:lnSpc>
                <a:spcPct val="90000"/>
              </a:lnSpc>
            </a:pPr>
            <a:r>
              <a:rPr lang="zh-CN" altLang="en-US" b="1" dirty="0" smtClean="0">
                <a:latin typeface="Times New Roman" pitchFamily="18" charset="0"/>
              </a:rPr>
              <a:t>问题归约</a:t>
            </a:r>
            <a:r>
              <a:rPr lang="en-US" altLang="zh-CN" dirty="0" smtClean="0">
                <a:latin typeface="Times New Roman" pitchFamily="18" charset="0"/>
              </a:rPr>
              <a:t> (Problem Reduction) </a:t>
            </a:r>
          </a:p>
          <a:p>
            <a:pPr eaLnBrk="1" hangingPunct="1">
              <a:lnSpc>
                <a:spcPct val="90000"/>
              </a:lnSpc>
            </a:pPr>
            <a:r>
              <a:rPr lang="zh-CN" altLang="en-US" b="1" dirty="0" smtClean="0">
                <a:latin typeface="Times New Roman" pitchFamily="18" charset="0"/>
              </a:rPr>
              <a:t>谓词逻辑</a:t>
            </a:r>
            <a:r>
              <a:rPr lang="zh-CN" altLang="en-US" dirty="0" smtClean="0">
                <a:latin typeface="Times New Roman" pitchFamily="18" charset="0"/>
              </a:rPr>
              <a:t>（</a:t>
            </a:r>
            <a:r>
              <a:rPr lang="en-US" altLang="zh-CN" dirty="0" smtClean="0">
                <a:latin typeface="Times New Roman" pitchFamily="18" charset="0"/>
              </a:rPr>
              <a:t>Predicate Logic</a:t>
            </a:r>
            <a:r>
              <a:rPr lang="zh-CN" altLang="en-US" dirty="0" smtClean="0">
                <a:latin typeface="Times New Roman" pitchFamily="18" charset="0"/>
              </a:rPr>
              <a:t>）</a:t>
            </a:r>
          </a:p>
          <a:p>
            <a:pPr eaLnBrk="1" hangingPunct="1">
              <a:lnSpc>
                <a:spcPct val="90000"/>
              </a:lnSpc>
            </a:pPr>
            <a:r>
              <a:rPr lang="zh-CN" altLang="en-US" b="1" dirty="0" smtClean="0">
                <a:latin typeface="Times New Roman" pitchFamily="18" charset="0"/>
              </a:rPr>
              <a:t>语义网络</a:t>
            </a:r>
            <a:r>
              <a:rPr lang="zh-CN" altLang="en-US" dirty="0" smtClean="0">
                <a:latin typeface="Times New Roman" pitchFamily="18" charset="0"/>
              </a:rPr>
              <a:t>（</a:t>
            </a:r>
            <a:r>
              <a:rPr lang="en-US" altLang="zh-CN" dirty="0" smtClean="0">
                <a:latin typeface="Times New Roman" pitchFamily="18" charset="0"/>
              </a:rPr>
              <a:t>Semantic Network</a:t>
            </a:r>
            <a:r>
              <a:rPr lang="zh-CN" altLang="en-US" dirty="0" smtClean="0">
                <a:latin typeface="Times New Roman" pitchFamily="18" charset="0"/>
              </a:rPr>
              <a:t>）</a:t>
            </a:r>
          </a:p>
          <a:p>
            <a:pPr eaLnBrk="1" hangingPunct="1">
              <a:lnSpc>
                <a:spcPct val="90000"/>
              </a:lnSpc>
            </a:pPr>
            <a:r>
              <a:rPr lang="zh-CN" altLang="en-US" b="1" dirty="0" smtClean="0">
                <a:latin typeface="Times New Roman" pitchFamily="18" charset="0"/>
              </a:rPr>
              <a:t>本体</a:t>
            </a:r>
            <a:r>
              <a:rPr lang="zh-CN" altLang="en-US" dirty="0" smtClean="0">
                <a:latin typeface="Times New Roman" pitchFamily="18" charset="0"/>
              </a:rPr>
              <a:t>（</a:t>
            </a:r>
            <a:r>
              <a:rPr lang="en-US" altLang="zh-CN" dirty="0" smtClean="0">
                <a:latin typeface="Times New Roman" pitchFamily="18" charset="0"/>
              </a:rPr>
              <a:t>Ontology</a:t>
            </a:r>
            <a:r>
              <a:rPr lang="zh-CN" altLang="en-US" dirty="0" smtClean="0">
                <a:latin typeface="Times New Roman" pitchFamily="18" charset="0"/>
              </a:rPr>
              <a:t>）</a:t>
            </a:r>
          </a:p>
          <a:p>
            <a:pPr eaLnBrk="1" hangingPunct="1">
              <a:lnSpc>
                <a:spcPct val="90000"/>
              </a:lnSpc>
            </a:pPr>
            <a:r>
              <a:rPr lang="zh-CN" altLang="en-US" b="1" dirty="0" smtClean="0">
                <a:latin typeface="Times New Roman" pitchFamily="18" charset="0"/>
              </a:rPr>
              <a:t>真体</a:t>
            </a:r>
            <a:r>
              <a:rPr lang="en-US" altLang="zh-CN" dirty="0" smtClean="0">
                <a:latin typeface="Times New Roman" pitchFamily="18" charset="0"/>
              </a:rPr>
              <a:t>(Agent) </a:t>
            </a:r>
          </a:p>
          <a:p>
            <a:pPr eaLnBrk="1" hangingPunct="1">
              <a:lnSpc>
                <a:spcPct val="90000"/>
              </a:lnSpc>
            </a:pPr>
            <a:r>
              <a:rPr lang="zh-CN" altLang="en-US" b="1" dirty="0" smtClean="0">
                <a:latin typeface="Times New Roman" pitchFamily="18" charset="0"/>
              </a:rPr>
              <a:t>框架，剧本，过程</a:t>
            </a:r>
            <a:r>
              <a:rPr lang="zh-CN" altLang="en-US" dirty="0" smtClean="0">
                <a:latin typeface="Times New Roman" pitchFamily="18" charset="0"/>
              </a:rPr>
              <a:t>（</a:t>
            </a:r>
            <a:r>
              <a:rPr lang="en-US" altLang="zh-CN" dirty="0" smtClean="0">
                <a:latin typeface="Times New Roman" pitchFamily="18" charset="0"/>
              </a:rPr>
              <a:t>Frame, Script, Procedure</a:t>
            </a:r>
            <a:r>
              <a:rPr lang="zh-CN" altLang="en-US" dirty="0" smtClean="0">
                <a:latin typeface="Times New Roman" pitchFamily="18" charset="0"/>
              </a:rPr>
              <a:t>）</a:t>
            </a:r>
          </a:p>
        </p:txBody>
      </p:sp>
      <p:sp>
        <p:nvSpPr>
          <p:cNvPr id="2" name="矩形 1"/>
          <p:cNvSpPr/>
          <p:nvPr/>
        </p:nvSpPr>
        <p:spPr>
          <a:xfrm>
            <a:off x="35496" y="5373217"/>
            <a:ext cx="8741966" cy="461665"/>
          </a:xfrm>
          <a:prstGeom prst="rect">
            <a:avLst/>
          </a:prstGeom>
        </p:spPr>
        <p:txBody>
          <a:bodyPr wrap="square">
            <a:spAutoFit/>
          </a:bodyPr>
          <a:lstStyle/>
          <a:p>
            <a:r>
              <a:rPr lang="en-US" altLang="zh-CN" dirty="0"/>
              <a:t> </a:t>
            </a:r>
            <a:r>
              <a:rPr lang="en-US" altLang="zh-CN" dirty="0">
                <a:solidFill>
                  <a:srgbClr val="FF0000"/>
                </a:solidFill>
              </a:rPr>
              <a:t>Problem Solving  </a:t>
            </a:r>
            <a:r>
              <a:rPr lang="en-US" altLang="zh-CN" dirty="0" smtClean="0">
                <a:solidFill>
                  <a:srgbClr val="FF0000"/>
                </a:solidFill>
              </a:rPr>
              <a:t> </a:t>
            </a:r>
            <a:r>
              <a:rPr lang="en-US" altLang="zh-CN" dirty="0">
                <a:solidFill>
                  <a:srgbClr val="FF0000"/>
                </a:solidFill>
              </a:rPr>
              <a:t>=  Knowledge Representation + Search</a:t>
            </a:r>
            <a:endParaRPr lang="zh-CN" altLang="en-US" dirty="0">
              <a:solidFill>
                <a:srgbClr val="FF0000"/>
              </a:solidFill>
            </a:endParaRPr>
          </a:p>
        </p:txBody>
      </p:sp>
    </p:spTree>
    <p:extLst>
      <p:ext uri="{BB962C8B-B14F-4D97-AF65-F5344CB8AC3E}">
        <p14:creationId xmlns:p14="http://schemas.microsoft.com/office/powerpoint/2010/main" val="230259793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31747"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可回溯的线式搜索</a:t>
            </a:r>
            <a:endParaRPr lang="zh-CN" altLang="en-US" b="1" smtClean="0"/>
          </a:p>
        </p:txBody>
      </p:sp>
      <p:sp>
        <p:nvSpPr>
          <p:cNvPr id="4" name="TextBox 3"/>
          <p:cNvSpPr txBox="1">
            <a:spLocks noChangeArrowheads="1"/>
          </p:cNvSpPr>
          <p:nvPr/>
        </p:nvSpPr>
        <p:spPr bwMode="auto">
          <a:xfrm>
            <a:off x="323528" y="1700808"/>
            <a:ext cx="8526785"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1 </a:t>
            </a:r>
            <a:r>
              <a:rPr kumimoji="0" lang="zh-CN" altLang="en-US" sz="2000" dirty="0" smtClean="0">
                <a:solidFill>
                  <a:srgbClr val="000000"/>
                </a:solidFill>
                <a:ea typeface="仿宋_GB2312" pitchFamily="49" charset="-122"/>
              </a:rPr>
              <a:t>：把初始节点</a:t>
            </a:r>
            <a:r>
              <a:rPr kumimoji="0" lang="en-US" altLang="zh-CN" sz="2000" dirty="0" smtClean="0">
                <a:solidFill>
                  <a:srgbClr val="000000"/>
                </a:solidFill>
                <a:ea typeface="仿宋_GB2312" pitchFamily="49" charset="-122"/>
              </a:rPr>
              <a:t>S</a:t>
            </a:r>
            <a:r>
              <a:rPr kumimoji="0" lang="en-US" altLang="zh-CN" sz="2000" baseline="-25000" dirty="0" smtClean="0">
                <a:solidFill>
                  <a:srgbClr val="000000"/>
                </a:solidFill>
                <a:ea typeface="仿宋_GB2312" pitchFamily="49" charset="-122"/>
              </a:rPr>
              <a:t>o</a:t>
            </a:r>
            <a:r>
              <a:rPr kumimoji="0" lang="zh-CN" altLang="en-US" sz="2000" dirty="0" smtClean="0">
                <a:solidFill>
                  <a:srgbClr val="000000"/>
                </a:solidFill>
                <a:ea typeface="仿宋_GB2312" pitchFamily="49" charset="-122"/>
              </a:rPr>
              <a:t>放入</a:t>
            </a:r>
            <a:r>
              <a:rPr kumimoji="0" lang="en-US" altLang="zh-CN" sz="2000" dirty="0" smtClean="0">
                <a:solidFill>
                  <a:srgbClr val="000000"/>
                </a:solidFill>
                <a:ea typeface="仿宋_GB2312" pitchFamily="49" charset="-122"/>
              </a:rPr>
              <a:t>CLOSED</a:t>
            </a:r>
            <a:r>
              <a:rPr kumimoji="0" lang="zh-CN" altLang="en-US" sz="2000" dirty="0" smtClean="0">
                <a:solidFill>
                  <a:srgbClr val="000000"/>
                </a:solidFill>
                <a:ea typeface="仿宋_GB2312" pitchFamily="49" charset="-122"/>
              </a:rPr>
              <a:t>表中。</a:t>
            </a:r>
          </a:p>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2</a:t>
            </a:r>
            <a:r>
              <a:rPr kumimoji="0" lang="zh-CN" altLang="en-US" sz="2000" dirty="0" smtClean="0">
                <a:solidFill>
                  <a:srgbClr val="000000"/>
                </a:solidFill>
                <a:ea typeface="仿宋_GB2312" pitchFamily="49" charset="-122"/>
              </a:rPr>
              <a:t>：令</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a:t>
            </a:r>
            <a:r>
              <a:rPr kumimoji="0" lang="en-US" altLang="zh-CN" sz="2000" dirty="0" smtClean="0">
                <a:solidFill>
                  <a:srgbClr val="000000"/>
                </a:solidFill>
                <a:ea typeface="仿宋_GB2312" pitchFamily="49" charset="-122"/>
              </a:rPr>
              <a:t>S</a:t>
            </a:r>
            <a:r>
              <a:rPr kumimoji="0" lang="en-US" altLang="zh-CN" sz="2000" baseline="-25000" dirty="0" smtClean="0">
                <a:solidFill>
                  <a:srgbClr val="000000"/>
                </a:solidFill>
                <a:ea typeface="仿宋_GB2312" pitchFamily="49" charset="-122"/>
              </a:rPr>
              <a:t>o</a:t>
            </a:r>
            <a:r>
              <a:rPr kumimoji="0" lang="zh-CN" altLang="en-US" sz="2000" dirty="0" smtClean="0">
                <a:solidFill>
                  <a:srgbClr val="000000"/>
                </a:solidFill>
                <a:ea typeface="仿宋_GB2312" pitchFamily="49" charset="-122"/>
              </a:rPr>
              <a:t>。</a:t>
            </a:r>
          </a:p>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3</a:t>
            </a:r>
            <a:r>
              <a:rPr kumimoji="0" lang="zh-CN" altLang="en-US" sz="2000" dirty="0" smtClean="0">
                <a:solidFill>
                  <a:srgbClr val="000000"/>
                </a:solidFill>
                <a:ea typeface="仿宋_GB2312" pitchFamily="49" charset="-122"/>
              </a:rPr>
              <a:t>：若</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是目标节点</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则搜索成功</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结束。 </a:t>
            </a:r>
          </a:p>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4</a:t>
            </a:r>
            <a:r>
              <a:rPr kumimoji="0" lang="zh-CN" altLang="en-US" sz="2000" dirty="0" smtClean="0">
                <a:solidFill>
                  <a:srgbClr val="000000"/>
                </a:solidFill>
                <a:ea typeface="仿宋_GB2312" pitchFamily="49" charset="-122"/>
              </a:rPr>
              <a:t>： 若</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不可扩展，转步</a:t>
            </a:r>
            <a:r>
              <a:rPr kumimoji="0" lang="en-US" altLang="zh-CN" sz="2000" dirty="0" smtClean="0">
                <a:solidFill>
                  <a:srgbClr val="000000"/>
                </a:solidFill>
                <a:ea typeface="仿宋_GB2312" pitchFamily="49" charset="-122"/>
              </a:rPr>
              <a:t>6</a:t>
            </a:r>
            <a:endParaRPr kumimoji="0" lang="zh-CN" altLang="en-US" sz="2000" dirty="0" smtClean="0">
              <a:solidFill>
                <a:srgbClr val="000000"/>
              </a:solidFill>
            </a:endParaRPr>
          </a:p>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5</a:t>
            </a:r>
            <a:r>
              <a:rPr kumimoji="0" lang="zh-CN" altLang="en-US" sz="2000" dirty="0" smtClean="0">
                <a:solidFill>
                  <a:srgbClr val="000000"/>
                </a:solidFill>
                <a:ea typeface="仿宋_GB2312" pitchFamily="49" charset="-122"/>
              </a:rPr>
              <a:t>：</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扩展</a:t>
            </a:r>
            <a:r>
              <a:rPr kumimoji="0" lang="en-US" altLang="zh-CN" sz="2000" dirty="0" smtClean="0">
                <a:solidFill>
                  <a:srgbClr val="000000"/>
                </a:solidFill>
                <a:ea typeface="仿宋_GB2312" pitchFamily="49" charset="-122"/>
              </a:rPr>
              <a:t>N</a:t>
            </a:r>
          </a:p>
          <a:p>
            <a:pPr algn="just">
              <a:lnSpc>
                <a:spcPct val="120000"/>
              </a:lnSpc>
              <a:spcBef>
                <a:spcPct val="20000"/>
              </a:spcBef>
            </a:pPr>
            <a:r>
              <a:rPr kumimoji="0" lang="en-US" altLang="zh-CN" sz="2000" dirty="0" smtClean="0">
                <a:solidFill>
                  <a:srgbClr val="000000"/>
                </a:solidFill>
                <a:ea typeface="仿宋_GB2312" pitchFamily="49" charset="-122"/>
              </a:rPr>
              <a:t>           (1)</a:t>
            </a:r>
            <a:r>
              <a:rPr kumimoji="0" lang="zh-CN" altLang="en-US" sz="2000" dirty="0" smtClean="0">
                <a:solidFill>
                  <a:srgbClr val="000000"/>
                </a:solidFill>
                <a:ea typeface="仿宋_GB2312" pitchFamily="49" charset="-122"/>
              </a:rPr>
              <a:t>如果</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全部子结点在</a:t>
            </a:r>
            <a:r>
              <a:rPr kumimoji="0" lang="en-US" altLang="zh-CN" sz="2000" dirty="0" smtClean="0">
                <a:solidFill>
                  <a:srgbClr val="000000"/>
                </a:solidFill>
                <a:ea typeface="仿宋_GB2312" pitchFamily="49" charset="-122"/>
              </a:rPr>
              <a:t>CLOSED</a:t>
            </a:r>
            <a:r>
              <a:rPr kumimoji="0" lang="zh-CN" altLang="en-US" sz="2000" dirty="0" smtClean="0">
                <a:solidFill>
                  <a:srgbClr val="000000"/>
                </a:solidFill>
                <a:ea typeface="仿宋_GB2312" pitchFamily="49" charset="-122"/>
              </a:rPr>
              <a:t>表出现过，转步</a:t>
            </a:r>
            <a:r>
              <a:rPr kumimoji="0" lang="en-US" altLang="zh-CN" sz="2000" dirty="0" smtClean="0">
                <a:solidFill>
                  <a:srgbClr val="000000"/>
                </a:solidFill>
                <a:ea typeface="仿宋_GB2312" pitchFamily="49" charset="-122"/>
              </a:rPr>
              <a:t>6</a:t>
            </a:r>
          </a:p>
          <a:p>
            <a:pPr algn="just">
              <a:lnSpc>
                <a:spcPct val="120000"/>
              </a:lnSpc>
              <a:spcBef>
                <a:spcPct val="20000"/>
              </a:spcBef>
            </a:pPr>
            <a:r>
              <a:rPr kumimoji="0" lang="en-US" altLang="zh-CN" sz="2000" dirty="0" smtClean="0">
                <a:solidFill>
                  <a:srgbClr val="000000"/>
                </a:solidFill>
                <a:ea typeface="仿宋_GB2312" pitchFamily="49" charset="-122"/>
              </a:rPr>
              <a:t>           (2)</a:t>
            </a:r>
            <a:r>
              <a:rPr kumimoji="0" lang="zh-CN" altLang="en-US" sz="2000" dirty="0" smtClean="0">
                <a:solidFill>
                  <a:srgbClr val="000000"/>
                </a:solidFill>
                <a:ea typeface="仿宋_GB2312" pitchFamily="49" charset="-122"/>
              </a:rPr>
              <a:t>选取其一个未在</a:t>
            </a:r>
            <a:r>
              <a:rPr kumimoji="0" lang="en-US" altLang="zh-CN" sz="2000" dirty="0" smtClean="0">
                <a:solidFill>
                  <a:srgbClr val="000000"/>
                </a:solidFill>
                <a:ea typeface="仿宋_GB2312" pitchFamily="49" charset="-122"/>
              </a:rPr>
              <a:t>CLOSED</a:t>
            </a:r>
            <a:r>
              <a:rPr kumimoji="0" lang="zh-CN" altLang="en-US" sz="2000" dirty="0" smtClean="0">
                <a:solidFill>
                  <a:srgbClr val="000000"/>
                </a:solidFill>
                <a:ea typeface="仿宋_GB2312" pitchFamily="49" charset="-122"/>
              </a:rPr>
              <a:t>表用出现过的子节点</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1</a:t>
            </a:r>
            <a:r>
              <a:rPr kumimoji="0" lang="zh-CN" altLang="en-US" sz="2000" dirty="0" smtClean="0">
                <a:solidFill>
                  <a:srgbClr val="000000"/>
                </a:solidFill>
                <a:ea typeface="仿宋_GB2312" pitchFamily="49" charset="-122"/>
              </a:rPr>
              <a:t>放入</a:t>
            </a:r>
            <a:r>
              <a:rPr kumimoji="0" lang="en-US" altLang="zh-CN" sz="2000" dirty="0" smtClean="0">
                <a:solidFill>
                  <a:srgbClr val="000000"/>
                </a:solidFill>
                <a:ea typeface="仿宋_GB2312" pitchFamily="49" charset="-122"/>
              </a:rPr>
              <a:t>CLOSED </a:t>
            </a:r>
            <a:r>
              <a:rPr kumimoji="0" lang="zh-CN" altLang="en-US" sz="2000" dirty="0" smtClean="0">
                <a:solidFill>
                  <a:srgbClr val="000000"/>
                </a:solidFill>
                <a:ea typeface="仿宋_GB2312" pitchFamily="49" charset="-122"/>
              </a:rPr>
              <a:t>表</a:t>
            </a:r>
            <a:r>
              <a:rPr kumimoji="0" lang="en-US" altLang="zh-CN" sz="2000" dirty="0" smtClean="0">
                <a:solidFill>
                  <a:srgbClr val="000000"/>
                </a:solidFill>
                <a:ea typeface="仿宋_GB2312" pitchFamily="49" charset="-122"/>
              </a:rPr>
              <a:t>   </a:t>
            </a:r>
          </a:p>
          <a:p>
            <a:pPr algn="just">
              <a:lnSpc>
                <a:spcPct val="120000"/>
              </a:lnSpc>
              <a:spcBef>
                <a:spcPct val="20000"/>
              </a:spcBef>
            </a:pP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   中</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令</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1</a:t>
            </a:r>
            <a:r>
              <a:rPr kumimoji="0" lang="en-US" altLang="zh-CN" sz="2000" dirty="0" smtClean="0">
                <a:solidFill>
                  <a:srgbClr val="000000"/>
                </a:solidFill>
                <a:ea typeface="仿宋_GB2312" pitchFamily="49" charset="-122"/>
              </a:rPr>
              <a:t>,</a:t>
            </a:r>
            <a:r>
              <a:rPr kumimoji="0" lang="zh-CN" altLang="en-US" sz="2000" dirty="0" smtClean="0">
                <a:solidFill>
                  <a:srgbClr val="000000"/>
                </a:solidFill>
                <a:ea typeface="仿宋_GB2312" pitchFamily="49" charset="-122"/>
              </a:rPr>
              <a:t>转步</a:t>
            </a:r>
            <a:r>
              <a:rPr kumimoji="0" lang="en-US" altLang="zh-CN" sz="2000" dirty="0" smtClean="0">
                <a:solidFill>
                  <a:srgbClr val="000000"/>
                </a:solidFill>
                <a:ea typeface="仿宋_GB2312" pitchFamily="49" charset="-122"/>
              </a:rPr>
              <a:t>3</a:t>
            </a:r>
          </a:p>
          <a:p>
            <a:pPr algn="just">
              <a:lnSpc>
                <a:spcPct val="120000"/>
              </a:lnSpc>
              <a:spcBef>
                <a:spcPct val="20000"/>
              </a:spcBef>
            </a:pPr>
            <a:r>
              <a:rPr kumimoji="0" lang="zh-CN" altLang="en-US" sz="2000" dirty="0" smtClean="0">
                <a:solidFill>
                  <a:srgbClr val="000000"/>
                </a:solidFill>
                <a:ea typeface="仿宋_GB2312" pitchFamily="49" charset="-122"/>
              </a:rPr>
              <a:t>步</a:t>
            </a:r>
            <a:r>
              <a:rPr kumimoji="0" lang="en-US" altLang="zh-CN" sz="2000" dirty="0" smtClean="0">
                <a:solidFill>
                  <a:srgbClr val="000000"/>
                </a:solidFill>
                <a:ea typeface="仿宋_GB2312" pitchFamily="49" charset="-122"/>
              </a:rPr>
              <a:t>6</a:t>
            </a:r>
            <a:r>
              <a:rPr kumimoji="0" lang="zh-CN" altLang="en-US" sz="2000" dirty="0" smtClean="0">
                <a:solidFill>
                  <a:srgbClr val="000000"/>
                </a:solidFill>
                <a:ea typeface="仿宋_GB2312" pitchFamily="49" charset="-122"/>
              </a:rPr>
              <a:t>：移出</a:t>
            </a:r>
            <a:r>
              <a:rPr kumimoji="0" lang="en-US" altLang="zh-CN" sz="2000" dirty="0" smtClean="0">
                <a:solidFill>
                  <a:srgbClr val="000000"/>
                </a:solidFill>
                <a:ea typeface="仿宋_GB2312" pitchFamily="49" charset="-122"/>
              </a:rPr>
              <a:t>CLOSED</a:t>
            </a:r>
            <a:r>
              <a:rPr kumimoji="0" lang="zh-CN" altLang="en-US" sz="2000" dirty="0" smtClean="0">
                <a:solidFill>
                  <a:srgbClr val="000000"/>
                </a:solidFill>
                <a:ea typeface="仿宋_GB2312" pitchFamily="49" charset="-122"/>
              </a:rPr>
              <a:t>表的末端节点</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e</a:t>
            </a:r>
            <a:r>
              <a:rPr kumimoji="0" lang="en-US" altLang="zh-CN" sz="2000" dirty="0" smtClean="0">
                <a:solidFill>
                  <a:srgbClr val="000000"/>
                </a:solidFill>
                <a:ea typeface="仿宋_GB2312" pitchFamily="49" charset="-122"/>
              </a:rPr>
              <a:t>,</a:t>
            </a:r>
            <a:r>
              <a:rPr kumimoji="0" lang="zh-CN" altLang="en-US" sz="2000" dirty="0" smtClean="0">
                <a:solidFill>
                  <a:srgbClr val="000000"/>
                </a:solidFill>
                <a:ea typeface="仿宋_GB2312" pitchFamily="49" charset="-122"/>
              </a:rPr>
              <a:t>若</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e</a:t>
            </a:r>
            <a:r>
              <a:rPr kumimoji="0" lang="zh-CN" altLang="en-US" sz="2000" dirty="0" smtClean="0">
                <a:solidFill>
                  <a:srgbClr val="000000"/>
                </a:solidFill>
                <a:ea typeface="仿宋_GB2312" pitchFamily="49" charset="-122"/>
              </a:rPr>
              <a:t>＝</a:t>
            </a:r>
            <a:r>
              <a:rPr kumimoji="0" lang="en-US" altLang="zh-CN" sz="2000" dirty="0" smtClean="0">
                <a:solidFill>
                  <a:srgbClr val="000000"/>
                </a:solidFill>
                <a:ea typeface="仿宋_GB2312" pitchFamily="49" charset="-122"/>
              </a:rPr>
              <a:t>S</a:t>
            </a:r>
            <a:r>
              <a:rPr kumimoji="0" lang="en-US" altLang="zh-CN" sz="2000" baseline="-25000" dirty="0" smtClean="0">
                <a:solidFill>
                  <a:srgbClr val="000000"/>
                </a:solidFill>
                <a:ea typeface="仿宋_GB2312" pitchFamily="49" charset="-122"/>
              </a:rPr>
              <a:t>o</a:t>
            </a:r>
            <a:r>
              <a:rPr kumimoji="0" lang="en-US" altLang="zh-CN" sz="2000" dirty="0" smtClean="0">
                <a:solidFill>
                  <a:srgbClr val="000000"/>
                </a:solidFill>
                <a:ea typeface="仿宋_GB2312" pitchFamily="49" charset="-122"/>
              </a:rPr>
              <a:t>,</a:t>
            </a:r>
            <a:r>
              <a:rPr kumimoji="0" lang="zh-CN" altLang="en-US" sz="2000" dirty="0" smtClean="0">
                <a:solidFill>
                  <a:srgbClr val="000000"/>
                </a:solidFill>
                <a:ea typeface="仿宋_GB2312" pitchFamily="49" charset="-122"/>
              </a:rPr>
              <a:t>则搜索失败</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退出。否则</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以</a:t>
            </a:r>
            <a:endParaRPr kumimoji="0" lang="en-US" altLang="zh-CN" sz="2000" dirty="0" smtClean="0">
              <a:solidFill>
                <a:srgbClr val="000000"/>
              </a:solidFill>
              <a:ea typeface="仿宋_GB2312" pitchFamily="49" charset="-122"/>
            </a:endParaRPr>
          </a:p>
          <a:p>
            <a:pPr algn="just">
              <a:lnSpc>
                <a:spcPct val="120000"/>
              </a:lnSpc>
              <a:spcBef>
                <a:spcPct val="20000"/>
              </a:spcBef>
            </a:pPr>
            <a:r>
              <a:rPr kumimoji="0" lang="en-US" altLang="zh-CN" sz="2000" dirty="0" smtClean="0">
                <a:solidFill>
                  <a:srgbClr val="000000"/>
                </a:solidFill>
                <a:ea typeface="仿宋_GB2312" pitchFamily="49" charset="-122"/>
              </a:rPr>
              <a:t>          CLOSED</a:t>
            </a:r>
            <a:r>
              <a:rPr kumimoji="0" lang="zh-CN" altLang="en-US" sz="2000" dirty="0" smtClean="0">
                <a:solidFill>
                  <a:srgbClr val="000000"/>
                </a:solidFill>
                <a:ea typeface="仿宋_GB2312" pitchFamily="49" charset="-122"/>
              </a:rPr>
              <a:t>表新的末端节点</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e</a:t>
            </a:r>
            <a:r>
              <a:rPr kumimoji="0" lang="zh-CN" altLang="en-US" sz="2000" dirty="0" smtClean="0">
                <a:solidFill>
                  <a:srgbClr val="000000"/>
                </a:solidFill>
                <a:ea typeface="仿宋_GB2312" pitchFamily="49" charset="-122"/>
              </a:rPr>
              <a:t>作为</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即令</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a:t>
            </a:r>
            <a:r>
              <a:rPr kumimoji="0" lang="en-US" altLang="zh-CN" sz="2000" dirty="0" smtClean="0">
                <a:solidFill>
                  <a:srgbClr val="000000"/>
                </a:solidFill>
                <a:ea typeface="仿宋_GB2312" pitchFamily="49" charset="-122"/>
              </a:rPr>
              <a:t>N</a:t>
            </a:r>
            <a:r>
              <a:rPr kumimoji="0" lang="en-US" altLang="zh-CN" sz="2000" baseline="-25000" dirty="0" smtClean="0">
                <a:solidFill>
                  <a:srgbClr val="000000"/>
                </a:solidFill>
                <a:ea typeface="仿宋_GB2312" pitchFamily="49" charset="-122"/>
              </a:rPr>
              <a:t>e</a:t>
            </a:r>
            <a:r>
              <a:rPr kumimoji="0" lang="en-US" altLang="zh-CN" sz="2000" dirty="0" smtClean="0">
                <a:solidFill>
                  <a:srgbClr val="000000"/>
                </a:solidFill>
                <a:ea typeface="仿宋_GB2312" pitchFamily="49" charset="-122"/>
              </a:rPr>
              <a:t>, </a:t>
            </a:r>
            <a:r>
              <a:rPr kumimoji="0" lang="zh-CN" altLang="en-US" sz="2000" dirty="0" smtClean="0">
                <a:solidFill>
                  <a:srgbClr val="000000"/>
                </a:solidFill>
                <a:ea typeface="仿宋_GB2312" pitchFamily="49" charset="-122"/>
              </a:rPr>
              <a:t>转步</a:t>
            </a:r>
            <a:r>
              <a:rPr kumimoji="0" lang="en-US" altLang="zh-CN" sz="2000" dirty="0" smtClean="0">
                <a:solidFill>
                  <a:srgbClr val="000000"/>
                </a:solidFill>
                <a:ea typeface="仿宋_GB2312" pitchFamily="49" charset="-122"/>
              </a:rPr>
              <a:t>4</a:t>
            </a:r>
            <a:r>
              <a:rPr kumimoji="0" lang="zh-CN" altLang="en-US" sz="2000" dirty="0" smtClean="0">
                <a:solidFill>
                  <a:srgbClr val="000000"/>
                </a:solidFill>
                <a:ea typeface="仿宋_GB2312" pitchFamily="49" charset="-122"/>
              </a:rPr>
              <a:t></a:t>
            </a:r>
            <a:endParaRPr kumimoji="0" lang="en-US" altLang="zh-CN" sz="2000" dirty="0" smtClean="0">
              <a:solidFill>
                <a:srgbClr val="000000"/>
              </a:solidFill>
              <a:ea typeface="仿宋_GB2312" pitchFamily="49" charset="-122"/>
            </a:endParaRPr>
          </a:p>
          <a:p>
            <a:pPr algn="just">
              <a:lnSpc>
                <a:spcPct val="120000"/>
              </a:lnSpc>
              <a:spcBef>
                <a:spcPct val="20000"/>
              </a:spcBef>
            </a:pPr>
            <a:r>
              <a:rPr kumimoji="0" lang="zh-CN" altLang="en-US" sz="2000" dirty="0" smtClean="0">
                <a:solidFill>
                  <a:srgbClr val="000000"/>
                </a:solidFill>
                <a:ea typeface="仿宋_GB2312" pitchFamily="49" charset="-122"/>
              </a:rPr>
              <a:t>注：步</a:t>
            </a:r>
            <a:r>
              <a:rPr kumimoji="0" lang="en-US" altLang="zh-CN" sz="2000" dirty="0" smtClean="0">
                <a:solidFill>
                  <a:srgbClr val="000000"/>
                </a:solidFill>
                <a:ea typeface="仿宋_GB2312" pitchFamily="49" charset="-122"/>
              </a:rPr>
              <a:t>6</a:t>
            </a:r>
            <a:r>
              <a:rPr kumimoji="0" lang="zh-CN" altLang="en-US" sz="2000" dirty="0" smtClean="0">
                <a:solidFill>
                  <a:srgbClr val="000000"/>
                </a:solidFill>
                <a:ea typeface="仿宋_GB2312" pitchFamily="49" charset="-122"/>
              </a:rPr>
              <a:t>等价于取当前节点的父节点 </a:t>
            </a:r>
            <a:r>
              <a:rPr kumimoji="0" lang="en-US" altLang="zh-CN" sz="2000" dirty="0" smtClean="0">
                <a:solidFill>
                  <a:srgbClr val="000000"/>
                </a:solidFill>
                <a:ea typeface="仿宋_GB2312" pitchFamily="49" charset="-122"/>
              </a:rPr>
              <a:t>,</a:t>
            </a:r>
            <a:r>
              <a:rPr kumimoji="0" lang="zh-CN" altLang="en-US" sz="2000" dirty="0" smtClean="0">
                <a:solidFill>
                  <a:srgbClr val="000000"/>
                </a:solidFill>
                <a:ea typeface="仿宋_GB2312" pitchFamily="49" charset="-122"/>
              </a:rPr>
              <a:t>则步</a:t>
            </a:r>
            <a:r>
              <a:rPr kumimoji="0" lang="en-US" altLang="zh-CN" sz="2000" dirty="0" smtClean="0">
                <a:solidFill>
                  <a:srgbClr val="000000"/>
                </a:solidFill>
                <a:ea typeface="仿宋_GB2312" pitchFamily="49" charset="-122"/>
              </a:rPr>
              <a:t>5(1)</a:t>
            </a:r>
            <a:r>
              <a:rPr kumimoji="0" lang="zh-CN" altLang="en-US" sz="2000" dirty="0" smtClean="0">
                <a:solidFill>
                  <a:srgbClr val="000000"/>
                </a:solidFill>
                <a:ea typeface="仿宋_GB2312" pitchFamily="49" charset="-122"/>
              </a:rPr>
              <a:t>改为：如果</a:t>
            </a:r>
            <a:r>
              <a:rPr kumimoji="0" lang="en-US" altLang="zh-CN" sz="2000" dirty="0" smtClean="0">
                <a:solidFill>
                  <a:srgbClr val="000000"/>
                </a:solidFill>
                <a:ea typeface="仿宋_GB2312" pitchFamily="49" charset="-122"/>
              </a:rPr>
              <a:t>N</a:t>
            </a:r>
            <a:r>
              <a:rPr kumimoji="0" lang="zh-CN" altLang="en-US" sz="2000" dirty="0" smtClean="0">
                <a:solidFill>
                  <a:srgbClr val="000000"/>
                </a:solidFill>
                <a:ea typeface="仿宋_GB2312" pitchFamily="49" charset="-122"/>
              </a:rPr>
              <a:t>全部子结点在</a:t>
            </a:r>
            <a:r>
              <a:rPr kumimoji="0" lang="en-US" altLang="zh-CN" sz="2000" dirty="0" smtClean="0">
                <a:solidFill>
                  <a:srgbClr val="000000"/>
                </a:solidFill>
                <a:ea typeface="仿宋_GB2312" pitchFamily="49" charset="-122"/>
              </a:rPr>
              <a:t>CLOSED</a:t>
            </a:r>
            <a:r>
              <a:rPr kumimoji="0" lang="zh-CN" altLang="en-US" sz="2000" dirty="0" smtClean="0">
                <a:solidFill>
                  <a:srgbClr val="000000"/>
                </a:solidFill>
                <a:ea typeface="仿宋_GB2312" pitchFamily="49" charset="-122"/>
              </a:rPr>
              <a:t>表，转步</a:t>
            </a:r>
            <a:r>
              <a:rPr kumimoji="0" lang="en-US" altLang="zh-CN" sz="2000" dirty="0" smtClean="0">
                <a:solidFill>
                  <a:srgbClr val="000000"/>
                </a:solidFill>
                <a:ea typeface="仿宋_GB2312" pitchFamily="49" charset="-122"/>
              </a:rPr>
              <a:t>6</a:t>
            </a:r>
            <a:endParaRPr kumimoji="0" lang="zh-CN" altLang="en-US" sz="2000" dirty="0" smtClean="0">
              <a:solidFill>
                <a:srgbClr val="000000"/>
              </a:solidFill>
              <a:ea typeface="仿宋_GB2312" pitchFamily="49" charset="-122"/>
            </a:endParaRPr>
          </a:p>
        </p:txBody>
      </p:sp>
    </p:spTree>
    <p:extLst>
      <p:ext uri="{BB962C8B-B14F-4D97-AF65-F5344CB8AC3E}">
        <p14:creationId xmlns:p14="http://schemas.microsoft.com/office/powerpoint/2010/main" val="10192891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32771" name="内容占位符 2"/>
          <p:cNvSpPr>
            <a:spLocks noGrp="1"/>
          </p:cNvSpPr>
          <p:nvPr>
            <p:ph idx="1"/>
          </p:nvPr>
        </p:nvSpPr>
        <p:spPr>
          <a:xfrm>
            <a:off x="785813" y="1143000"/>
            <a:ext cx="8169275" cy="714375"/>
          </a:xfrm>
        </p:spPr>
        <p:txBody>
          <a:bodyPr/>
          <a:lstStyle/>
          <a:p>
            <a:r>
              <a:rPr lang="zh-CN" altLang="en-US" b="1" smtClean="0">
                <a:latin typeface="楷体_GB2312" pitchFamily="49" charset="-122"/>
                <a:ea typeface="楷体_GB2312" pitchFamily="49" charset="-122"/>
              </a:rPr>
              <a:t>可回溯的线式搜索</a:t>
            </a:r>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endParaRPr lang="zh-CN" altLang="en-US" b="1" smtClean="0"/>
          </a:p>
        </p:txBody>
      </p:sp>
      <p:grpSp>
        <p:nvGrpSpPr>
          <p:cNvPr id="32772" name="组合 76"/>
          <p:cNvGrpSpPr>
            <a:grpSpLocks/>
          </p:cNvGrpSpPr>
          <p:nvPr/>
        </p:nvGrpSpPr>
        <p:grpSpPr bwMode="auto">
          <a:xfrm>
            <a:off x="5735638" y="234950"/>
            <a:ext cx="3028950" cy="2727325"/>
            <a:chOff x="5735932" y="235214"/>
            <a:chExt cx="3028248" cy="2726786"/>
          </a:xfrm>
        </p:grpSpPr>
        <p:sp>
          <p:nvSpPr>
            <p:cNvPr id="32826" name="椭圆 4"/>
            <p:cNvSpPr>
              <a:spLocks noChangeArrowheads="1"/>
            </p:cNvSpPr>
            <p:nvPr/>
          </p:nvSpPr>
          <p:spPr bwMode="auto">
            <a:xfrm>
              <a:off x="7093254" y="592404"/>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27" name="椭圆 5"/>
            <p:cNvSpPr>
              <a:spLocks noChangeArrowheads="1"/>
            </p:cNvSpPr>
            <p:nvPr/>
          </p:nvSpPr>
          <p:spPr bwMode="auto">
            <a:xfrm>
              <a:off x="6593188" y="1235346"/>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28" name="椭圆 6"/>
            <p:cNvSpPr>
              <a:spLocks noChangeArrowheads="1"/>
            </p:cNvSpPr>
            <p:nvPr/>
          </p:nvSpPr>
          <p:spPr bwMode="auto">
            <a:xfrm>
              <a:off x="7521882" y="1235346"/>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29" name="椭圆 7"/>
            <p:cNvSpPr>
              <a:spLocks noChangeArrowheads="1"/>
            </p:cNvSpPr>
            <p:nvPr/>
          </p:nvSpPr>
          <p:spPr bwMode="auto">
            <a:xfrm>
              <a:off x="6093122" y="2021164"/>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30" name="椭圆 8"/>
            <p:cNvSpPr>
              <a:spLocks noChangeArrowheads="1"/>
            </p:cNvSpPr>
            <p:nvPr/>
          </p:nvSpPr>
          <p:spPr bwMode="auto">
            <a:xfrm>
              <a:off x="7021816" y="2021164"/>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31" name="椭圆 9"/>
            <p:cNvSpPr>
              <a:spLocks noChangeArrowheads="1"/>
            </p:cNvSpPr>
            <p:nvPr/>
          </p:nvSpPr>
          <p:spPr bwMode="auto">
            <a:xfrm>
              <a:off x="7879072" y="2021164"/>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2832" name="椭圆 10"/>
            <p:cNvSpPr>
              <a:spLocks noChangeArrowheads="1"/>
            </p:cNvSpPr>
            <p:nvPr/>
          </p:nvSpPr>
          <p:spPr bwMode="auto">
            <a:xfrm>
              <a:off x="8236262" y="2592668"/>
              <a:ext cx="142876" cy="142876"/>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32833" name="直接连接符 12"/>
            <p:cNvCxnSpPr>
              <a:cxnSpLocks noChangeShapeType="1"/>
              <a:stCxn id="32826" idx="3"/>
              <a:endCxn id="32827" idx="7"/>
            </p:cNvCxnSpPr>
            <p:nvPr/>
          </p:nvCxnSpPr>
          <p:spPr bwMode="auto">
            <a:xfrm rot="5400000">
              <a:off x="6643702" y="785794"/>
              <a:ext cx="541914" cy="399038"/>
            </a:xfrm>
            <a:prstGeom prst="line">
              <a:avLst/>
            </a:prstGeom>
            <a:noFill/>
            <a:ln w="9525" algn="ctr">
              <a:solidFill>
                <a:schemeClr val="tx1"/>
              </a:solidFill>
              <a:round/>
              <a:headEnd/>
              <a:tailEnd/>
            </a:ln>
          </p:spPr>
        </p:cxnSp>
        <p:cxnSp>
          <p:nvCxnSpPr>
            <p:cNvPr id="32834" name="直接连接符 14"/>
            <p:cNvCxnSpPr>
              <a:cxnSpLocks noChangeShapeType="1"/>
              <a:stCxn id="32827" idx="3"/>
              <a:endCxn id="32829" idx="7"/>
            </p:cNvCxnSpPr>
            <p:nvPr/>
          </p:nvCxnSpPr>
          <p:spPr bwMode="auto">
            <a:xfrm rot="5400000">
              <a:off x="6072198" y="1500174"/>
              <a:ext cx="684790" cy="399038"/>
            </a:xfrm>
            <a:prstGeom prst="line">
              <a:avLst/>
            </a:prstGeom>
            <a:noFill/>
            <a:ln w="9525" algn="ctr">
              <a:solidFill>
                <a:schemeClr val="tx1"/>
              </a:solidFill>
              <a:round/>
              <a:headEnd/>
              <a:tailEnd/>
            </a:ln>
          </p:spPr>
        </p:cxnSp>
        <p:cxnSp>
          <p:nvCxnSpPr>
            <p:cNvPr id="32835" name="直接连接符 17"/>
            <p:cNvCxnSpPr>
              <a:cxnSpLocks noChangeShapeType="1"/>
              <a:stCxn id="32826" idx="5"/>
              <a:endCxn id="32828" idx="0"/>
            </p:cNvCxnSpPr>
            <p:nvPr/>
          </p:nvCxnSpPr>
          <p:spPr bwMode="auto">
            <a:xfrm rot="16200000" flipH="1">
              <a:off x="7143768" y="785794"/>
              <a:ext cx="520990" cy="378114"/>
            </a:xfrm>
            <a:prstGeom prst="line">
              <a:avLst/>
            </a:prstGeom>
            <a:noFill/>
            <a:ln w="9525" algn="ctr">
              <a:solidFill>
                <a:schemeClr val="tx1"/>
              </a:solidFill>
              <a:round/>
              <a:headEnd/>
              <a:tailEnd/>
            </a:ln>
          </p:spPr>
        </p:cxnSp>
        <p:cxnSp>
          <p:nvCxnSpPr>
            <p:cNvPr id="32836" name="直接连接符 19"/>
            <p:cNvCxnSpPr>
              <a:cxnSpLocks noChangeShapeType="1"/>
              <a:stCxn id="32827" idx="5"/>
              <a:endCxn id="32830" idx="0"/>
            </p:cNvCxnSpPr>
            <p:nvPr/>
          </p:nvCxnSpPr>
          <p:spPr bwMode="auto">
            <a:xfrm rot="16200000" flipH="1">
              <a:off x="6572264" y="1500174"/>
              <a:ext cx="663866" cy="378114"/>
            </a:xfrm>
            <a:prstGeom prst="line">
              <a:avLst/>
            </a:prstGeom>
            <a:noFill/>
            <a:ln w="9525" algn="ctr">
              <a:solidFill>
                <a:schemeClr val="tx1"/>
              </a:solidFill>
              <a:round/>
              <a:headEnd/>
              <a:tailEnd/>
            </a:ln>
          </p:spPr>
        </p:cxnSp>
        <p:cxnSp>
          <p:nvCxnSpPr>
            <p:cNvPr id="32837" name="直接连接符 21"/>
            <p:cNvCxnSpPr>
              <a:cxnSpLocks noChangeShapeType="1"/>
              <a:stCxn id="32828" idx="4"/>
              <a:endCxn id="32831" idx="0"/>
            </p:cNvCxnSpPr>
            <p:nvPr/>
          </p:nvCxnSpPr>
          <p:spPr bwMode="auto">
            <a:xfrm rot="16200000" flipH="1">
              <a:off x="7450444" y="1521098"/>
              <a:ext cx="642942" cy="357190"/>
            </a:xfrm>
            <a:prstGeom prst="line">
              <a:avLst/>
            </a:prstGeom>
            <a:noFill/>
            <a:ln w="9525" algn="ctr">
              <a:solidFill>
                <a:schemeClr val="tx1"/>
              </a:solidFill>
              <a:round/>
              <a:headEnd/>
              <a:tailEnd/>
            </a:ln>
          </p:spPr>
        </p:cxnSp>
        <p:cxnSp>
          <p:nvCxnSpPr>
            <p:cNvPr id="32838" name="直接连接符 23"/>
            <p:cNvCxnSpPr>
              <a:cxnSpLocks noChangeShapeType="1"/>
              <a:stCxn id="32828" idx="4"/>
              <a:endCxn id="32830" idx="7"/>
            </p:cNvCxnSpPr>
            <p:nvPr/>
          </p:nvCxnSpPr>
          <p:spPr bwMode="auto">
            <a:xfrm rot="5400000">
              <a:off x="7036611" y="1485379"/>
              <a:ext cx="663866" cy="449552"/>
            </a:xfrm>
            <a:prstGeom prst="line">
              <a:avLst/>
            </a:prstGeom>
            <a:noFill/>
            <a:ln w="9525" algn="ctr">
              <a:solidFill>
                <a:schemeClr val="tx1"/>
              </a:solidFill>
              <a:round/>
              <a:headEnd/>
              <a:tailEnd/>
            </a:ln>
          </p:spPr>
        </p:cxnSp>
        <p:cxnSp>
          <p:nvCxnSpPr>
            <p:cNvPr id="32839" name="直接连接符 25"/>
            <p:cNvCxnSpPr>
              <a:cxnSpLocks noChangeShapeType="1"/>
              <a:stCxn id="32831" idx="5"/>
              <a:endCxn id="32832" idx="0"/>
            </p:cNvCxnSpPr>
            <p:nvPr/>
          </p:nvCxnSpPr>
          <p:spPr bwMode="auto">
            <a:xfrm rot="16200000" flipH="1">
              <a:off x="7929586" y="2214554"/>
              <a:ext cx="449552" cy="306676"/>
            </a:xfrm>
            <a:prstGeom prst="line">
              <a:avLst/>
            </a:prstGeom>
            <a:noFill/>
            <a:ln w="9525" algn="ctr">
              <a:solidFill>
                <a:schemeClr val="tx1"/>
              </a:solidFill>
              <a:round/>
              <a:headEnd/>
              <a:tailEnd/>
            </a:ln>
          </p:spPr>
        </p:cxnSp>
        <p:sp>
          <p:nvSpPr>
            <p:cNvPr id="32840" name="TextBox 26"/>
            <p:cNvSpPr txBox="1">
              <a:spLocks noChangeArrowheads="1"/>
            </p:cNvSpPr>
            <p:nvPr/>
          </p:nvSpPr>
          <p:spPr bwMode="auto">
            <a:xfrm>
              <a:off x="7164692" y="235214"/>
              <a:ext cx="38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0</a:t>
              </a:r>
              <a:endParaRPr kumimoji="0" lang="zh-CN" altLang="en-US" sz="1800" baseline="-25000" smtClean="0">
                <a:solidFill>
                  <a:srgbClr val="000000"/>
                </a:solidFill>
              </a:endParaRPr>
            </a:p>
          </p:txBody>
        </p:sp>
        <p:sp>
          <p:nvSpPr>
            <p:cNvPr id="32841" name="TextBox 27"/>
            <p:cNvSpPr txBox="1">
              <a:spLocks noChangeArrowheads="1"/>
            </p:cNvSpPr>
            <p:nvPr/>
          </p:nvSpPr>
          <p:spPr bwMode="auto">
            <a:xfrm>
              <a:off x="8379138" y="2592668"/>
              <a:ext cx="38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g</a:t>
              </a:r>
              <a:endParaRPr kumimoji="0" lang="zh-CN" altLang="en-US" sz="1800" baseline="-25000" smtClean="0">
                <a:solidFill>
                  <a:srgbClr val="000000"/>
                </a:solidFill>
              </a:endParaRPr>
            </a:p>
          </p:txBody>
        </p:sp>
        <p:sp>
          <p:nvSpPr>
            <p:cNvPr id="32842" name="TextBox 28"/>
            <p:cNvSpPr txBox="1">
              <a:spLocks noChangeArrowheads="1"/>
            </p:cNvSpPr>
            <p:nvPr/>
          </p:nvSpPr>
          <p:spPr bwMode="auto">
            <a:xfrm>
              <a:off x="6235998" y="109247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sp>
          <p:nvSpPr>
            <p:cNvPr id="32843" name="TextBox 29"/>
            <p:cNvSpPr txBox="1">
              <a:spLocks noChangeArrowheads="1"/>
            </p:cNvSpPr>
            <p:nvPr/>
          </p:nvSpPr>
          <p:spPr bwMode="auto">
            <a:xfrm>
              <a:off x="8021948" y="186614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5</a:t>
              </a:r>
              <a:endParaRPr kumimoji="0" lang="zh-CN" altLang="en-US" sz="1800" smtClean="0">
                <a:solidFill>
                  <a:srgbClr val="000000"/>
                </a:solidFill>
              </a:endParaRPr>
            </a:p>
          </p:txBody>
        </p:sp>
        <p:sp>
          <p:nvSpPr>
            <p:cNvPr id="32844" name="TextBox 30"/>
            <p:cNvSpPr txBox="1">
              <a:spLocks noChangeArrowheads="1"/>
            </p:cNvSpPr>
            <p:nvPr/>
          </p:nvSpPr>
          <p:spPr bwMode="auto">
            <a:xfrm>
              <a:off x="6736064" y="187828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32845" name="TextBox 31"/>
            <p:cNvSpPr txBox="1">
              <a:spLocks noChangeArrowheads="1"/>
            </p:cNvSpPr>
            <p:nvPr/>
          </p:nvSpPr>
          <p:spPr bwMode="auto">
            <a:xfrm>
              <a:off x="5735932" y="187828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32846" name="TextBox 32"/>
            <p:cNvSpPr txBox="1">
              <a:spLocks noChangeArrowheads="1"/>
            </p:cNvSpPr>
            <p:nvPr/>
          </p:nvSpPr>
          <p:spPr bwMode="auto">
            <a:xfrm>
              <a:off x="7736196" y="102103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grpSp>
      <p:sp>
        <p:nvSpPr>
          <p:cNvPr id="56" name="椭圆 55"/>
          <p:cNvSpPr>
            <a:spLocks noChangeArrowheads="1"/>
          </p:cNvSpPr>
          <p:nvPr/>
        </p:nvSpPr>
        <p:spPr bwMode="auto">
          <a:xfrm>
            <a:off x="3663950" y="2163763"/>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7" name="椭圆 56"/>
          <p:cNvSpPr>
            <a:spLocks noChangeArrowheads="1"/>
          </p:cNvSpPr>
          <p:nvPr/>
        </p:nvSpPr>
        <p:spPr bwMode="auto">
          <a:xfrm>
            <a:off x="3163888" y="2806700"/>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8" name="椭圆 57"/>
          <p:cNvSpPr>
            <a:spLocks noChangeArrowheads="1"/>
          </p:cNvSpPr>
          <p:nvPr/>
        </p:nvSpPr>
        <p:spPr bwMode="auto">
          <a:xfrm>
            <a:off x="4092575" y="2806700"/>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9" name="椭圆 58"/>
          <p:cNvSpPr>
            <a:spLocks noChangeArrowheads="1"/>
          </p:cNvSpPr>
          <p:nvPr/>
        </p:nvSpPr>
        <p:spPr bwMode="auto">
          <a:xfrm>
            <a:off x="2663825" y="3592513"/>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 name="椭圆 59"/>
          <p:cNvSpPr>
            <a:spLocks noChangeArrowheads="1"/>
          </p:cNvSpPr>
          <p:nvPr/>
        </p:nvSpPr>
        <p:spPr bwMode="auto">
          <a:xfrm>
            <a:off x="3592513" y="3592513"/>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1" name="椭圆 60"/>
          <p:cNvSpPr>
            <a:spLocks noChangeArrowheads="1"/>
          </p:cNvSpPr>
          <p:nvPr/>
        </p:nvSpPr>
        <p:spPr bwMode="auto">
          <a:xfrm>
            <a:off x="4449763" y="3592513"/>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2" name="椭圆 61"/>
          <p:cNvSpPr>
            <a:spLocks noChangeArrowheads="1"/>
          </p:cNvSpPr>
          <p:nvPr/>
        </p:nvSpPr>
        <p:spPr bwMode="auto">
          <a:xfrm>
            <a:off x="4806950" y="4164013"/>
            <a:ext cx="142875" cy="142875"/>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63" name="直接连接符 62"/>
          <p:cNvCxnSpPr>
            <a:cxnSpLocks noChangeShapeType="1"/>
            <a:stCxn id="56" idx="3"/>
            <a:endCxn id="57" idx="7"/>
          </p:cNvCxnSpPr>
          <p:nvPr/>
        </p:nvCxnSpPr>
        <p:spPr bwMode="auto">
          <a:xfrm rot="5400000">
            <a:off x="3214688" y="2357437"/>
            <a:ext cx="541338" cy="398463"/>
          </a:xfrm>
          <a:prstGeom prst="line">
            <a:avLst/>
          </a:prstGeom>
          <a:noFill/>
          <a:ln w="9525" algn="ctr">
            <a:solidFill>
              <a:schemeClr val="tx1"/>
            </a:solidFill>
            <a:round/>
            <a:headEnd/>
            <a:tailEnd/>
          </a:ln>
        </p:spPr>
      </p:cxnSp>
      <p:cxnSp>
        <p:nvCxnSpPr>
          <p:cNvPr id="64" name="直接连接符 63"/>
          <p:cNvCxnSpPr>
            <a:cxnSpLocks noChangeShapeType="1"/>
            <a:stCxn id="57" idx="3"/>
            <a:endCxn id="59" idx="7"/>
          </p:cNvCxnSpPr>
          <p:nvPr/>
        </p:nvCxnSpPr>
        <p:spPr bwMode="auto">
          <a:xfrm rot="5400000">
            <a:off x="2643188" y="3071813"/>
            <a:ext cx="684212" cy="398462"/>
          </a:xfrm>
          <a:prstGeom prst="line">
            <a:avLst/>
          </a:prstGeom>
          <a:noFill/>
          <a:ln w="9525" algn="ctr">
            <a:solidFill>
              <a:schemeClr val="tx1"/>
            </a:solidFill>
            <a:round/>
            <a:headEnd/>
            <a:tailEnd/>
          </a:ln>
        </p:spPr>
      </p:cxnSp>
      <p:cxnSp>
        <p:nvCxnSpPr>
          <p:cNvPr id="65" name="直接连接符 64"/>
          <p:cNvCxnSpPr>
            <a:cxnSpLocks noChangeShapeType="1"/>
            <a:stCxn id="56" idx="5"/>
            <a:endCxn id="58" idx="0"/>
          </p:cNvCxnSpPr>
          <p:nvPr/>
        </p:nvCxnSpPr>
        <p:spPr bwMode="auto">
          <a:xfrm rot="16200000" flipH="1">
            <a:off x="3714751" y="2357437"/>
            <a:ext cx="520700" cy="377825"/>
          </a:xfrm>
          <a:prstGeom prst="line">
            <a:avLst/>
          </a:prstGeom>
          <a:noFill/>
          <a:ln w="9525" algn="ctr">
            <a:solidFill>
              <a:schemeClr val="tx1"/>
            </a:solidFill>
            <a:round/>
            <a:headEnd/>
            <a:tailEnd/>
          </a:ln>
        </p:spPr>
      </p:cxnSp>
      <p:cxnSp>
        <p:nvCxnSpPr>
          <p:cNvPr id="66" name="直接连接符 65"/>
          <p:cNvCxnSpPr>
            <a:cxnSpLocks noChangeShapeType="1"/>
            <a:stCxn id="57" idx="5"/>
            <a:endCxn id="60" idx="0"/>
          </p:cNvCxnSpPr>
          <p:nvPr/>
        </p:nvCxnSpPr>
        <p:spPr bwMode="auto">
          <a:xfrm rot="16200000" flipH="1">
            <a:off x="3143250" y="3071813"/>
            <a:ext cx="663575" cy="377825"/>
          </a:xfrm>
          <a:prstGeom prst="line">
            <a:avLst/>
          </a:prstGeom>
          <a:noFill/>
          <a:ln w="9525" algn="ctr">
            <a:solidFill>
              <a:schemeClr val="tx1"/>
            </a:solidFill>
            <a:round/>
            <a:headEnd/>
            <a:tailEnd/>
          </a:ln>
        </p:spPr>
      </p:cxnSp>
      <p:cxnSp>
        <p:nvCxnSpPr>
          <p:cNvPr id="67" name="直接连接符 66"/>
          <p:cNvCxnSpPr>
            <a:cxnSpLocks noChangeShapeType="1"/>
            <a:stCxn id="58" idx="4"/>
            <a:endCxn id="61" idx="0"/>
          </p:cNvCxnSpPr>
          <p:nvPr/>
        </p:nvCxnSpPr>
        <p:spPr bwMode="auto">
          <a:xfrm rot="16200000" flipH="1">
            <a:off x="4021138" y="3092450"/>
            <a:ext cx="642938" cy="357187"/>
          </a:xfrm>
          <a:prstGeom prst="line">
            <a:avLst/>
          </a:prstGeom>
          <a:noFill/>
          <a:ln w="9525" algn="ctr">
            <a:solidFill>
              <a:schemeClr val="tx1"/>
            </a:solidFill>
            <a:round/>
            <a:headEnd/>
            <a:tailEnd/>
          </a:ln>
        </p:spPr>
      </p:cxnSp>
      <p:cxnSp>
        <p:nvCxnSpPr>
          <p:cNvPr id="68" name="直接连接符 67"/>
          <p:cNvCxnSpPr>
            <a:cxnSpLocks noChangeShapeType="1"/>
            <a:stCxn id="58" idx="4"/>
            <a:endCxn id="60" idx="7"/>
          </p:cNvCxnSpPr>
          <p:nvPr/>
        </p:nvCxnSpPr>
        <p:spPr bwMode="auto">
          <a:xfrm rot="5400000">
            <a:off x="3607594" y="3056731"/>
            <a:ext cx="663575" cy="449263"/>
          </a:xfrm>
          <a:prstGeom prst="line">
            <a:avLst/>
          </a:prstGeom>
          <a:noFill/>
          <a:ln w="9525" algn="ctr">
            <a:solidFill>
              <a:schemeClr val="tx1"/>
            </a:solidFill>
            <a:round/>
            <a:headEnd/>
            <a:tailEnd/>
          </a:ln>
        </p:spPr>
      </p:cxnSp>
      <p:cxnSp>
        <p:nvCxnSpPr>
          <p:cNvPr id="69" name="直接连接符 68"/>
          <p:cNvCxnSpPr>
            <a:cxnSpLocks noChangeShapeType="1"/>
            <a:stCxn id="61" idx="5"/>
            <a:endCxn id="62" idx="0"/>
          </p:cNvCxnSpPr>
          <p:nvPr/>
        </p:nvCxnSpPr>
        <p:spPr bwMode="auto">
          <a:xfrm rot="16200000" flipH="1">
            <a:off x="4500562" y="3786188"/>
            <a:ext cx="449263" cy="306388"/>
          </a:xfrm>
          <a:prstGeom prst="line">
            <a:avLst/>
          </a:prstGeom>
          <a:noFill/>
          <a:ln w="9525" algn="ctr">
            <a:solidFill>
              <a:schemeClr val="tx1"/>
            </a:solidFill>
            <a:round/>
            <a:headEnd/>
            <a:tailEnd/>
          </a:ln>
        </p:spPr>
      </p:cxnSp>
      <p:sp>
        <p:nvSpPr>
          <p:cNvPr id="70" name="TextBox 69"/>
          <p:cNvSpPr txBox="1">
            <a:spLocks noChangeArrowheads="1"/>
          </p:cNvSpPr>
          <p:nvPr/>
        </p:nvSpPr>
        <p:spPr bwMode="auto">
          <a:xfrm>
            <a:off x="3735388" y="1806575"/>
            <a:ext cx="385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0</a:t>
            </a:r>
            <a:endParaRPr kumimoji="0" lang="zh-CN" altLang="en-US" sz="1800" baseline="-25000" smtClean="0">
              <a:solidFill>
                <a:srgbClr val="000000"/>
              </a:solidFill>
            </a:endParaRPr>
          </a:p>
        </p:txBody>
      </p:sp>
      <p:sp>
        <p:nvSpPr>
          <p:cNvPr id="71" name="TextBox 70"/>
          <p:cNvSpPr txBox="1">
            <a:spLocks noChangeArrowheads="1"/>
          </p:cNvSpPr>
          <p:nvPr/>
        </p:nvSpPr>
        <p:spPr bwMode="auto">
          <a:xfrm>
            <a:off x="4949825" y="4164013"/>
            <a:ext cx="38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g</a:t>
            </a:r>
            <a:endParaRPr kumimoji="0" lang="zh-CN" altLang="en-US" sz="1800" baseline="-25000" smtClean="0">
              <a:solidFill>
                <a:srgbClr val="000000"/>
              </a:solidFill>
            </a:endParaRPr>
          </a:p>
        </p:txBody>
      </p:sp>
      <p:sp>
        <p:nvSpPr>
          <p:cNvPr id="72" name="TextBox 71"/>
          <p:cNvSpPr txBox="1">
            <a:spLocks noChangeArrowheads="1"/>
          </p:cNvSpPr>
          <p:nvPr/>
        </p:nvSpPr>
        <p:spPr bwMode="auto">
          <a:xfrm>
            <a:off x="2806700" y="266382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sp>
        <p:nvSpPr>
          <p:cNvPr id="73" name="TextBox 72"/>
          <p:cNvSpPr txBox="1">
            <a:spLocks noChangeArrowheads="1"/>
          </p:cNvSpPr>
          <p:nvPr/>
        </p:nvSpPr>
        <p:spPr bwMode="auto">
          <a:xfrm>
            <a:off x="4592638" y="3438525"/>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5</a:t>
            </a:r>
            <a:endParaRPr kumimoji="0" lang="zh-CN" altLang="en-US" sz="1800" smtClean="0">
              <a:solidFill>
                <a:srgbClr val="000000"/>
              </a:solidFill>
            </a:endParaRPr>
          </a:p>
        </p:txBody>
      </p:sp>
      <p:sp>
        <p:nvSpPr>
          <p:cNvPr id="74" name="TextBox 73"/>
          <p:cNvSpPr txBox="1">
            <a:spLocks noChangeArrowheads="1"/>
          </p:cNvSpPr>
          <p:nvPr/>
        </p:nvSpPr>
        <p:spPr bwMode="auto">
          <a:xfrm>
            <a:off x="3306763" y="34496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75" name="TextBox 74"/>
          <p:cNvSpPr txBox="1">
            <a:spLocks noChangeArrowheads="1"/>
          </p:cNvSpPr>
          <p:nvPr/>
        </p:nvSpPr>
        <p:spPr bwMode="auto">
          <a:xfrm>
            <a:off x="2306638" y="34496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76" name="TextBox 75"/>
          <p:cNvSpPr txBox="1">
            <a:spLocks noChangeArrowheads="1"/>
          </p:cNvSpPr>
          <p:nvPr/>
        </p:nvSpPr>
        <p:spPr bwMode="auto">
          <a:xfrm>
            <a:off x="4306888" y="259238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32794" name="TextBox 79"/>
          <p:cNvSpPr txBox="1">
            <a:spLocks noChangeArrowheads="1"/>
          </p:cNvSpPr>
          <p:nvPr/>
        </p:nvSpPr>
        <p:spPr bwMode="auto">
          <a:xfrm>
            <a:off x="1000125" y="5286375"/>
            <a:ext cx="1363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CLOSED</a:t>
            </a:r>
            <a:r>
              <a:rPr kumimoji="0" lang="zh-CN" altLang="en-US" sz="1800" smtClean="0">
                <a:solidFill>
                  <a:srgbClr val="000000"/>
                </a:solidFill>
              </a:rPr>
              <a:t>：</a:t>
            </a:r>
          </a:p>
        </p:txBody>
      </p:sp>
      <p:sp>
        <p:nvSpPr>
          <p:cNvPr id="32795" name="TextBox 80"/>
          <p:cNvSpPr txBox="1">
            <a:spLocks noChangeArrowheads="1"/>
          </p:cNvSpPr>
          <p:nvPr/>
        </p:nvSpPr>
        <p:spPr bwMode="auto">
          <a:xfrm>
            <a:off x="1774825" y="5773738"/>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N</a:t>
            </a:r>
            <a:r>
              <a:rPr kumimoji="0" lang="zh-CN" altLang="en-US" sz="1800" smtClean="0">
                <a:solidFill>
                  <a:srgbClr val="000000"/>
                </a:solidFill>
              </a:rPr>
              <a:t>：</a:t>
            </a:r>
          </a:p>
        </p:txBody>
      </p:sp>
      <p:sp>
        <p:nvSpPr>
          <p:cNvPr id="82" name="TextBox 81"/>
          <p:cNvSpPr txBox="1">
            <a:spLocks noChangeArrowheads="1"/>
          </p:cNvSpPr>
          <p:nvPr/>
        </p:nvSpPr>
        <p:spPr bwMode="auto">
          <a:xfrm>
            <a:off x="2428875" y="5286375"/>
            <a:ext cx="385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0</a:t>
            </a:r>
            <a:endParaRPr kumimoji="0" lang="zh-CN" altLang="en-US" sz="1800" baseline="-25000" smtClean="0">
              <a:solidFill>
                <a:srgbClr val="000000"/>
              </a:solidFill>
            </a:endParaRPr>
          </a:p>
        </p:txBody>
      </p:sp>
      <p:sp>
        <p:nvSpPr>
          <p:cNvPr id="83" name="TextBox 82"/>
          <p:cNvSpPr txBox="1">
            <a:spLocks noChangeArrowheads="1"/>
          </p:cNvSpPr>
          <p:nvPr/>
        </p:nvSpPr>
        <p:spPr bwMode="auto">
          <a:xfrm>
            <a:off x="2973388" y="52863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sp>
        <p:nvSpPr>
          <p:cNvPr id="84" name="TextBox 83"/>
          <p:cNvSpPr txBox="1">
            <a:spLocks noChangeArrowheads="1"/>
          </p:cNvSpPr>
          <p:nvPr/>
        </p:nvSpPr>
        <p:spPr bwMode="auto">
          <a:xfrm>
            <a:off x="6402388" y="53451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5</a:t>
            </a:r>
            <a:endParaRPr kumimoji="0" lang="zh-CN" altLang="en-US" sz="1800" smtClean="0">
              <a:solidFill>
                <a:srgbClr val="000000"/>
              </a:solidFill>
            </a:endParaRPr>
          </a:p>
        </p:txBody>
      </p:sp>
      <p:sp>
        <p:nvSpPr>
          <p:cNvPr id="85" name="TextBox 84"/>
          <p:cNvSpPr txBox="1">
            <a:spLocks noChangeArrowheads="1"/>
          </p:cNvSpPr>
          <p:nvPr/>
        </p:nvSpPr>
        <p:spPr bwMode="auto">
          <a:xfrm>
            <a:off x="4357688" y="52863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86" name="TextBox 85"/>
          <p:cNvSpPr txBox="1">
            <a:spLocks noChangeArrowheads="1"/>
          </p:cNvSpPr>
          <p:nvPr/>
        </p:nvSpPr>
        <p:spPr bwMode="auto">
          <a:xfrm>
            <a:off x="3429000" y="52863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87" name="TextBox 86"/>
          <p:cNvSpPr txBox="1">
            <a:spLocks noChangeArrowheads="1"/>
          </p:cNvSpPr>
          <p:nvPr/>
        </p:nvSpPr>
        <p:spPr bwMode="auto">
          <a:xfrm>
            <a:off x="5902325" y="53451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88" name="TextBox 87"/>
          <p:cNvSpPr txBox="1">
            <a:spLocks noChangeArrowheads="1"/>
          </p:cNvSpPr>
          <p:nvPr/>
        </p:nvSpPr>
        <p:spPr bwMode="auto">
          <a:xfrm>
            <a:off x="2428875" y="5773738"/>
            <a:ext cx="38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0</a:t>
            </a:r>
            <a:endParaRPr kumimoji="0" lang="zh-CN" altLang="en-US" sz="1800" baseline="-25000" smtClean="0">
              <a:solidFill>
                <a:srgbClr val="000000"/>
              </a:solidFill>
            </a:endParaRPr>
          </a:p>
        </p:txBody>
      </p:sp>
      <p:sp>
        <p:nvSpPr>
          <p:cNvPr id="89" name="TextBox 88"/>
          <p:cNvSpPr txBox="1">
            <a:spLocks noChangeArrowheads="1"/>
          </p:cNvSpPr>
          <p:nvPr/>
        </p:nvSpPr>
        <p:spPr bwMode="auto">
          <a:xfrm>
            <a:off x="2976563" y="57737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sp>
        <p:nvSpPr>
          <p:cNvPr id="90" name="TextBox 89"/>
          <p:cNvSpPr txBox="1">
            <a:spLocks noChangeArrowheads="1"/>
          </p:cNvSpPr>
          <p:nvPr/>
        </p:nvSpPr>
        <p:spPr bwMode="auto">
          <a:xfrm>
            <a:off x="6381750" y="577373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5</a:t>
            </a:r>
            <a:endParaRPr kumimoji="0" lang="zh-CN" altLang="en-US" sz="1800" smtClean="0">
              <a:solidFill>
                <a:srgbClr val="000000"/>
              </a:solidFill>
            </a:endParaRPr>
          </a:p>
        </p:txBody>
      </p:sp>
      <p:sp>
        <p:nvSpPr>
          <p:cNvPr id="91" name="TextBox 90"/>
          <p:cNvSpPr txBox="1">
            <a:spLocks noChangeArrowheads="1"/>
          </p:cNvSpPr>
          <p:nvPr/>
        </p:nvSpPr>
        <p:spPr bwMode="auto">
          <a:xfrm>
            <a:off x="4405313" y="57737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2" name="TextBox 91"/>
          <p:cNvSpPr txBox="1">
            <a:spLocks noChangeArrowheads="1"/>
          </p:cNvSpPr>
          <p:nvPr/>
        </p:nvSpPr>
        <p:spPr bwMode="auto">
          <a:xfrm>
            <a:off x="3452813" y="57737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93" name="TextBox 92"/>
          <p:cNvSpPr txBox="1">
            <a:spLocks noChangeArrowheads="1"/>
          </p:cNvSpPr>
          <p:nvPr/>
        </p:nvSpPr>
        <p:spPr bwMode="auto">
          <a:xfrm>
            <a:off x="5905500" y="577373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cxnSp>
        <p:nvCxnSpPr>
          <p:cNvPr id="95" name="直接连接符 94"/>
          <p:cNvCxnSpPr>
            <a:cxnSpLocks noChangeShapeType="1"/>
          </p:cNvCxnSpPr>
          <p:nvPr/>
        </p:nvCxnSpPr>
        <p:spPr bwMode="auto">
          <a:xfrm>
            <a:off x="3429000" y="5357813"/>
            <a:ext cx="285750" cy="214312"/>
          </a:xfrm>
          <a:prstGeom prst="line">
            <a:avLst/>
          </a:prstGeom>
          <a:noFill/>
          <a:ln w="9525" algn="ctr">
            <a:solidFill>
              <a:schemeClr val="tx1"/>
            </a:solidFill>
            <a:round/>
            <a:headEnd/>
            <a:tailEnd/>
          </a:ln>
        </p:spPr>
      </p:cxnSp>
      <p:sp>
        <p:nvSpPr>
          <p:cNvPr id="96" name="TextBox 95"/>
          <p:cNvSpPr txBox="1">
            <a:spLocks noChangeArrowheads="1"/>
          </p:cNvSpPr>
          <p:nvPr/>
        </p:nvSpPr>
        <p:spPr bwMode="auto">
          <a:xfrm>
            <a:off x="3929063" y="57737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cxnSp>
        <p:nvCxnSpPr>
          <p:cNvPr id="98" name="直接连接符 97"/>
          <p:cNvCxnSpPr>
            <a:cxnSpLocks noChangeShapeType="1"/>
          </p:cNvCxnSpPr>
          <p:nvPr/>
        </p:nvCxnSpPr>
        <p:spPr bwMode="auto">
          <a:xfrm>
            <a:off x="3000375" y="5357813"/>
            <a:ext cx="285750" cy="214312"/>
          </a:xfrm>
          <a:prstGeom prst="line">
            <a:avLst/>
          </a:prstGeom>
          <a:noFill/>
          <a:ln w="9525" algn="ctr">
            <a:solidFill>
              <a:schemeClr val="tx1"/>
            </a:solidFill>
            <a:round/>
            <a:headEnd/>
            <a:tailEnd/>
          </a:ln>
        </p:spPr>
      </p:cxnSp>
      <p:cxnSp>
        <p:nvCxnSpPr>
          <p:cNvPr id="99" name="直接连接符 98"/>
          <p:cNvCxnSpPr>
            <a:cxnSpLocks noChangeShapeType="1"/>
          </p:cNvCxnSpPr>
          <p:nvPr/>
        </p:nvCxnSpPr>
        <p:spPr bwMode="auto">
          <a:xfrm>
            <a:off x="4429125" y="5357813"/>
            <a:ext cx="285750" cy="214312"/>
          </a:xfrm>
          <a:prstGeom prst="line">
            <a:avLst/>
          </a:prstGeom>
          <a:noFill/>
          <a:ln w="9525" algn="ctr">
            <a:solidFill>
              <a:schemeClr val="tx1"/>
            </a:solidFill>
            <a:round/>
            <a:headEnd/>
            <a:tailEnd/>
          </a:ln>
        </p:spPr>
      </p:cxnSp>
      <p:sp>
        <p:nvSpPr>
          <p:cNvPr id="100" name="TextBox 99"/>
          <p:cNvSpPr txBox="1">
            <a:spLocks noChangeArrowheads="1"/>
          </p:cNvSpPr>
          <p:nvPr/>
        </p:nvSpPr>
        <p:spPr bwMode="auto">
          <a:xfrm>
            <a:off x="4881563" y="57737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1</a:t>
            </a:r>
            <a:endParaRPr kumimoji="0" lang="zh-CN" altLang="en-US" sz="1800" smtClean="0">
              <a:solidFill>
                <a:srgbClr val="000000"/>
              </a:solidFill>
            </a:endParaRPr>
          </a:p>
        </p:txBody>
      </p:sp>
      <p:sp>
        <p:nvSpPr>
          <p:cNvPr id="101" name="TextBox 100"/>
          <p:cNvSpPr txBox="1">
            <a:spLocks noChangeArrowheads="1"/>
          </p:cNvSpPr>
          <p:nvPr/>
        </p:nvSpPr>
        <p:spPr bwMode="auto">
          <a:xfrm>
            <a:off x="5357813" y="5773738"/>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0</a:t>
            </a:r>
            <a:endParaRPr kumimoji="0" lang="zh-CN" altLang="en-US" sz="1800" baseline="-25000" smtClean="0">
              <a:solidFill>
                <a:srgbClr val="000000"/>
              </a:solidFill>
            </a:endParaRPr>
          </a:p>
        </p:txBody>
      </p:sp>
      <p:sp>
        <p:nvSpPr>
          <p:cNvPr id="102" name="TextBox 101"/>
          <p:cNvSpPr txBox="1">
            <a:spLocks noChangeArrowheads="1"/>
          </p:cNvSpPr>
          <p:nvPr/>
        </p:nvSpPr>
        <p:spPr bwMode="auto">
          <a:xfrm>
            <a:off x="6858000" y="5345113"/>
            <a:ext cx="38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g</a:t>
            </a:r>
            <a:endParaRPr kumimoji="0" lang="zh-CN" altLang="en-US" sz="1800" baseline="-25000" smtClean="0">
              <a:solidFill>
                <a:srgbClr val="000000"/>
              </a:solidFill>
            </a:endParaRPr>
          </a:p>
        </p:txBody>
      </p:sp>
      <p:sp>
        <p:nvSpPr>
          <p:cNvPr id="103" name="TextBox 102"/>
          <p:cNvSpPr txBox="1">
            <a:spLocks noChangeArrowheads="1"/>
          </p:cNvSpPr>
          <p:nvPr/>
        </p:nvSpPr>
        <p:spPr bwMode="auto">
          <a:xfrm>
            <a:off x="6858000" y="5773738"/>
            <a:ext cx="38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s</a:t>
            </a:r>
            <a:r>
              <a:rPr kumimoji="0" lang="en-US" altLang="zh-CN" sz="1800" baseline="-25000" smtClean="0">
                <a:solidFill>
                  <a:srgbClr val="000000"/>
                </a:solidFill>
              </a:rPr>
              <a:t>g</a:t>
            </a:r>
            <a:endParaRPr kumimoji="0" lang="zh-CN" altLang="en-US" sz="1800" baseline="-25000" smtClean="0">
              <a:solidFill>
                <a:srgbClr val="000000"/>
              </a:solidFill>
            </a:endParaRPr>
          </a:p>
        </p:txBody>
      </p:sp>
      <p:cxnSp>
        <p:nvCxnSpPr>
          <p:cNvPr id="105" name="直接箭头连接符 104"/>
          <p:cNvCxnSpPr>
            <a:cxnSpLocks noChangeShapeType="1"/>
          </p:cNvCxnSpPr>
          <p:nvPr/>
        </p:nvCxnSpPr>
        <p:spPr bwMode="auto">
          <a:xfrm rot="5400000">
            <a:off x="3143250" y="2357438"/>
            <a:ext cx="428625" cy="285750"/>
          </a:xfrm>
          <a:prstGeom prst="straightConnector1">
            <a:avLst/>
          </a:prstGeom>
          <a:noFill/>
          <a:ln w="9525" algn="ctr">
            <a:solidFill>
              <a:schemeClr val="tx1"/>
            </a:solidFill>
            <a:round/>
            <a:headEnd/>
            <a:tailEnd type="arrow" w="med" len="med"/>
          </a:ln>
        </p:spPr>
      </p:cxnSp>
      <p:cxnSp>
        <p:nvCxnSpPr>
          <p:cNvPr id="106" name="直接箭头连接符 105"/>
          <p:cNvCxnSpPr>
            <a:cxnSpLocks noChangeShapeType="1"/>
          </p:cNvCxnSpPr>
          <p:nvPr/>
        </p:nvCxnSpPr>
        <p:spPr bwMode="auto">
          <a:xfrm rot="5400000">
            <a:off x="2643187" y="3143251"/>
            <a:ext cx="428625" cy="285750"/>
          </a:xfrm>
          <a:prstGeom prst="straightConnector1">
            <a:avLst/>
          </a:prstGeom>
          <a:noFill/>
          <a:ln w="9525" algn="ctr">
            <a:solidFill>
              <a:schemeClr val="tx1"/>
            </a:solidFill>
            <a:round/>
            <a:headEnd/>
            <a:tailEnd type="arrow" w="med" len="med"/>
          </a:ln>
        </p:spPr>
      </p:cxnSp>
      <p:cxnSp>
        <p:nvCxnSpPr>
          <p:cNvPr id="110" name="直接箭头连接符 109"/>
          <p:cNvCxnSpPr>
            <a:cxnSpLocks noChangeShapeType="1"/>
          </p:cNvCxnSpPr>
          <p:nvPr/>
        </p:nvCxnSpPr>
        <p:spPr bwMode="auto">
          <a:xfrm rot="5400000" flipH="1" flipV="1">
            <a:off x="3357562" y="2500313"/>
            <a:ext cx="428625" cy="285750"/>
          </a:xfrm>
          <a:prstGeom prst="straightConnector1">
            <a:avLst/>
          </a:prstGeom>
          <a:noFill/>
          <a:ln w="9525" algn="ctr">
            <a:solidFill>
              <a:schemeClr val="tx1"/>
            </a:solidFill>
            <a:round/>
            <a:headEnd/>
            <a:tailEnd type="arrow" w="med" len="med"/>
          </a:ln>
        </p:spPr>
      </p:cxnSp>
      <p:cxnSp>
        <p:nvCxnSpPr>
          <p:cNvPr id="111" name="直接箭头连接符 110"/>
          <p:cNvCxnSpPr>
            <a:cxnSpLocks noChangeShapeType="1"/>
          </p:cNvCxnSpPr>
          <p:nvPr/>
        </p:nvCxnSpPr>
        <p:spPr bwMode="auto">
          <a:xfrm rot="5400000" flipH="1" flipV="1">
            <a:off x="2857500" y="3214688"/>
            <a:ext cx="428625" cy="285750"/>
          </a:xfrm>
          <a:prstGeom prst="straightConnector1">
            <a:avLst/>
          </a:prstGeom>
          <a:noFill/>
          <a:ln w="9525" algn="ctr">
            <a:solidFill>
              <a:schemeClr val="tx1"/>
            </a:solidFill>
            <a:round/>
            <a:headEnd/>
            <a:tailEnd type="arrow" w="med" len="med"/>
          </a:ln>
        </p:spPr>
      </p:cxnSp>
      <p:cxnSp>
        <p:nvCxnSpPr>
          <p:cNvPr id="113" name="直接箭头连接符 112"/>
          <p:cNvCxnSpPr>
            <a:cxnSpLocks noChangeShapeType="1"/>
            <a:endCxn id="74" idx="0"/>
          </p:cNvCxnSpPr>
          <p:nvPr/>
        </p:nvCxnSpPr>
        <p:spPr bwMode="auto">
          <a:xfrm rot="16200000" flipH="1">
            <a:off x="3257550" y="3243263"/>
            <a:ext cx="234950" cy="177800"/>
          </a:xfrm>
          <a:prstGeom prst="straightConnector1">
            <a:avLst/>
          </a:prstGeom>
          <a:noFill/>
          <a:ln w="9525" algn="ctr">
            <a:solidFill>
              <a:schemeClr val="tx1"/>
            </a:solidFill>
            <a:round/>
            <a:headEnd/>
            <a:tailEnd type="arrow" w="med" len="med"/>
          </a:ln>
        </p:spPr>
      </p:cxnSp>
      <p:cxnSp>
        <p:nvCxnSpPr>
          <p:cNvPr id="115" name="直接箭头连接符 114"/>
          <p:cNvCxnSpPr>
            <a:cxnSpLocks noChangeShapeType="1"/>
          </p:cNvCxnSpPr>
          <p:nvPr/>
        </p:nvCxnSpPr>
        <p:spPr bwMode="auto">
          <a:xfrm rot="16200000" flipV="1">
            <a:off x="3429000" y="3143251"/>
            <a:ext cx="357187" cy="214312"/>
          </a:xfrm>
          <a:prstGeom prst="straightConnector1">
            <a:avLst/>
          </a:prstGeom>
          <a:noFill/>
          <a:ln w="9525" algn="ctr">
            <a:solidFill>
              <a:schemeClr val="tx1"/>
            </a:solidFill>
            <a:round/>
            <a:headEnd/>
            <a:tailEnd type="arrow" w="med" len="med"/>
          </a:ln>
        </p:spPr>
      </p:cxnSp>
      <p:cxnSp>
        <p:nvCxnSpPr>
          <p:cNvPr id="117" name="直接箭头连接符 116"/>
          <p:cNvCxnSpPr>
            <a:cxnSpLocks noChangeShapeType="1"/>
          </p:cNvCxnSpPr>
          <p:nvPr/>
        </p:nvCxnSpPr>
        <p:spPr bwMode="auto">
          <a:xfrm rot="16200000" flipH="1">
            <a:off x="3750469" y="2536032"/>
            <a:ext cx="285750" cy="214312"/>
          </a:xfrm>
          <a:prstGeom prst="straightConnector1">
            <a:avLst/>
          </a:prstGeom>
          <a:noFill/>
          <a:ln w="9525" algn="ctr">
            <a:solidFill>
              <a:schemeClr val="tx1"/>
            </a:solidFill>
            <a:round/>
            <a:headEnd/>
            <a:tailEnd type="arrow" w="med" len="med"/>
          </a:ln>
        </p:spPr>
      </p:cxnSp>
      <p:cxnSp>
        <p:nvCxnSpPr>
          <p:cNvPr id="118" name="直接箭头连接符 117"/>
          <p:cNvCxnSpPr>
            <a:cxnSpLocks noChangeShapeType="1"/>
          </p:cNvCxnSpPr>
          <p:nvPr/>
        </p:nvCxnSpPr>
        <p:spPr bwMode="auto">
          <a:xfrm rot="16200000" flipH="1">
            <a:off x="4107657" y="3250406"/>
            <a:ext cx="285750" cy="214313"/>
          </a:xfrm>
          <a:prstGeom prst="straightConnector1">
            <a:avLst/>
          </a:prstGeom>
          <a:noFill/>
          <a:ln w="9525" algn="ctr">
            <a:solidFill>
              <a:schemeClr val="tx1"/>
            </a:solidFill>
            <a:round/>
            <a:headEnd/>
            <a:tailEnd type="arrow" w="med" len="med"/>
          </a:ln>
        </p:spPr>
      </p:cxnSp>
      <p:cxnSp>
        <p:nvCxnSpPr>
          <p:cNvPr id="119" name="直接箭头连接符 118"/>
          <p:cNvCxnSpPr>
            <a:cxnSpLocks noChangeShapeType="1"/>
          </p:cNvCxnSpPr>
          <p:nvPr/>
        </p:nvCxnSpPr>
        <p:spPr bwMode="auto">
          <a:xfrm rot="16200000" flipH="1">
            <a:off x="4464844" y="3893344"/>
            <a:ext cx="285750" cy="214312"/>
          </a:xfrm>
          <a:prstGeom prst="straightConnector1">
            <a:avLst/>
          </a:prstGeom>
          <a:noFill/>
          <a:ln w="9525" algn="ctr">
            <a:solidFill>
              <a:schemeClr val="tx1"/>
            </a:solidFill>
            <a:round/>
            <a:headEnd/>
            <a:tailEnd type="arrow" w="med" len="med"/>
          </a:ln>
        </p:spPr>
      </p:cxnSp>
      <p:sp>
        <p:nvSpPr>
          <p:cNvPr id="121" name="云形标注 120"/>
          <p:cNvSpPr>
            <a:spLocks noChangeArrowheads="1"/>
          </p:cNvSpPr>
          <p:nvPr/>
        </p:nvSpPr>
        <p:spPr bwMode="auto">
          <a:xfrm>
            <a:off x="7715250" y="5000625"/>
            <a:ext cx="1128713" cy="612775"/>
          </a:xfrm>
          <a:prstGeom prst="cloudCallout">
            <a:avLst>
              <a:gd name="adj1" fmla="val -75153"/>
              <a:gd name="adj2" fmla="val 34194"/>
            </a:avLst>
          </a:prstGeom>
          <a:solidFill>
            <a:schemeClr val="accent1"/>
          </a:solidFill>
          <a:ln w="9525" algn="ctr">
            <a:solidFill>
              <a:schemeClr val="tx1"/>
            </a:solidFill>
            <a:round/>
            <a:headEnd/>
            <a:tailEnd/>
          </a:ln>
        </p:spPr>
        <p:txBody>
          <a:bodyPr/>
          <a:lstStyle/>
          <a:p>
            <a:pPr eaLnBrk="0" hangingPunct="0"/>
            <a:r>
              <a:rPr kumimoji="0" lang="zh-CN" altLang="en-US" sz="1800" smtClean="0">
                <a:solidFill>
                  <a:srgbClr val="000000"/>
                </a:solidFill>
                <a:latin typeface="Arial" pitchFamily="34" charset="0"/>
                <a:ea typeface="宋体" pitchFamily="2" charset="-122"/>
              </a:rPr>
              <a:t>路径</a:t>
            </a:r>
          </a:p>
        </p:txBody>
      </p:sp>
    </p:spTree>
    <p:extLst>
      <p:ext uri="{BB962C8B-B14F-4D97-AF65-F5344CB8AC3E}">
        <p14:creationId xmlns:p14="http://schemas.microsoft.com/office/powerpoint/2010/main" val="1956553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1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9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10"/>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0"/>
                                          </p:stCondLst>
                                        </p:cTn>
                                        <p:tgtEl>
                                          <p:spTgt spid="68"/>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3"/>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0"/>
                                          </p:stCondLst>
                                        </p:cTn>
                                        <p:tgtEl>
                                          <p:spTgt spid="118"/>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4"/>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90"/>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1"/>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nodeType="clickEffect">
                                  <p:stCondLst>
                                    <p:cond delay="0"/>
                                  </p:stCondLst>
                                  <p:childTnLst>
                                    <p:set>
                                      <p:cBhvr>
                                        <p:cTn id="166" dur="1" fill="hold">
                                          <p:stCondLst>
                                            <p:cond delay="0"/>
                                          </p:stCondLst>
                                        </p:cTn>
                                        <p:tgtEl>
                                          <p:spTgt spid="119"/>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2"/>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03"/>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82" grpId="0"/>
      <p:bldP spid="83" grpId="0"/>
      <p:bldP spid="84" grpId="0"/>
      <p:bldP spid="85" grpId="0"/>
      <p:bldP spid="86" grpId="0"/>
      <p:bldP spid="87" grpId="0"/>
      <p:bldP spid="88" grpId="0"/>
      <p:bldP spid="89" grpId="0"/>
      <p:bldP spid="90" grpId="0"/>
      <p:bldP spid="91" grpId="0"/>
      <p:bldP spid="92" grpId="0"/>
      <p:bldP spid="93" grpId="0"/>
      <p:bldP spid="96" grpId="0"/>
      <p:bldP spid="100" grpId="0"/>
      <p:bldP spid="101" grpId="0"/>
      <p:bldP spid="102" grpId="0"/>
      <p:bldP spid="103" grpId="0"/>
      <p:bldP spid="1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3.2.1 </a:t>
            </a:r>
            <a:r>
              <a:rPr lang="zh-CN" altLang="en-US" dirty="0" smtClean="0">
                <a:latin typeface="黑体" pitchFamily="49" charset="-122"/>
                <a:ea typeface="黑体" pitchFamily="49" charset="-122"/>
              </a:rPr>
              <a:t>状态图搜索</a:t>
            </a:r>
          </a:p>
        </p:txBody>
      </p:sp>
      <p:sp>
        <p:nvSpPr>
          <p:cNvPr id="3" name="内容占位符 2"/>
          <p:cNvSpPr>
            <a:spLocks noGrp="1"/>
          </p:cNvSpPr>
          <p:nvPr>
            <p:ph idx="1"/>
          </p:nvPr>
        </p:nvSpPr>
        <p:spPr>
          <a:xfrm>
            <a:off x="539552" y="1484784"/>
            <a:ext cx="8169275" cy="5072063"/>
          </a:xfrm>
        </p:spPr>
        <p:txBody>
          <a:bodyPr/>
          <a:lstStyle/>
          <a:p>
            <a:r>
              <a:rPr lang="zh-CN" altLang="en-US" dirty="0" smtClean="0"/>
              <a:t>路径（树式搜索）</a:t>
            </a:r>
            <a:endParaRPr lang="en-US" altLang="zh-CN" dirty="0" smtClean="0"/>
          </a:p>
          <a:p>
            <a:pPr lvl="1"/>
            <a:r>
              <a:rPr lang="zh-CN" altLang="en-US" dirty="0" smtClean="0"/>
              <a:t>从</a:t>
            </a:r>
            <a:r>
              <a:rPr lang="en-US" altLang="zh-CN" dirty="0" smtClean="0"/>
              <a:t>CLOSED</a:t>
            </a:r>
            <a:r>
              <a:rPr lang="zh-CN" altLang="en-US" dirty="0" smtClean="0"/>
              <a:t>表中序号最大的节点起，根据返回指针追溯至初始节点</a:t>
            </a:r>
            <a:r>
              <a:rPr lang="en-US" altLang="zh-CN" dirty="0" smtClean="0">
                <a:ea typeface="仿宋_GB2312" pitchFamily="49" charset="-122"/>
              </a:rPr>
              <a:t>S</a:t>
            </a:r>
            <a:r>
              <a:rPr lang="en-US" altLang="zh-CN" baseline="-25000" dirty="0" smtClean="0">
                <a:ea typeface="仿宋_GB2312" pitchFamily="49" charset="-122"/>
              </a:rPr>
              <a:t>o</a:t>
            </a:r>
          </a:p>
          <a:p>
            <a:pPr lvl="1"/>
            <a:r>
              <a:rPr lang="zh-CN" altLang="en-US" dirty="0" smtClean="0"/>
              <a:t>节点序列即为路径</a:t>
            </a:r>
            <a:endParaRPr lang="en-US" altLang="zh-CN" dirty="0" smtClean="0"/>
          </a:p>
          <a:p>
            <a:r>
              <a:rPr lang="zh-CN" altLang="en-US" dirty="0" smtClean="0"/>
              <a:t>路径（线式搜索）</a:t>
            </a:r>
            <a:endParaRPr lang="en-US" altLang="zh-CN" dirty="0" smtClean="0"/>
          </a:p>
          <a:p>
            <a:pPr lvl="1"/>
            <a:r>
              <a:rPr lang="en-US" altLang="zh-CN" dirty="0" smtClean="0"/>
              <a:t>CLOSED</a:t>
            </a:r>
            <a:r>
              <a:rPr lang="zh-CN" altLang="en-US" dirty="0" smtClean="0"/>
              <a:t>表即为所找路径</a:t>
            </a:r>
            <a:endParaRPr lang="en-US" altLang="zh-CN" dirty="0" smtClean="0"/>
          </a:p>
          <a:p>
            <a:pPr lvl="1"/>
            <a:endParaRPr lang="zh-CN" altLang="en-US" dirty="0" smtClean="0"/>
          </a:p>
        </p:txBody>
      </p:sp>
    </p:spTree>
    <p:extLst>
      <p:ext uri="{BB962C8B-B14F-4D97-AF65-F5344CB8AC3E}">
        <p14:creationId xmlns:p14="http://schemas.microsoft.com/office/powerpoint/2010/main" val="116916441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9" name="内容占位符 2"/>
          <p:cNvSpPr>
            <a:spLocks noGrp="1"/>
          </p:cNvSpPr>
          <p:nvPr>
            <p:ph idx="4294967295"/>
          </p:nvPr>
        </p:nvSpPr>
        <p:spPr>
          <a:xfrm>
            <a:off x="685800" y="982663"/>
            <a:ext cx="8062913" cy="5294312"/>
          </a:xfrm>
        </p:spPr>
        <p:txBody>
          <a:bodyPr/>
          <a:lstStyle/>
          <a:p>
            <a:pPr>
              <a:lnSpc>
                <a:spcPct val="120000"/>
              </a:lnSpc>
            </a:pPr>
            <a:r>
              <a:rPr lang="zh-CN" altLang="en-US" dirty="0" smtClean="0">
                <a:latin typeface="黑体" pitchFamily="2" charset="-122"/>
                <a:ea typeface="黑体" pitchFamily="2" charset="-122"/>
              </a:rPr>
              <a:t>状态空间</a:t>
            </a:r>
            <a:r>
              <a:rPr lang="zh-CN" altLang="en-US" dirty="0">
                <a:latin typeface="黑体" pitchFamily="2" charset="-122"/>
                <a:ea typeface="仿宋_GB2312" pitchFamily="49" charset="-122"/>
              </a:rPr>
              <a:t>：</a:t>
            </a:r>
            <a:endParaRPr lang="en-US" altLang="zh-CN" dirty="0" smtClean="0">
              <a:latin typeface="仿宋_GB2312" pitchFamily="49" charset="-122"/>
              <a:ea typeface="仿宋_GB2312" pitchFamily="49" charset="-122"/>
            </a:endParaRPr>
          </a:p>
          <a:p>
            <a:pPr marL="457200" lvl="1" indent="0">
              <a:lnSpc>
                <a:spcPct val="120000"/>
              </a:lnSpc>
              <a:buNone/>
            </a:pPr>
            <a:r>
              <a:rPr lang="zh-CN" altLang="en-US" dirty="0">
                <a:latin typeface="仿宋_GB2312" pitchFamily="49" charset="-122"/>
                <a:ea typeface="仿宋_GB2312" pitchFamily="49" charset="-122"/>
              </a:rPr>
              <a:t>一个问题的全体状态及其</a:t>
            </a:r>
            <a:r>
              <a:rPr lang="zh-CN" altLang="en-US" dirty="0" smtClean="0">
                <a:latin typeface="仿宋_GB2312" pitchFamily="49" charset="-122"/>
                <a:ea typeface="仿宋_GB2312" pitchFamily="49" charset="-122"/>
              </a:rPr>
              <a:t>关系构成</a:t>
            </a:r>
            <a:r>
              <a:rPr lang="zh-CN" altLang="en-US" dirty="0">
                <a:latin typeface="仿宋_GB2312" pitchFamily="49" charset="-122"/>
                <a:ea typeface="仿宋_GB2312" pitchFamily="49" charset="-122"/>
              </a:rPr>
              <a:t>一个</a:t>
            </a:r>
            <a:r>
              <a:rPr lang="zh-CN" altLang="en-US" dirty="0" smtClean="0">
                <a:latin typeface="仿宋_GB2312" pitchFamily="49" charset="-122"/>
                <a:ea typeface="仿宋_GB2312" pitchFamily="49" charset="-122"/>
              </a:rPr>
              <a:t>空间</a:t>
            </a:r>
            <a:endParaRPr lang="en-US" altLang="zh-CN" dirty="0" smtClean="0">
              <a:latin typeface="仿宋_GB2312" pitchFamily="49" charset="-122"/>
              <a:ea typeface="仿宋_GB2312" pitchFamily="49" charset="-122"/>
            </a:endParaRPr>
          </a:p>
          <a:p>
            <a:pPr marL="457200" lvl="1" indent="0">
              <a:lnSpc>
                <a:spcPct val="120000"/>
              </a:lnSpc>
              <a:buNone/>
            </a:pPr>
            <a:r>
              <a:rPr lang="zh-CN" altLang="en-US" dirty="0" smtClean="0">
                <a:latin typeface="仿宋_GB2312" pitchFamily="49" charset="-122"/>
                <a:ea typeface="仿宋_GB2312" pitchFamily="49" charset="-122"/>
              </a:rPr>
              <a:t>三元组表示：       </a:t>
            </a:r>
            <a:r>
              <a:rPr lang="en-US" altLang="zh-CN" dirty="0" smtClean="0">
                <a:ea typeface="仿宋_GB2312" pitchFamily="49" charset="-122"/>
              </a:rPr>
              <a:t>(</a:t>
            </a:r>
            <a:r>
              <a:rPr lang="en-US" altLang="zh-CN" i="1" dirty="0" smtClean="0">
                <a:ea typeface="仿宋_GB2312" pitchFamily="49" charset="-122"/>
              </a:rPr>
              <a:t>S, F, G</a:t>
            </a:r>
            <a:r>
              <a:rPr lang="en-US" altLang="zh-CN" dirty="0" smtClean="0">
                <a:ea typeface="仿宋_GB2312" pitchFamily="49" charset="-122"/>
              </a:rPr>
              <a:t>)</a:t>
            </a:r>
            <a:r>
              <a:rPr lang="en-US" altLang="zh-CN" dirty="0" smtClean="0"/>
              <a:t> </a:t>
            </a:r>
            <a:endParaRPr lang="en-US" altLang="zh-CN" dirty="0" smtClean="0">
              <a:latin typeface="仿宋_GB2312" pitchFamily="49" charset="-122"/>
              <a:ea typeface="仿宋_GB2312" pitchFamily="49" charset="-122"/>
            </a:endParaRPr>
          </a:p>
          <a:p>
            <a:pPr>
              <a:lnSpc>
                <a:spcPct val="120000"/>
              </a:lnSpc>
            </a:pPr>
            <a:r>
              <a:rPr lang="zh-CN" altLang="en-US" dirty="0" smtClean="0">
                <a:latin typeface="仿宋_GB2312" pitchFamily="49" charset="-122"/>
                <a:ea typeface="仿宋_GB2312" pitchFamily="49" charset="-122"/>
              </a:rPr>
              <a:t>状态空间法：</a:t>
            </a:r>
            <a:endParaRPr lang="en-US" altLang="zh-CN" dirty="0" smtClean="0">
              <a:latin typeface="仿宋_GB2312" pitchFamily="49" charset="-122"/>
              <a:ea typeface="仿宋_GB2312" pitchFamily="49" charset="-122"/>
            </a:endParaRPr>
          </a:p>
          <a:p>
            <a:pPr marL="0" indent="0">
              <a:lnSpc>
                <a:spcPct val="120000"/>
              </a:lnSpc>
              <a:buNone/>
            </a:pPr>
            <a:r>
              <a:rPr lang="en-US" altLang="zh-CN" dirty="0" smtClean="0"/>
              <a:t>	</a:t>
            </a:r>
            <a:r>
              <a:rPr lang="zh-CN" altLang="en-US" dirty="0" smtClean="0"/>
              <a:t>基于解答空间的问题表示和求解方法，它是以状态和算符为基础来表示和求解问题的</a:t>
            </a:r>
            <a:endParaRPr lang="en-US" altLang="zh-CN" dirty="0" smtClean="0"/>
          </a:p>
          <a:p>
            <a:pPr>
              <a:lnSpc>
                <a:spcPct val="120000"/>
              </a:lnSpc>
            </a:pPr>
            <a:r>
              <a:rPr lang="zh-CN" altLang="en-US" dirty="0" smtClean="0">
                <a:latin typeface="黑体" pitchFamily="2" charset="-122"/>
                <a:ea typeface="黑体" pitchFamily="2" charset="-122"/>
              </a:rPr>
              <a:t>状态图</a:t>
            </a:r>
            <a:r>
              <a:rPr lang="zh-CN" altLang="en-US" dirty="0" smtClean="0">
                <a:latin typeface="仿宋_GB2312" pitchFamily="49" charset="-122"/>
                <a:ea typeface="仿宋_GB2312" pitchFamily="49" charset="-122"/>
              </a:rPr>
              <a:t>。</a:t>
            </a:r>
            <a:endParaRPr lang="en-US" altLang="zh-CN" dirty="0" smtClean="0">
              <a:latin typeface="仿宋_GB2312" pitchFamily="49" charset="-122"/>
              <a:ea typeface="仿宋_GB2312" pitchFamily="49" charset="-122"/>
            </a:endParaRPr>
          </a:p>
          <a:p>
            <a:pPr marL="457200" lvl="1" indent="0">
              <a:lnSpc>
                <a:spcPct val="120000"/>
              </a:lnSpc>
              <a:buNone/>
            </a:pPr>
            <a:r>
              <a:rPr lang="zh-CN" altLang="en-US" dirty="0" smtClean="0"/>
              <a:t>有向图表示：一对节点用弧线连接，从一个节点指向另一</a:t>
            </a:r>
            <a:r>
              <a:rPr lang="zh-CN" altLang="en-US" dirty="0"/>
              <a:t>个节点；在状态空间图中包含了操作和状态之间的转换关系，节点表示问题的状态，有向边表示操作</a:t>
            </a:r>
          </a:p>
          <a:p>
            <a:pPr marL="457200" lvl="1" indent="0">
              <a:lnSpc>
                <a:spcPct val="120000"/>
              </a:lnSpc>
              <a:buNone/>
            </a:pPr>
            <a:endParaRPr lang="en-US" altLang="zh-CN" dirty="0"/>
          </a:p>
        </p:txBody>
      </p:sp>
      <p:sp>
        <p:nvSpPr>
          <p:cNvPr id="27651" name="灯片编号占位符 3"/>
          <p:cNvSpPr txBox="1">
            <a:spLocks noGrp="1" noChangeArrowheads="1"/>
          </p:cNvSpPr>
          <p:nvPr/>
        </p:nvSpPr>
        <p:spPr bwMode="auto">
          <a:xfrm>
            <a:off x="5435600" y="6524625"/>
            <a:ext cx="3251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gn="r">
              <a:lnSpc>
                <a:spcPct val="80000"/>
              </a:lnSpc>
              <a:spcBef>
                <a:spcPct val="50000"/>
              </a:spcBef>
            </a:pPr>
            <a:fld id="{29E524D6-3B7B-4481-968F-6D86B1E1D218}" type="slidenum">
              <a:rPr kumimoji="0" lang="zh-TW" altLang="en-US" sz="1400" smtClean="0">
                <a:solidFill>
                  <a:srgbClr val="000000"/>
                </a:solidFill>
                <a:latin typeface="Arial" pitchFamily="34" charset="0"/>
                <a:ea typeface="PMingLiU" pitchFamily="18" charset="-120"/>
              </a:rPr>
              <a:pPr algn="r">
                <a:lnSpc>
                  <a:spcPct val="80000"/>
                </a:lnSpc>
                <a:spcBef>
                  <a:spcPct val="50000"/>
                </a:spcBef>
              </a:pPr>
              <a:t>43</a:t>
            </a:fld>
            <a:endParaRPr kumimoji="0" lang="zh-TW" altLang="en-US" sz="1400" smtClean="0">
              <a:solidFill>
                <a:srgbClr val="000000"/>
              </a:solidFill>
              <a:latin typeface="Arial" pitchFamily="34" charset="0"/>
              <a:ea typeface="PMingLiU" pitchFamily="18" charset="-120"/>
            </a:endParaRPr>
          </a:p>
        </p:txBody>
      </p:sp>
      <p:sp>
        <p:nvSpPr>
          <p:cNvPr id="5" name="标题 1"/>
          <p:cNvSpPr txBox="1">
            <a:spLocks/>
          </p:cNvSpPr>
          <p:nvPr/>
        </p:nvSpPr>
        <p:spPr>
          <a:xfrm>
            <a:off x="1000125" y="252413"/>
            <a:ext cx="7793038" cy="747712"/>
          </a:xfrm>
          <a:prstGeom prst="rect">
            <a:avLst/>
          </a:prstGeom>
        </p:spPr>
        <p:txBody>
          <a:bodyPr/>
          <a:lst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a:lstStyle>
          <a:p>
            <a:r>
              <a:rPr lang="zh-CN" altLang="en-US" dirty="0" smtClean="0">
                <a:ea typeface="宋体" pitchFamily="2" charset="-122"/>
              </a:rPr>
              <a:t>回顾：状态图知识表示</a:t>
            </a:r>
          </a:p>
        </p:txBody>
      </p:sp>
    </p:spTree>
    <p:custDataLst>
      <p:tags r:id="rId1"/>
    </p:custDataLst>
    <p:extLst>
      <p:ext uri="{BB962C8B-B14F-4D97-AF65-F5344CB8AC3E}">
        <p14:creationId xmlns:p14="http://schemas.microsoft.com/office/powerpoint/2010/main" val="427648357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9" name="内容占位符 2"/>
          <p:cNvSpPr>
            <a:spLocks noGrp="1"/>
          </p:cNvSpPr>
          <p:nvPr>
            <p:ph idx="4294967295"/>
          </p:nvPr>
        </p:nvSpPr>
        <p:spPr>
          <a:xfrm>
            <a:off x="685800" y="982663"/>
            <a:ext cx="8062913" cy="5294312"/>
          </a:xfrm>
        </p:spPr>
        <p:txBody>
          <a:bodyPr/>
          <a:lstStyle/>
          <a:p>
            <a:pPr marL="0" indent="0" eaLnBrk="1" hangingPunct="1">
              <a:buFontTx/>
              <a:buNone/>
              <a:defRPr/>
            </a:pPr>
            <a:r>
              <a:rPr lang="zh-CN" altLang="en-US" b="1" noProof="1" smtClean="0">
                <a:solidFill>
                  <a:srgbClr val="0000FF"/>
                </a:solidFill>
                <a:effectLst>
                  <a:outerShdw blurRad="38100" dist="38100" dir="2700000" algn="tl">
                    <a:srgbClr val="C0C0C0"/>
                  </a:outerShdw>
                </a:effectLst>
                <a:latin typeface="Times New Roman" pitchFamily="18" charset="0"/>
              </a:rPr>
              <a:t>补充例：</a:t>
            </a:r>
            <a:r>
              <a:rPr lang="zh-CN" altLang="en-GB" b="1" noProof="1" smtClean="0">
                <a:solidFill>
                  <a:srgbClr val="0000FF"/>
                </a:solidFill>
                <a:effectLst>
                  <a:outerShdw blurRad="38100" dist="38100" dir="2700000" algn="tl">
                    <a:srgbClr val="C0C0C0"/>
                  </a:outerShdw>
                </a:effectLst>
                <a:latin typeface="Times New Roman" pitchFamily="18" charset="0"/>
              </a:rPr>
              <a:t>  传教士野人问题（</a:t>
            </a:r>
            <a:r>
              <a:rPr lang="en-US" altLang="en-GB" b="1" noProof="1" smtClean="0">
                <a:solidFill>
                  <a:srgbClr val="0000FF"/>
                </a:solidFill>
                <a:effectLst>
                  <a:outerShdw blurRad="38100" dist="38100" dir="2700000" algn="tl">
                    <a:srgbClr val="C0C0C0"/>
                  </a:outerShdw>
                </a:effectLst>
                <a:latin typeface="Times New Roman" pitchFamily="18" charset="0"/>
              </a:rPr>
              <a:t> Missionaries&amp; Cannibals    Problem， MC</a:t>
            </a:r>
            <a:r>
              <a:rPr lang="zh-CN" altLang="en-GB" b="1" noProof="1" smtClean="0">
                <a:solidFill>
                  <a:srgbClr val="0000FF"/>
                </a:solidFill>
                <a:effectLst>
                  <a:outerShdw blurRad="38100" dist="38100" dir="2700000" algn="tl">
                    <a:srgbClr val="C0C0C0"/>
                  </a:outerShdw>
                </a:effectLst>
                <a:latin typeface="Times New Roman" pitchFamily="18" charset="0"/>
              </a:rPr>
              <a:t>问题）</a:t>
            </a:r>
            <a:endParaRPr lang="zh-CN" altLang="en-US" noProof="1" smtClean="0">
              <a:latin typeface="Times New Roman" pitchFamily="18" charset="0"/>
            </a:endParaRPr>
          </a:p>
          <a:p>
            <a:pPr marL="0" indent="0" eaLnBrk="1" hangingPunct="1">
              <a:buFontTx/>
              <a:buNone/>
              <a:defRPr/>
            </a:pPr>
            <a:r>
              <a:rPr lang="zh-CN" altLang="en-US" noProof="1" smtClean="0">
                <a:latin typeface="Times New Roman" pitchFamily="18" charset="0"/>
              </a:rPr>
              <a:t>    </a:t>
            </a:r>
            <a:r>
              <a:rPr lang="zh-CN" altLang="en-US" sz="2400" noProof="1" smtClean="0">
                <a:latin typeface="Times New Roman" pitchFamily="18" charset="0"/>
              </a:rPr>
              <a:t>有三个传教士</a:t>
            </a:r>
            <a:r>
              <a:rPr lang="en-US" altLang="zh-CN" sz="2400" noProof="1" smtClean="0">
                <a:latin typeface="Times New Roman" pitchFamily="18" charset="0"/>
              </a:rPr>
              <a:t>M</a:t>
            </a:r>
            <a:r>
              <a:rPr lang="zh-CN" altLang="en-US" sz="2400" noProof="1" smtClean="0">
                <a:latin typeface="Times New Roman" pitchFamily="18" charset="0"/>
              </a:rPr>
              <a:t>和三个野人</a:t>
            </a:r>
            <a:r>
              <a:rPr lang="en-US" altLang="zh-CN" sz="2400" noProof="1" smtClean="0">
                <a:latin typeface="Times New Roman" pitchFamily="18" charset="0"/>
              </a:rPr>
              <a:t>C</a:t>
            </a:r>
            <a:r>
              <a:rPr lang="zh-CN" altLang="en-US" sz="2400" noProof="1" smtClean="0">
                <a:latin typeface="Times New Roman" pitchFamily="18" charset="0"/>
              </a:rPr>
              <a:t>过河，只有一条能装下两个人的船。如果在河的一方（含船上） ，野人的人数大于传教士的人数，那么传教士就会有危险，你能不能提出一种安全的渡河方案呢？（左岸到右岸）</a:t>
            </a:r>
          </a:p>
        </p:txBody>
      </p:sp>
      <p:sp>
        <p:nvSpPr>
          <p:cNvPr id="27651" name="灯片编号占位符 3"/>
          <p:cNvSpPr txBox="1">
            <a:spLocks noGrp="1" noChangeArrowheads="1"/>
          </p:cNvSpPr>
          <p:nvPr/>
        </p:nvSpPr>
        <p:spPr bwMode="auto">
          <a:xfrm>
            <a:off x="5435600" y="6524625"/>
            <a:ext cx="3251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gn="r">
              <a:lnSpc>
                <a:spcPct val="80000"/>
              </a:lnSpc>
              <a:spcBef>
                <a:spcPct val="50000"/>
              </a:spcBef>
            </a:pPr>
            <a:fld id="{29E524D6-3B7B-4481-968F-6D86B1E1D218}" type="slidenum">
              <a:rPr kumimoji="0" lang="zh-TW" altLang="en-US" sz="1400" smtClean="0">
                <a:solidFill>
                  <a:srgbClr val="000000"/>
                </a:solidFill>
                <a:latin typeface="Arial" pitchFamily="34" charset="0"/>
                <a:ea typeface="PMingLiU" pitchFamily="18" charset="-120"/>
              </a:rPr>
              <a:pPr algn="r">
                <a:lnSpc>
                  <a:spcPct val="80000"/>
                </a:lnSpc>
                <a:spcBef>
                  <a:spcPct val="50000"/>
                </a:spcBef>
              </a:pPr>
              <a:t>44</a:t>
            </a:fld>
            <a:endParaRPr kumimoji="0" lang="zh-TW" altLang="en-US" sz="1400" smtClean="0">
              <a:solidFill>
                <a:srgbClr val="000000"/>
              </a:solidFill>
              <a:latin typeface="Arial" pitchFamily="34" charset="0"/>
              <a:ea typeface="PMingLiU" pitchFamily="18" charset="-120"/>
            </a:endParaRPr>
          </a:p>
        </p:txBody>
      </p:sp>
      <p:pic>
        <p:nvPicPr>
          <p:cNvPr id="531461" name="Picture 5">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l="2605" t="28333" r="3125" b="24165"/>
          <a:stretch>
            <a:fillRect/>
          </a:stretch>
        </p:blipFill>
        <p:spPr bwMode="auto">
          <a:xfrm>
            <a:off x="900113" y="3789363"/>
            <a:ext cx="735806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1000125" y="252413"/>
            <a:ext cx="7793038" cy="747712"/>
          </a:xfrm>
          <a:prstGeom prst="rect">
            <a:avLst/>
          </a:prstGeom>
        </p:spPr>
        <p:txBody>
          <a:bodyPr/>
          <a:lst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5pPr>
            <a:lvl6pPr marL="4572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6pPr>
            <a:lvl7pPr marL="9144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7pPr>
            <a:lvl8pPr marL="13716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8pPr>
            <a:lvl9pPr marL="1828800" algn="l" rtl="0" fontAlgn="base">
              <a:spcBef>
                <a:spcPct val="0"/>
              </a:spcBef>
              <a:spcAft>
                <a:spcPct val="0"/>
              </a:spcAft>
              <a:defRPr sz="3200" b="1">
                <a:solidFill>
                  <a:srgbClr val="800000"/>
                </a:solidFill>
                <a:latin typeface="Berlin Sans FB" panose="020E0602020502020306" pitchFamily="34" charset="0"/>
                <a:ea typeface="宋体" panose="02010600030101010101" pitchFamily="2" charset="-122"/>
              </a:defRPr>
            </a:lvl9pPr>
          </a:lstStyle>
          <a:p>
            <a:r>
              <a:rPr lang="zh-CN" altLang="en-US" dirty="0" smtClean="0">
                <a:ea typeface="宋体" pitchFamily="2" charset="-122"/>
              </a:rPr>
              <a:t>回顾：状态图知识表示</a:t>
            </a:r>
          </a:p>
        </p:txBody>
      </p:sp>
    </p:spTree>
    <p:custDataLst>
      <p:tags r:id="rId1"/>
    </p:custDataLst>
    <p:extLst>
      <p:ext uri="{BB962C8B-B14F-4D97-AF65-F5344CB8AC3E}">
        <p14:creationId xmlns:p14="http://schemas.microsoft.com/office/powerpoint/2010/main" val="4673663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31461"/>
                                        </p:tgtEl>
                                        <p:attrNameLst>
                                          <p:attrName>style.visibility</p:attrName>
                                        </p:attrNameLst>
                                      </p:cBhvr>
                                      <p:to>
                                        <p:strVal val="visible"/>
                                      </p:to>
                                    </p:set>
                                    <p:animEffect transition="in" filter="blinds(horizontal)">
                                      <p:cBhvr>
                                        <p:cTn id="7" dur="500"/>
                                        <p:tgtEl>
                                          <p:spTgt spid="53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标题 557057"/>
          <p:cNvSpPr>
            <a:spLocks noGrp="1"/>
          </p:cNvSpPr>
          <p:nvPr>
            <p:ph type="title"/>
          </p:nvPr>
        </p:nvSpPr>
        <p:spPr>
          <a:xfrm>
            <a:off x="3649663" y="173038"/>
            <a:ext cx="1689100" cy="701675"/>
          </a:xfrm>
        </p:spPr>
        <p:txBody>
          <a:bodyPr vert="horz" wrap="square" lIns="91440" tIns="45720" rIns="91440" bIns="45720" numCol="1" anchorCtr="0" compatLnSpc="1">
            <a:prstTxWarp prst="textNoShape">
              <a:avLst/>
            </a:prstTxWarp>
          </a:bodyPr>
          <a:lstStyle/>
          <a:p>
            <a:pPr algn="ctr" eaLnBrk="1" hangingPunct="1">
              <a:defRPr/>
            </a:pPr>
            <a:r>
              <a:rPr lang="zh-CN" altLang="en-US" noProof="1" smtClean="0">
                <a:solidFill>
                  <a:srgbClr val="FF3300"/>
                </a:solidFill>
                <a:effectLst>
                  <a:outerShdw blurRad="38100" dist="38100" dir="2700000" algn="tl">
                    <a:srgbClr val="C0C0C0"/>
                  </a:outerShdw>
                </a:effectLst>
                <a:ea typeface="黑体" pitchFamily="49" charset="-122"/>
              </a:rPr>
              <a:t>问题</a:t>
            </a:r>
          </a:p>
        </p:txBody>
      </p:sp>
      <p:grpSp>
        <p:nvGrpSpPr>
          <p:cNvPr id="557061" name="组合 557060"/>
          <p:cNvGrpSpPr>
            <a:grpSpLocks/>
          </p:cNvGrpSpPr>
          <p:nvPr/>
        </p:nvGrpSpPr>
        <p:grpSpPr bwMode="auto">
          <a:xfrm>
            <a:off x="1547813" y="1268413"/>
            <a:ext cx="6264275" cy="4824412"/>
            <a:chOff x="3470" y="482"/>
            <a:chExt cx="1903" cy="1284"/>
          </a:xfrm>
        </p:grpSpPr>
        <p:pic>
          <p:nvPicPr>
            <p:cNvPr id="28676" name="图片 557061" descr="MC9004344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0" y="1253"/>
              <a:ext cx="58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云形标注 557062"/>
            <p:cNvSpPr>
              <a:spLocks noChangeArrowheads="1"/>
            </p:cNvSpPr>
            <p:nvPr/>
          </p:nvSpPr>
          <p:spPr bwMode="auto">
            <a:xfrm>
              <a:off x="3560" y="482"/>
              <a:ext cx="1813" cy="629"/>
            </a:xfrm>
            <a:prstGeom prst="cloudCallout">
              <a:avLst>
                <a:gd name="adj1" fmla="val -27454"/>
                <a:gd name="adj2" fmla="val 69944"/>
              </a:avLst>
            </a:prstGeom>
            <a:solidFill>
              <a:srgbClr val="FFFFCC"/>
            </a:solidFill>
            <a:ln w="9525">
              <a:solidFill>
                <a:schemeClr val="tx1"/>
              </a:solidFill>
              <a:round/>
              <a:headEnd/>
              <a:tailEnd/>
            </a:ln>
            <a:effectLst>
              <a:outerShdw blurRad="63500" dist="107763" dir="2700000" algn="ctr" rotWithShape="0">
                <a:schemeClr val="bg2">
                  <a:alpha val="50000"/>
                </a:schemeClr>
              </a:outerShdw>
            </a:effectLst>
          </p:spPr>
          <p:txBody>
            <a:bodyPr lIns="0" rIns="0"/>
            <a:lstStyle/>
            <a:p>
              <a:pPr>
                <a:lnSpc>
                  <a:spcPct val="80000"/>
                </a:lnSpc>
                <a:spcBef>
                  <a:spcPct val="50000"/>
                </a:spcBef>
                <a:defRPr/>
              </a:pPr>
              <a:endParaRPr kumimoji="0" lang="en-US" altLang="zh-CN" sz="1400" b="1" dirty="0">
                <a:solidFill>
                  <a:srgbClr val="CC3399"/>
                </a:solidFill>
                <a:latin typeface="Arial" pitchFamily="34" charset="0"/>
                <a:ea typeface="楷体_GB2312" pitchFamily="49" charset="-122"/>
              </a:endParaRPr>
            </a:p>
            <a:p>
              <a:pPr>
                <a:lnSpc>
                  <a:spcPct val="80000"/>
                </a:lnSpc>
                <a:spcBef>
                  <a:spcPct val="50000"/>
                </a:spcBef>
                <a:defRPr/>
              </a:pPr>
              <a:r>
                <a:rPr kumimoji="0" lang="zh-CN" altLang="en-US" sz="2800" b="1" dirty="0">
                  <a:solidFill>
                    <a:srgbClr val="0000FF"/>
                  </a:solidFill>
                  <a:latin typeface="楷体_GB2312" pitchFamily="49" charset="-122"/>
                  <a:ea typeface="楷体_GB2312" pitchFamily="49" charset="-122"/>
                </a:rPr>
                <a:t>采用哪些</a:t>
              </a:r>
              <a:r>
                <a:rPr kumimoji="0" lang="zh-CN" altLang="en-US" sz="2800" b="1" dirty="0">
                  <a:solidFill>
                    <a:srgbClr val="C00000"/>
                  </a:solidFill>
                  <a:latin typeface="楷体_GB2312" pitchFamily="49" charset="-122"/>
                  <a:ea typeface="楷体_GB2312" pitchFamily="49" charset="-122"/>
                </a:rPr>
                <a:t>操作</a:t>
              </a:r>
              <a:r>
                <a:rPr kumimoji="0" lang="zh-CN" altLang="en-US" sz="2800" b="1" dirty="0">
                  <a:solidFill>
                    <a:srgbClr val="0000FF"/>
                  </a:solidFill>
                  <a:latin typeface="楷体_GB2312" pitchFamily="49" charset="-122"/>
                  <a:ea typeface="楷体_GB2312" pitchFamily="49" charset="-122"/>
                </a:rPr>
                <a:t>（操作符）能导致传教士与野人</a:t>
              </a:r>
            </a:p>
            <a:p>
              <a:pPr>
                <a:lnSpc>
                  <a:spcPct val="80000"/>
                </a:lnSpc>
                <a:spcBef>
                  <a:spcPct val="50000"/>
                </a:spcBef>
                <a:defRPr/>
              </a:pPr>
              <a:r>
                <a:rPr kumimoji="0" lang="zh-CN" altLang="en-US" sz="2800" b="1" dirty="0">
                  <a:solidFill>
                    <a:srgbClr val="0000FF"/>
                  </a:solidFill>
                  <a:latin typeface="楷体_GB2312" pitchFamily="49" charset="-122"/>
                  <a:ea typeface="楷体_GB2312" pitchFamily="49" charset="-122"/>
                </a:rPr>
                <a:t>问题的</a:t>
              </a:r>
              <a:r>
                <a:rPr kumimoji="0" lang="zh-CN" altLang="en-US" sz="2800" b="1" dirty="0">
                  <a:solidFill>
                    <a:srgbClr val="C00000"/>
                  </a:solidFill>
                  <a:latin typeface="楷体_GB2312" pitchFamily="49" charset="-122"/>
                  <a:ea typeface="楷体_GB2312" pitchFamily="49" charset="-122"/>
                </a:rPr>
                <a:t>状态</a:t>
              </a:r>
              <a:r>
                <a:rPr kumimoji="0" lang="zh-CN" altLang="en-US" sz="2800" b="1" dirty="0">
                  <a:solidFill>
                    <a:srgbClr val="0000FF"/>
                  </a:solidFill>
                  <a:latin typeface="楷体_GB2312" pitchFamily="49" charset="-122"/>
                  <a:ea typeface="楷体_GB2312" pitchFamily="49" charset="-122"/>
                </a:rPr>
                <a:t>发生变化？</a:t>
              </a:r>
              <a:endParaRPr kumimoji="0" lang="zh-CN" altLang="en-US" sz="2800" b="1" dirty="0">
                <a:solidFill>
                  <a:srgbClr val="0000FF"/>
                </a:solidFill>
                <a:latin typeface="Arial" pitchFamily="34" charset="0"/>
                <a:ea typeface="楷体_GB2312" pitchFamily="49" charset="-122"/>
              </a:endParaRPr>
            </a:p>
          </p:txBody>
        </p:sp>
      </p:grpSp>
    </p:spTree>
    <p:extLst>
      <p:ext uri="{BB962C8B-B14F-4D97-AF65-F5344CB8AC3E}">
        <p14:creationId xmlns:p14="http://schemas.microsoft.com/office/powerpoint/2010/main" val="3258302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7061"/>
                                        </p:tgtEl>
                                        <p:attrNameLst>
                                          <p:attrName>style.visibility</p:attrName>
                                        </p:attrNameLst>
                                      </p:cBhvr>
                                      <p:to>
                                        <p:strVal val="visible"/>
                                      </p:to>
                                    </p:set>
                                    <p:animEffect transition="in" filter="blinds(horizontal)">
                                      <p:cBhvr>
                                        <p:cTn id="7" dur="500"/>
                                        <p:tgtEl>
                                          <p:spTgt spid="557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标题 536577"/>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状态及其表示</a:t>
            </a:r>
          </a:p>
        </p:txBody>
      </p:sp>
      <p:sp>
        <p:nvSpPr>
          <p:cNvPr id="536579" name="矩形 536578"/>
          <p:cNvSpPr>
            <a:spLocks noChangeArrowheads="1"/>
          </p:cNvSpPr>
          <p:nvPr/>
        </p:nvSpPr>
        <p:spPr bwMode="auto">
          <a:xfrm>
            <a:off x="395288" y="908050"/>
            <a:ext cx="856932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20000"/>
              </a:spcBef>
              <a:buClr>
                <a:srgbClr val="CCB374"/>
              </a:buClr>
              <a:buSzPct val="60000"/>
              <a:buFont typeface="Wingdings" pitchFamily="2" charset="2"/>
              <a:buBlip>
                <a:blip r:embed="rId3"/>
              </a:buBlip>
            </a:pPr>
            <a:r>
              <a:rPr kumimoji="0" lang="zh-CN" altLang="en-US" sz="2800" b="1" smtClean="0">
                <a:solidFill>
                  <a:srgbClr val="0000FF"/>
                </a:solidFill>
                <a:ea typeface="楷体_GB2312" pitchFamily="49" charset="-122"/>
              </a:rPr>
              <a:t>状态</a:t>
            </a:r>
            <a:r>
              <a:rPr kumimoji="0" lang="zh-CN" altLang="en-US" sz="2800" smtClean="0">
                <a:solidFill>
                  <a:srgbClr val="000000"/>
                </a:solidFill>
                <a:ea typeface="楷体_GB2312" pitchFamily="49" charset="-122"/>
              </a:rPr>
              <a:t>：问题在某一时刻所处的“位置”，“情况”等</a:t>
            </a:r>
          </a:p>
          <a:p>
            <a:pPr>
              <a:lnSpc>
                <a:spcPct val="80000"/>
              </a:lnSpc>
              <a:spcBef>
                <a:spcPct val="20000"/>
              </a:spcBef>
              <a:buClr>
                <a:srgbClr val="CCB374"/>
              </a:buClr>
              <a:buSzPct val="60000"/>
              <a:buFont typeface="Wingdings" pitchFamily="2" charset="2"/>
              <a:buBlip>
                <a:blip r:embed="rId3"/>
              </a:buBlip>
            </a:pPr>
            <a:r>
              <a:rPr kumimoji="0" lang="zh-CN" altLang="en-US" sz="2800" smtClean="0">
                <a:solidFill>
                  <a:srgbClr val="000000"/>
                </a:solidFill>
                <a:ea typeface="楷体_GB2312" pitchFamily="49" charset="-122"/>
              </a:rPr>
              <a:t>根据问题所关心的因素，一般用向量形式表示，每一位表示一个因素。</a:t>
            </a:r>
            <a:endParaRPr kumimoji="0" lang="zh-CN" altLang="en-US" smtClean="0">
              <a:solidFill>
                <a:srgbClr val="000099"/>
              </a:solidFill>
              <a:ea typeface="楷体_GB2312" pitchFamily="49" charset="-122"/>
            </a:endParaRPr>
          </a:p>
        </p:txBody>
      </p:sp>
      <p:sp>
        <p:nvSpPr>
          <p:cNvPr id="536580" name="直接连接符 536579"/>
          <p:cNvSpPr>
            <a:spLocks noChangeShapeType="1"/>
          </p:cNvSpPr>
          <p:nvPr/>
        </p:nvSpPr>
        <p:spPr bwMode="auto">
          <a:xfrm>
            <a:off x="4140200" y="4868863"/>
            <a:ext cx="93503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36581" name="直接连接符 536580"/>
          <p:cNvSpPr>
            <a:spLocks noChangeShapeType="1"/>
          </p:cNvSpPr>
          <p:nvPr/>
        </p:nvSpPr>
        <p:spPr bwMode="auto">
          <a:xfrm>
            <a:off x="4572000" y="4876800"/>
            <a:ext cx="1588" cy="3603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36582" name="矩形 536581"/>
          <p:cNvSpPr>
            <a:spLocks noChangeArrowheads="1"/>
          </p:cNvSpPr>
          <p:nvPr/>
        </p:nvSpPr>
        <p:spPr bwMode="auto">
          <a:xfrm>
            <a:off x="4140200" y="5229225"/>
            <a:ext cx="1073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en-US" altLang="zh-CN" sz="2000" smtClean="0">
                <a:solidFill>
                  <a:srgbClr val="000000"/>
                </a:solidFill>
                <a:ea typeface="楷体_GB2312" pitchFamily="49" charset="-122"/>
              </a:rPr>
              <a:t>0</a:t>
            </a:r>
            <a:r>
              <a:rPr kumimoji="0" lang="zh-CN" altLang="en-US" sz="2000" smtClean="0">
                <a:solidFill>
                  <a:srgbClr val="000000"/>
                </a:solidFill>
                <a:ea typeface="楷体_GB2312" pitchFamily="49" charset="-122"/>
              </a:rPr>
              <a:t>：右岸</a:t>
            </a:r>
          </a:p>
          <a:p>
            <a:pPr>
              <a:lnSpc>
                <a:spcPct val="80000"/>
              </a:lnSpc>
              <a:spcBef>
                <a:spcPct val="50000"/>
              </a:spcBef>
            </a:pPr>
            <a:r>
              <a:rPr kumimoji="0" lang="en-US" altLang="zh-CN" sz="2000" smtClean="0">
                <a:solidFill>
                  <a:srgbClr val="000000"/>
                </a:solidFill>
                <a:ea typeface="楷体_GB2312" pitchFamily="49" charset="-122"/>
              </a:rPr>
              <a:t>1</a:t>
            </a:r>
            <a:r>
              <a:rPr kumimoji="0" lang="zh-CN" altLang="en-US" sz="2000" smtClean="0">
                <a:solidFill>
                  <a:srgbClr val="000000"/>
                </a:solidFill>
                <a:ea typeface="楷体_GB2312" pitchFamily="49" charset="-122"/>
              </a:rPr>
              <a:t>：左岸</a:t>
            </a:r>
          </a:p>
        </p:txBody>
      </p:sp>
      <p:sp>
        <p:nvSpPr>
          <p:cNvPr id="536583" name="矩形 536582"/>
          <p:cNvSpPr>
            <a:spLocks noChangeArrowheads="1"/>
          </p:cNvSpPr>
          <p:nvPr/>
        </p:nvSpPr>
        <p:spPr bwMode="auto">
          <a:xfrm>
            <a:off x="395288" y="5084763"/>
            <a:ext cx="316865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20000"/>
              </a:spcBef>
              <a:buClr>
                <a:srgbClr val="E5D093"/>
              </a:buClr>
              <a:buSzPct val="55000"/>
              <a:buFont typeface="Wingdings" pitchFamily="2" charset="2"/>
              <a:buNone/>
            </a:pPr>
            <a:r>
              <a:rPr kumimoji="0" lang="zh-CN" altLang="en-US" dirty="0" smtClean="0">
                <a:solidFill>
                  <a:srgbClr val="000000"/>
                </a:solidFill>
                <a:ea typeface="楷体_GB2312" pitchFamily="49" charset="-122"/>
              </a:rPr>
              <a:t>初始状态：</a:t>
            </a:r>
            <a:r>
              <a:rPr kumimoji="0" lang="en-US" altLang="zh-CN" dirty="0" smtClean="0">
                <a:solidFill>
                  <a:srgbClr val="000000"/>
                </a:solidFill>
                <a:ea typeface="楷体_GB2312" pitchFamily="49" charset="-122"/>
              </a:rPr>
              <a:t>(3, 3, 1)</a:t>
            </a:r>
          </a:p>
        </p:txBody>
      </p:sp>
      <p:sp>
        <p:nvSpPr>
          <p:cNvPr id="536584" name="矩形 536583"/>
          <p:cNvSpPr>
            <a:spLocks noChangeArrowheads="1"/>
          </p:cNvSpPr>
          <p:nvPr/>
        </p:nvSpPr>
        <p:spPr bwMode="auto">
          <a:xfrm>
            <a:off x="395288" y="5589588"/>
            <a:ext cx="316865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20000"/>
              </a:spcBef>
              <a:buClr>
                <a:srgbClr val="E5D093"/>
              </a:buClr>
              <a:buSzPct val="55000"/>
              <a:buFont typeface="Wingdings" pitchFamily="2" charset="2"/>
              <a:buNone/>
            </a:pPr>
            <a:r>
              <a:rPr kumimoji="0" lang="zh-CN" altLang="en-US" dirty="0" smtClean="0">
                <a:solidFill>
                  <a:srgbClr val="000000"/>
                </a:solidFill>
                <a:ea typeface="楷体_GB2312" pitchFamily="49" charset="-122"/>
              </a:rPr>
              <a:t>目标状态：</a:t>
            </a:r>
            <a:r>
              <a:rPr kumimoji="0" lang="en-US" altLang="zh-CN" dirty="0" smtClean="0">
                <a:solidFill>
                  <a:srgbClr val="000000"/>
                </a:solidFill>
                <a:ea typeface="楷体_GB2312" pitchFamily="49" charset="-122"/>
              </a:rPr>
              <a:t>(0, 0, 0)</a:t>
            </a:r>
          </a:p>
        </p:txBody>
      </p:sp>
      <p:pic>
        <p:nvPicPr>
          <p:cNvPr id="536585" name="图片 536584"/>
          <p:cNvPicPr>
            <a:picLocks noChangeAspect="1" noChangeArrowheads="1"/>
          </p:cNvPicPr>
          <p:nvPr/>
        </p:nvPicPr>
        <p:blipFill>
          <a:blip r:embed="rId4">
            <a:extLst>
              <a:ext uri="{28A0092B-C50C-407E-A947-70E740481C1C}">
                <a14:useLocalDpi xmlns:a14="http://schemas.microsoft.com/office/drawing/2010/main" val="0"/>
              </a:ext>
            </a:extLst>
          </a:blip>
          <a:srcRect l="11456" b="10115"/>
          <a:stretch>
            <a:fillRect/>
          </a:stretch>
        </p:blipFill>
        <p:spPr bwMode="auto">
          <a:xfrm>
            <a:off x="4572000" y="2133600"/>
            <a:ext cx="35639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矩形 536586"/>
          <p:cNvSpPr>
            <a:spLocks noChangeArrowheads="1"/>
          </p:cNvSpPr>
          <p:nvPr/>
        </p:nvSpPr>
        <p:spPr bwMode="auto">
          <a:xfrm>
            <a:off x="142875" y="3105150"/>
            <a:ext cx="9001125"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20000"/>
              </a:spcBef>
              <a:buClr>
                <a:srgbClr val="E5D093"/>
              </a:buClr>
              <a:buSzPct val="55000"/>
              <a:buFont typeface="Wingdings" pitchFamily="2" charset="2"/>
              <a:buNone/>
            </a:pPr>
            <a:r>
              <a:rPr kumimoji="0" lang="en-US" altLang="zh-CN" dirty="0" smtClean="0">
                <a:solidFill>
                  <a:srgbClr val="000000"/>
                </a:solidFill>
                <a:ea typeface="楷体_GB2312" pitchFamily="49" charset="-122"/>
              </a:rPr>
              <a:t>    </a:t>
            </a:r>
            <a:r>
              <a:rPr kumimoji="0" lang="zh-CN" altLang="en-US" dirty="0" smtClean="0">
                <a:solidFill>
                  <a:srgbClr val="000000"/>
                </a:solidFill>
                <a:ea typeface="楷体_GB2312" pitchFamily="49" charset="-122"/>
              </a:rPr>
              <a:t>状态表示方法</a:t>
            </a:r>
            <a:r>
              <a:rPr kumimoji="0" lang="en-US" altLang="zh-CN" dirty="0" smtClean="0">
                <a:solidFill>
                  <a:srgbClr val="000000"/>
                </a:solidFill>
                <a:ea typeface="楷体_GB2312" pitchFamily="49" charset="-122"/>
              </a:rPr>
              <a:t>1</a:t>
            </a:r>
            <a:r>
              <a:rPr kumimoji="0" lang="zh-CN" altLang="en-US" dirty="0" smtClean="0">
                <a:solidFill>
                  <a:srgbClr val="000000"/>
                </a:solidFill>
                <a:ea typeface="楷体_GB2312" pitchFamily="49" charset="-122"/>
              </a:rPr>
              <a:t>：</a:t>
            </a:r>
            <a:endParaRPr kumimoji="0" lang="zh-CN" altLang="en-US" dirty="0" smtClean="0">
              <a:solidFill>
                <a:srgbClr val="000099"/>
              </a:solidFill>
              <a:ea typeface="楷体_GB2312" pitchFamily="49" charset="-122"/>
            </a:endParaRPr>
          </a:p>
          <a:p>
            <a:pPr>
              <a:lnSpc>
                <a:spcPct val="80000"/>
              </a:lnSpc>
              <a:spcBef>
                <a:spcPct val="20000"/>
              </a:spcBef>
              <a:buClr>
                <a:srgbClr val="E5D093"/>
              </a:buClr>
              <a:buSzPct val="55000"/>
              <a:buFont typeface="Wingdings" pitchFamily="2" charset="2"/>
              <a:buNone/>
            </a:pPr>
            <a:r>
              <a:rPr kumimoji="0" lang="en-US" altLang="zh-CN" dirty="0" smtClean="0">
                <a:solidFill>
                  <a:srgbClr val="000099"/>
                </a:solidFill>
                <a:ea typeface="楷体_GB2312" pitchFamily="49" charset="-122"/>
              </a:rPr>
              <a:t>(</a:t>
            </a:r>
            <a:r>
              <a:rPr kumimoji="0" lang="zh-CN" altLang="en-US" dirty="0" smtClean="0">
                <a:solidFill>
                  <a:srgbClr val="000099"/>
                </a:solidFill>
                <a:ea typeface="楷体_GB2312" pitchFamily="49" charset="-122"/>
              </a:rPr>
              <a:t>左岸传教士数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右岸传教士数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左岸野人数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右岸野人数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船的位置</a:t>
            </a:r>
            <a:r>
              <a:rPr kumimoji="0" lang="en-US" altLang="zh-CN" dirty="0" smtClean="0">
                <a:solidFill>
                  <a:srgbClr val="000099"/>
                </a:solidFill>
                <a:ea typeface="楷体_GB2312" pitchFamily="49" charset="-122"/>
              </a:rPr>
              <a:t>)</a:t>
            </a:r>
          </a:p>
          <a:p>
            <a:pPr>
              <a:lnSpc>
                <a:spcPct val="80000"/>
              </a:lnSpc>
              <a:spcBef>
                <a:spcPct val="20000"/>
              </a:spcBef>
              <a:buClr>
                <a:srgbClr val="E5D093"/>
              </a:buClr>
              <a:buSzPct val="55000"/>
              <a:buFont typeface="Wingdings" pitchFamily="2" charset="2"/>
              <a:buNone/>
            </a:pPr>
            <a:r>
              <a:rPr kumimoji="0" lang="en-US" altLang="zh-CN" dirty="0" smtClean="0">
                <a:solidFill>
                  <a:srgbClr val="000000"/>
                </a:solidFill>
                <a:ea typeface="楷体_GB2312" pitchFamily="49" charset="-122"/>
              </a:rPr>
              <a:t>    </a:t>
            </a:r>
            <a:r>
              <a:rPr kumimoji="0" lang="zh-CN" altLang="en-US" dirty="0" smtClean="0">
                <a:solidFill>
                  <a:srgbClr val="000000"/>
                </a:solidFill>
                <a:ea typeface="楷体_GB2312" pitchFamily="49" charset="-122"/>
              </a:rPr>
              <a:t>或简化表示为：</a:t>
            </a:r>
          </a:p>
          <a:p>
            <a:pPr>
              <a:lnSpc>
                <a:spcPct val="80000"/>
              </a:lnSpc>
              <a:spcBef>
                <a:spcPct val="20000"/>
              </a:spcBef>
              <a:buClr>
                <a:srgbClr val="E5D093"/>
              </a:buClr>
              <a:buSzPct val="55000"/>
              <a:buFont typeface="Wingdings" pitchFamily="2" charset="2"/>
              <a:buNone/>
            </a:pPr>
            <a:r>
              <a:rPr kumimoji="0" lang="en-US" altLang="zh-CN" dirty="0" smtClean="0">
                <a:solidFill>
                  <a:srgbClr val="000099"/>
                </a:solidFill>
                <a:ea typeface="楷体_GB2312" pitchFamily="49" charset="-122"/>
              </a:rPr>
              <a:t>(</a:t>
            </a:r>
            <a:r>
              <a:rPr kumimoji="0" lang="zh-CN" altLang="en-US" dirty="0" smtClean="0">
                <a:solidFill>
                  <a:srgbClr val="000099"/>
                </a:solidFill>
                <a:ea typeface="楷体_GB2312" pitchFamily="49" charset="-122"/>
              </a:rPr>
              <a:t>左岸传教士数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左岸野人数</a:t>
            </a:r>
            <a:r>
              <a:rPr kumimoji="0" lang="en-US" altLang="zh-CN" dirty="0" smtClean="0">
                <a:solidFill>
                  <a:srgbClr val="000099"/>
                </a:solidFill>
                <a:ea typeface="楷体_GB2312" pitchFamily="49" charset="-122"/>
              </a:rPr>
              <a:t>, </a:t>
            </a:r>
            <a:r>
              <a:rPr kumimoji="0" lang="zh-CN" altLang="en-US" dirty="0" smtClean="0">
                <a:solidFill>
                  <a:srgbClr val="000099"/>
                </a:solidFill>
                <a:ea typeface="楷体_GB2312" pitchFamily="49" charset="-122"/>
              </a:rPr>
              <a:t>船的位置</a:t>
            </a:r>
            <a:r>
              <a:rPr kumimoji="0" lang="en-US" altLang="zh-CN" dirty="0" smtClean="0">
                <a:solidFill>
                  <a:srgbClr val="000099"/>
                </a:solidFill>
                <a:ea typeface="楷体_GB2312" pitchFamily="49" charset="-122"/>
              </a:rPr>
              <a:t>)</a:t>
            </a:r>
          </a:p>
        </p:txBody>
      </p:sp>
      <p:sp>
        <p:nvSpPr>
          <p:cNvPr id="3" name="矩形 2"/>
          <p:cNvSpPr/>
          <p:nvPr/>
        </p:nvSpPr>
        <p:spPr>
          <a:xfrm>
            <a:off x="345976" y="6022691"/>
            <a:ext cx="8618637" cy="461665"/>
          </a:xfrm>
          <a:prstGeom prst="rect">
            <a:avLst/>
          </a:prstGeom>
        </p:spPr>
        <p:txBody>
          <a:bodyPr wrap="square">
            <a:spAutoFit/>
          </a:bodyPr>
          <a:lstStyle/>
          <a:p>
            <a:pPr lvl="0"/>
            <a:r>
              <a:rPr lang="zh-CN" altLang="en-US" dirty="0">
                <a:solidFill>
                  <a:srgbClr val="000000"/>
                </a:solidFill>
              </a:rPr>
              <a:t>中间状态则</a:t>
            </a:r>
            <a:r>
              <a:rPr lang="en-US" altLang="zh-CN" dirty="0">
                <a:solidFill>
                  <a:srgbClr val="000000"/>
                </a:solidFill>
              </a:rPr>
              <a:t>:</a:t>
            </a:r>
            <a:r>
              <a:rPr lang="zh-CN" altLang="en-US" dirty="0">
                <a:solidFill>
                  <a:srgbClr val="000000"/>
                </a:solidFill>
              </a:rPr>
              <a:t>（</a:t>
            </a:r>
            <a:r>
              <a:rPr lang="en-US" altLang="zh-CN" dirty="0">
                <a:solidFill>
                  <a:srgbClr val="000000"/>
                </a:solidFill>
              </a:rPr>
              <a:t>2</a:t>
            </a:r>
            <a:r>
              <a:rPr lang="zh-CN" altLang="en-US" dirty="0">
                <a:solidFill>
                  <a:srgbClr val="000000"/>
                </a:solidFill>
              </a:rPr>
              <a:t>，</a:t>
            </a:r>
            <a:r>
              <a:rPr lang="en-US" altLang="zh-CN" dirty="0">
                <a:solidFill>
                  <a:srgbClr val="000000"/>
                </a:solidFill>
              </a:rPr>
              <a:t>2</a:t>
            </a:r>
            <a:r>
              <a:rPr lang="zh-CN" altLang="en-US" dirty="0">
                <a:solidFill>
                  <a:srgbClr val="000000"/>
                </a:solidFill>
              </a:rPr>
              <a:t>，</a:t>
            </a:r>
            <a:r>
              <a:rPr lang="en-US" altLang="zh-CN" dirty="0">
                <a:solidFill>
                  <a:srgbClr val="000000"/>
                </a:solidFill>
              </a:rPr>
              <a:t>0</a:t>
            </a:r>
            <a:r>
              <a:rPr lang="zh-CN" altLang="en-US" dirty="0">
                <a:solidFill>
                  <a:srgbClr val="000000"/>
                </a:solidFill>
              </a:rPr>
              <a:t>）、（</a:t>
            </a:r>
            <a:r>
              <a:rPr lang="en-US" altLang="zh-CN" dirty="0">
                <a:solidFill>
                  <a:srgbClr val="000000"/>
                </a:solidFill>
              </a:rPr>
              <a:t>3</a:t>
            </a:r>
            <a:r>
              <a:rPr lang="zh-CN" altLang="en-US" dirty="0">
                <a:solidFill>
                  <a:srgbClr val="000000"/>
                </a:solidFill>
              </a:rPr>
              <a:t>，</a:t>
            </a:r>
            <a:r>
              <a:rPr lang="en-US" altLang="zh-CN" dirty="0">
                <a:solidFill>
                  <a:srgbClr val="000000"/>
                </a:solidFill>
              </a:rPr>
              <a:t>2</a:t>
            </a:r>
            <a:r>
              <a:rPr lang="zh-CN" altLang="en-US" dirty="0">
                <a:solidFill>
                  <a:srgbClr val="000000"/>
                </a:solidFill>
              </a:rPr>
              <a:t>，</a:t>
            </a:r>
            <a:r>
              <a:rPr lang="en-US" altLang="zh-CN" dirty="0">
                <a:solidFill>
                  <a:srgbClr val="000000"/>
                </a:solidFill>
              </a:rPr>
              <a:t>1</a:t>
            </a:r>
            <a:r>
              <a:rPr lang="zh-CN" altLang="en-US" dirty="0">
                <a:solidFill>
                  <a:srgbClr val="000000"/>
                </a:solidFill>
              </a:rPr>
              <a:t>）、（</a:t>
            </a:r>
            <a:r>
              <a:rPr lang="en-US" altLang="zh-CN" dirty="0">
                <a:solidFill>
                  <a:srgbClr val="000000"/>
                </a:solidFill>
              </a:rPr>
              <a:t>3</a:t>
            </a:r>
            <a:r>
              <a:rPr lang="zh-CN" altLang="en-US" dirty="0">
                <a:solidFill>
                  <a:srgbClr val="000000"/>
                </a:solidFill>
              </a:rPr>
              <a:t>，</a:t>
            </a:r>
            <a:r>
              <a:rPr lang="en-US" altLang="zh-CN" dirty="0">
                <a:solidFill>
                  <a:srgbClr val="000000"/>
                </a:solidFill>
              </a:rPr>
              <a:t>0</a:t>
            </a:r>
            <a:r>
              <a:rPr lang="zh-CN" altLang="en-US" dirty="0">
                <a:solidFill>
                  <a:srgbClr val="000000"/>
                </a:solidFill>
              </a:rPr>
              <a:t>，</a:t>
            </a:r>
            <a:r>
              <a:rPr lang="en-US" altLang="zh-CN" dirty="0">
                <a:solidFill>
                  <a:srgbClr val="000000"/>
                </a:solidFill>
              </a:rPr>
              <a:t>0</a:t>
            </a:r>
            <a:r>
              <a:rPr lang="zh-CN" altLang="en-US" dirty="0">
                <a:solidFill>
                  <a:srgbClr val="000000"/>
                </a:solidFill>
              </a:rPr>
              <a:t>）</a:t>
            </a:r>
            <a:r>
              <a:rPr lang="en-US" altLang="zh-CN" dirty="0">
                <a:solidFill>
                  <a:srgbClr val="000000"/>
                </a:solidFill>
              </a:rPr>
              <a:t>…</a:t>
            </a:r>
          </a:p>
        </p:txBody>
      </p:sp>
    </p:spTree>
    <p:custDataLst>
      <p:tags r:id="rId1"/>
    </p:custDataLst>
    <p:extLst>
      <p:ext uri="{BB962C8B-B14F-4D97-AF65-F5344CB8AC3E}">
        <p14:creationId xmlns:p14="http://schemas.microsoft.com/office/powerpoint/2010/main" val="7667355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6579">
                                            <p:txEl>
                                              <p:pRg st="0" end="0"/>
                                            </p:txEl>
                                          </p:spTgt>
                                        </p:tgtEl>
                                        <p:attrNameLst>
                                          <p:attrName>style.visibility</p:attrName>
                                        </p:attrNameLst>
                                      </p:cBhvr>
                                      <p:to>
                                        <p:strVal val="visible"/>
                                      </p:to>
                                    </p:set>
                                    <p:animEffect transition="in" filter="blinds(horizontal)">
                                      <p:cBhvr>
                                        <p:cTn id="7" dur="500"/>
                                        <p:tgtEl>
                                          <p:spTgt spid="536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6579">
                                            <p:txEl>
                                              <p:pRg st="1" end="1"/>
                                            </p:txEl>
                                          </p:spTgt>
                                        </p:tgtEl>
                                        <p:attrNameLst>
                                          <p:attrName>style.visibility</p:attrName>
                                        </p:attrNameLst>
                                      </p:cBhvr>
                                      <p:to>
                                        <p:strVal val="visible"/>
                                      </p:to>
                                    </p:set>
                                    <p:animEffect transition="in" filter="blinds(horizontal)">
                                      <p:cBhvr>
                                        <p:cTn id="12" dur="500"/>
                                        <p:tgtEl>
                                          <p:spTgt spid="536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6585"/>
                                        </p:tgtEl>
                                        <p:attrNameLst>
                                          <p:attrName>style.visibility</p:attrName>
                                        </p:attrNameLst>
                                      </p:cBhvr>
                                      <p:to>
                                        <p:strVal val="visible"/>
                                      </p:to>
                                    </p:set>
                                    <p:animEffect transition="in" filter="blinds(horizontal)">
                                      <p:cBhvr>
                                        <p:cTn id="17" dur="500"/>
                                        <p:tgtEl>
                                          <p:spTgt spid="5365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6580"/>
                                        </p:tgtEl>
                                        <p:attrNameLst>
                                          <p:attrName>style.visibility</p:attrName>
                                        </p:attrNameLst>
                                      </p:cBhvr>
                                      <p:to>
                                        <p:strVal val="visible"/>
                                      </p:to>
                                    </p:set>
                                    <p:animEffect transition="in" filter="wipe(left)">
                                      <p:cBhvr>
                                        <p:cTn id="22" dur="500"/>
                                        <p:tgtEl>
                                          <p:spTgt spid="536580"/>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36581"/>
                                        </p:tgtEl>
                                        <p:attrNameLst>
                                          <p:attrName>style.visibility</p:attrName>
                                        </p:attrNameLst>
                                      </p:cBhvr>
                                      <p:to>
                                        <p:strVal val="visible"/>
                                      </p:to>
                                    </p:set>
                                    <p:animEffect transition="in" filter="wipe(up)">
                                      <p:cBhvr>
                                        <p:cTn id="26" dur="500"/>
                                        <p:tgtEl>
                                          <p:spTgt spid="536581"/>
                                        </p:tgtEl>
                                      </p:cBhvr>
                                    </p:animEffect>
                                  </p:childTnLst>
                                </p:cTn>
                              </p:par>
                            </p:childTnLst>
                          </p:cTn>
                        </p:par>
                        <p:par>
                          <p:cTn id="27" fill="hold" nodeType="afterGroup">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536582"/>
                                        </p:tgtEl>
                                        <p:attrNameLst>
                                          <p:attrName>style.visibility</p:attrName>
                                        </p:attrNameLst>
                                      </p:cBhvr>
                                      <p:to>
                                        <p:strVal val="visible"/>
                                      </p:to>
                                    </p:set>
                                    <p:animEffect transition="in" filter="wipe(up)">
                                      <p:cBhvr>
                                        <p:cTn id="30" dur="500"/>
                                        <p:tgtEl>
                                          <p:spTgt spid="53658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36583">
                                            <p:txEl>
                                              <p:pRg st="0" end="0"/>
                                            </p:txEl>
                                          </p:spTgt>
                                        </p:tgtEl>
                                        <p:attrNameLst>
                                          <p:attrName>style.visibility</p:attrName>
                                        </p:attrNameLst>
                                      </p:cBhvr>
                                      <p:to>
                                        <p:strVal val="visible"/>
                                      </p:to>
                                    </p:set>
                                    <p:animEffect transition="in" filter="blinds(horizontal)">
                                      <p:cBhvr>
                                        <p:cTn id="35" dur="500"/>
                                        <p:tgtEl>
                                          <p:spTgt spid="536583">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36584">
                                            <p:txEl>
                                              <p:pRg st="0" end="0"/>
                                            </p:txEl>
                                          </p:spTgt>
                                        </p:tgtEl>
                                        <p:attrNameLst>
                                          <p:attrName>style.visibility</p:attrName>
                                        </p:attrNameLst>
                                      </p:cBhvr>
                                      <p:to>
                                        <p:strVal val="visible"/>
                                      </p:to>
                                    </p:set>
                                    <p:animEffect transition="in" filter="blinds(horizontal)">
                                      <p:cBhvr>
                                        <p:cTn id="40" dur="500"/>
                                        <p:tgtEl>
                                          <p:spTgt spid="5365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build="p"/>
      <p:bldP spid="536580" grpId="0" animBg="1"/>
      <p:bldP spid="536581" grpId="0" animBg="1"/>
      <p:bldP spid="536582" grpId="0"/>
      <p:bldP spid="536583" grpId="0" build="p"/>
      <p:bldP spid="53658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标题 53760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状态的转换</a:t>
            </a:r>
          </a:p>
        </p:txBody>
      </p:sp>
      <p:sp>
        <p:nvSpPr>
          <p:cNvPr id="30723" name="文本占位符 537602"/>
          <p:cNvSpPr>
            <a:spLocks noGrp="1" noChangeArrowheads="1"/>
          </p:cNvSpPr>
          <p:nvPr>
            <p:ph idx="1"/>
          </p:nvPr>
        </p:nvSpPr>
        <p:spPr>
          <a:xfrm>
            <a:off x="755650" y="1268413"/>
            <a:ext cx="8064500" cy="5329237"/>
          </a:xfrm>
        </p:spPr>
        <p:txBody>
          <a:bodyPr/>
          <a:lstStyle/>
          <a:p>
            <a:pPr eaLnBrk="1" hangingPunct="1"/>
            <a:r>
              <a:rPr lang="zh-CN" altLang="en-US" smtClean="0">
                <a:latin typeface="Times New Roman" pitchFamily="18" charset="0"/>
              </a:rPr>
              <a:t>算子（算符，操作符    </a:t>
            </a:r>
            <a:r>
              <a:rPr lang="en-US" altLang="zh-CN" smtClean="0">
                <a:latin typeface="Times New Roman" pitchFamily="18" charset="0"/>
              </a:rPr>
              <a:t>Operator</a:t>
            </a:r>
            <a:r>
              <a:rPr lang="zh-CN" altLang="en-US" smtClean="0">
                <a:latin typeface="Times New Roman" pitchFamily="18" charset="0"/>
              </a:rPr>
              <a:t>）</a:t>
            </a:r>
            <a:r>
              <a:rPr lang="en-US" altLang="zh-CN" smtClean="0">
                <a:latin typeface="Times New Roman" pitchFamily="18" charset="0"/>
              </a:rPr>
              <a:t>——</a:t>
            </a:r>
            <a:r>
              <a:rPr lang="zh-CN" altLang="en-US" smtClean="0">
                <a:latin typeface="Times New Roman" pitchFamily="18" charset="0"/>
              </a:rPr>
              <a:t>使状态发生改变的操作</a:t>
            </a:r>
          </a:p>
          <a:p>
            <a:pPr eaLnBrk="1" hangingPunct="1"/>
            <a:r>
              <a:rPr lang="en-US" altLang="zh-CN" smtClean="0">
                <a:latin typeface="Times New Roman" pitchFamily="18" charset="0"/>
              </a:rPr>
              <a:t>MC</a:t>
            </a:r>
            <a:r>
              <a:rPr lang="zh-CN" altLang="en-US" smtClean="0">
                <a:latin typeface="Times New Roman" pitchFamily="18" charset="0"/>
              </a:rPr>
              <a:t>问题中的算子</a:t>
            </a:r>
          </a:p>
          <a:p>
            <a:pPr lvl="1" eaLnBrk="1" hangingPunct="1"/>
            <a:r>
              <a:rPr lang="zh-CN" altLang="en-US" smtClean="0">
                <a:latin typeface="Times New Roman" pitchFamily="18" charset="0"/>
              </a:rPr>
              <a:t>将传教士或野人运到河对岸</a:t>
            </a:r>
          </a:p>
          <a:p>
            <a:pPr lvl="1" eaLnBrk="1" hangingPunct="1"/>
            <a:r>
              <a:rPr lang="en-US" altLang="zh-CN" b="1" smtClean="0">
                <a:latin typeface="Times New Roman" pitchFamily="18" charset="0"/>
              </a:rPr>
              <a:t>Move-1m1c-lr</a:t>
            </a:r>
            <a:r>
              <a:rPr lang="zh-CN" altLang="en-US" b="1" smtClean="0">
                <a:latin typeface="Times New Roman" pitchFamily="18" charset="0"/>
              </a:rPr>
              <a:t>：</a:t>
            </a:r>
            <a:r>
              <a:rPr lang="zh-CN" altLang="en-US" smtClean="0">
                <a:latin typeface="Times New Roman" pitchFamily="18" charset="0"/>
              </a:rPr>
              <a:t>将一个传教士</a:t>
            </a:r>
            <a:r>
              <a:rPr lang="en-US" altLang="zh-CN" smtClean="0">
                <a:latin typeface="Times New Roman" pitchFamily="18" charset="0"/>
              </a:rPr>
              <a:t>(m)</a:t>
            </a:r>
            <a:r>
              <a:rPr lang="zh-CN" altLang="en-US" smtClean="0">
                <a:latin typeface="Times New Roman" pitchFamily="18" charset="0"/>
              </a:rPr>
              <a:t>和一个野人</a:t>
            </a:r>
            <a:r>
              <a:rPr lang="en-US" altLang="zh-CN" smtClean="0">
                <a:latin typeface="Times New Roman" pitchFamily="18" charset="0"/>
              </a:rPr>
              <a:t>(c)</a:t>
            </a:r>
            <a:r>
              <a:rPr lang="zh-CN" altLang="en-US" smtClean="0">
                <a:latin typeface="Times New Roman" pitchFamily="18" charset="0"/>
              </a:rPr>
              <a:t>从左岸</a:t>
            </a:r>
            <a:r>
              <a:rPr lang="en-US" altLang="zh-CN" smtClean="0">
                <a:latin typeface="Times New Roman" pitchFamily="18" charset="0"/>
              </a:rPr>
              <a:t>(L)</a:t>
            </a:r>
            <a:r>
              <a:rPr lang="zh-CN" altLang="en-US" smtClean="0">
                <a:latin typeface="Times New Roman" pitchFamily="18" charset="0"/>
              </a:rPr>
              <a:t>运到右岸</a:t>
            </a:r>
            <a:r>
              <a:rPr lang="en-US" altLang="zh-CN" smtClean="0">
                <a:latin typeface="Times New Roman" pitchFamily="18" charset="0"/>
              </a:rPr>
              <a:t>(R)</a:t>
            </a:r>
          </a:p>
          <a:p>
            <a:pPr lvl="1" eaLnBrk="1" hangingPunct="1"/>
            <a:r>
              <a:rPr lang="zh-CN" altLang="en-US" smtClean="0">
                <a:latin typeface="Times New Roman" pitchFamily="18" charset="0"/>
              </a:rPr>
              <a:t>所有可能操作</a:t>
            </a:r>
          </a:p>
          <a:p>
            <a:pPr lvl="2" eaLnBrk="1" hangingPunct="1"/>
            <a:r>
              <a:rPr lang="en-US" altLang="zh-CN" sz="2500" b="1" smtClean="0">
                <a:solidFill>
                  <a:srgbClr val="000000"/>
                </a:solidFill>
                <a:latin typeface="Times New Roman" pitchFamily="18" charset="0"/>
                <a:ea typeface="宋体" pitchFamily="2" charset="-122"/>
              </a:rPr>
              <a:t>Move-1m1c-lr     Move-1m1c-rl     Move-2c-lr   Move-2c-rl	         Move-2m-lr	    Move-2m-rl  Move-1c-lr	         Move-1c-rl	    Move-1m-lr  Move-1m-rl</a:t>
            </a:r>
            <a:r>
              <a:rPr lang="en-US" altLang="zh-CN" sz="2500" smtClean="0">
                <a:solidFill>
                  <a:srgbClr val="000000"/>
                </a:solidFill>
                <a:ea typeface="宋体" pitchFamily="2" charset="-122"/>
              </a:rPr>
              <a:t/>
            </a:r>
            <a:br>
              <a:rPr lang="en-US" altLang="zh-CN" sz="2500" smtClean="0">
                <a:solidFill>
                  <a:srgbClr val="000000"/>
                </a:solidFill>
                <a:ea typeface="宋体" pitchFamily="2" charset="-122"/>
              </a:rPr>
            </a:br>
            <a:endParaRPr lang="en-US" altLang="zh-CN" sz="2500" smtClean="0">
              <a:solidFill>
                <a:srgbClr val="000000"/>
              </a:solidFill>
              <a:ea typeface="宋体" pitchFamily="2" charset="-122"/>
            </a:endParaRPr>
          </a:p>
        </p:txBody>
      </p:sp>
    </p:spTree>
    <p:custDataLst>
      <p:tags r:id="rId1"/>
    </p:custDataLst>
    <p:extLst>
      <p:ext uri="{BB962C8B-B14F-4D97-AF65-F5344CB8AC3E}">
        <p14:creationId xmlns:p14="http://schemas.microsoft.com/office/powerpoint/2010/main" val="236381991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传教士野人问题状态空间图</a:t>
            </a:r>
          </a:p>
        </p:txBody>
      </p:sp>
      <p:grpSp>
        <p:nvGrpSpPr>
          <p:cNvPr id="31747" name="组合 538626"/>
          <p:cNvGrpSpPr>
            <a:grpSpLocks/>
          </p:cNvGrpSpPr>
          <p:nvPr/>
        </p:nvGrpSpPr>
        <p:grpSpPr bwMode="auto">
          <a:xfrm>
            <a:off x="0" y="1341438"/>
            <a:ext cx="8999538" cy="4535487"/>
            <a:chOff x="0" y="845"/>
            <a:chExt cx="5669" cy="2857"/>
          </a:xfrm>
        </p:grpSpPr>
        <p:pic>
          <p:nvPicPr>
            <p:cNvPr id="31752" name="图片 538627"/>
            <p:cNvPicPr>
              <a:picLocks noChangeAspect="1" noChangeArrowheads="1"/>
            </p:cNvPicPr>
            <p:nvPr/>
          </p:nvPicPr>
          <p:blipFill>
            <a:blip r:embed="rId4">
              <a:extLst>
                <a:ext uri="{28A0092B-C50C-407E-A947-70E740481C1C}">
                  <a14:useLocalDpi xmlns:a14="http://schemas.microsoft.com/office/drawing/2010/main" val="0"/>
                </a:ext>
              </a:extLst>
            </a:blip>
            <a:srcRect t="4283" b="5733"/>
            <a:stretch>
              <a:fillRect/>
            </a:stretch>
          </p:blipFill>
          <p:spPr bwMode="auto">
            <a:xfrm>
              <a:off x="0" y="845"/>
              <a:ext cx="5669" cy="2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等腰三角形 538628"/>
            <p:cNvSpPr>
              <a:spLocks noChangeArrowheads="1"/>
            </p:cNvSpPr>
            <p:nvPr/>
          </p:nvSpPr>
          <p:spPr bwMode="auto">
            <a:xfrm>
              <a:off x="5012" y="3067"/>
              <a:ext cx="46" cy="91"/>
            </a:xfrm>
            <a:prstGeom prst="triangle">
              <a:avLst>
                <a:gd name="adj" fmla="val 50000"/>
              </a:avLst>
            </a:prstGeom>
            <a:solidFill>
              <a:srgbClr val="000000"/>
            </a:solidFill>
            <a:ln w="9525">
              <a:solidFill>
                <a:srgbClr val="000000"/>
              </a:solidFill>
              <a:miter lim="800000"/>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31754" name="文本框 538629"/>
            <p:cNvSpPr txBox="1">
              <a:spLocks noChangeArrowheads="1"/>
            </p:cNvSpPr>
            <p:nvPr/>
          </p:nvSpPr>
          <p:spPr bwMode="auto">
            <a:xfrm>
              <a:off x="5148" y="2976"/>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nSpc>
                  <a:spcPct val="80000"/>
                </a:lnSpc>
                <a:spcBef>
                  <a:spcPct val="50000"/>
                </a:spcBef>
              </a:pPr>
              <a:r>
                <a:rPr kumimoji="0" lang="en-US" altLang="zh-CN" sz="1800" smtClean="0">
                  <a:solidFill>
                    <a:srgbClr val="000000"/>
                  </a:solidFill>
                  <a:latin typeface="Arial" pitchFamily="34" charset="0"/>
                  <a:ea typeface="宋体" pitchFamily="2" charset="-122"/>
                </a:rPr>
                <a:t>M</a:t>
              </a:r>
            </a:p>
          </p:txBody>
        </p:sp>
        <p:sp>
          <p:nvSpPr>
            <p:cNvPr id="31755" name="椭圆 538630"/>
            <p:cNvSpPr>
              <a:spLocks noChangeArrowheads="1"/>
            </p:cNvSpPr>
            <p:nvPr/>
          </p:nvSpPr>
          <p:spPr bwMode="auto">
            <a:xfrm>
              <a:off x="5012" y="3339"/>
              <a:ext cx="46" cy="46"/>
            </a:xfrm>
            <a:prstGeom prst="ellipse">
              <a:avLst/>
            </a:prstGeom>
            <a:solidFill>
              <a:srgbClr val="F60000"/>
            </a:solidFill>
            <a:ln w="9525">
              <a:solidFill>
                <a:srgbClr val="000000"/>
              </a:solidFill>
              <a:round/>
              <a:headEnd/>
              <a:tailEnd/>
            </a:ln>
          </p:spPr>
          <p:txBody>
            <a:bodyPr/>
            <a:lstStyle/>
            <a:p>
              <a:pPr>
                <a:lnSpc>
                  <a:spcPct val="80000"/>
                </a:lnSpc>
                <a:spcBef>
                  <a:spcPct val="50000"/>
                </a:spcBef>
              </a:pPr>
              <a:endParaRPr kumimoji="0" lang="zh-CN" altLang="en-US" smtClean="0">
                <a:solidFill>
                  <a:srgbClr val="000000"/>
                </a:solidFill>
                <a:ea typeface="楷体_GB2312" pitchFamily="49" charset="-122"/>
              </a:endParaRPr>
            </a:p>
          </p:txBody>
        </p:sp>
        <p:sp>
          <p:nvSpPr>
            <p:cNvPr id="31756" name="文本框 538631"/>
            <p:cNvSpPr txBox="1">
              <a:spLocks noChangeArrowheads="1"/>
            </p:cNvSpPr>
            <p:nvPr/>
          </p:nvSpPr>
          <p:spPr bwMode="auto">
            <a:xfrm>
              <a:off x="5153" y="322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pPr>
                <a:lnSpc>
                  <a:spcPct val="80000"/>
                </a:lnSpc>
                <a:spcBef>
                  <a:spcPct val="50000"/>
                </a:spcBef>
              </a:pPr>
              <a:r>
                <a:rPr kumimoji="0" lang="en-US" altLang="zh-CN" sz="1800" smtClean="0">
                  <a:solidFill>
                    <a:srgbClr val="000000"/>
                  </a:solidFill>
                  <a:latin typeface="Arial" pitchFamily="34" charset="0"/>
                  <a:ea typeface="宋体" pitchFamily="2" charset="-122"/>
                </a:rPr>
                <a:t>C</a:t>
              </a:r>
            </a:p>
          </p:txBody>
        </p:sp>
      </p:grpSp>
      <p:sp>
        <p:nvSpPr>
          <p:cNvPr id="538633" name="任意多边形 538632"/>
          <p:cNvSpPr>
            <a:spLocks noChangeArrowheads="1"/>
          </p:cNvSpPr>
          <p:nvPr/>
        </p:nvSpPr>
        <p:spPr bwMode="auto">
          <a:xfrm>
            <a:off x="971550" y="549275"/>
            <a:ext cx="7345363" cy="4679950"/>
          </a:xfrm>
          <a:custGeom>
            <a:avLst/>
            <a:gdLst>
              <a:gd name="T0" fmla="*/ 0 w 4627"/>
              <a:gd name="T1" fmla="*/ 2147483647 h 2948"/>
              <a:gd name="T2" fmla="*/ 2147483647 w 4627"/>
              <a:gd name="T3" fmla="*/ 2147483647 h 2948"/>
              <a:gd name="T4" fmla="*/ 2147483647 w 4627"/>
              <a:gd name="T5" fmla="*/ 2147483647 h 2948"/>
              <a:gd name="T6" fmla="*/ 2147483647 w 4627"/>
              <a:gd name="T7" fmla="*/ 2147483647 h 2948"/>
              <a:gd name="T8" fmla="*/ 2147483647 w 4627"/>
              <a:gd name="T9" fmla="*/ 2147483647 h 2948"/>
              <a:gd name="T10" fmla="*/ 2147483647 w 4627"/>
              <a:gd name="T11" fmla="*/ 2147483647 h 2948"/>
              <a:gd name="T12" fmla="*/ 2147483647 w 4627"/>
              <a:gd name="T13" fmla="*/ 2147483647 h 29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27" h="2948">
                <a:moveTo>
                  <a:pt x="0" y="1224"/>
                </a:moveTo>
                <a:cubicBezTo>
                  <a:pt x="109" y="906"/>
                  <a:pt x="219" y="589"/>
                  <a:pt x="408" y="453"/>
                </a:cubicBezTo>
                <a:cubicBezTo>
                  <a:pt x="597" y="317"/>
                  <a:pt x="847" y="0"/>
                  <a:pt x="1134" y="408"/>
                </a:cubicBezTo>
                <a:cubicBezTo>
                  <a:pt x="1421" y="816"/>
                  <a:pt x="1845" y="2858"/>
                  <a:pt x="2132" y="2903"/>
                </a:cubicBezTo>
                <a:cubicBezTo>
                  <a:pt x="2419" y="2948"/>
                  <a:pt x="2518" y="1096"/>
                  <a:pt x="2858" y="680"/>
                </a:cubicBezTo>
                <a:cubicBezTo>
                  <a:pt x="3198" y="264"/>
                  <a:pt x="3878" y="348"/>
                  <a:pt x="4173" y="408"/>
                </a:cubicBezTo>
                <a:cubicBezTo>
                  <a:pt x="4468" y="468"/>
                  <a:pt x="4551" y="937"/>
                  <a:pt x="4627" y="1043"/>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38634" name="任意多边形 538633"/>
          <p:cNvSpPr>
            <a:spLocks noChangeArrowheads="1"/>
          </p:cNvSpPr>
          <p:nvPr/>
        </p:nvSpPr>
        <p:spPr bwMode="auto">
          <a:xfrm>
            <a:off x="971550" y="549275"/>
            <a:ext cx="7323138" cy="4819650"/>
          </a:xfrm>
          <a:custGeom>
            <a:avLst/>
            <a:gdLst>
              <a:gd name="T0" fmla="*/ 0 w 4613"/>
              <a:gd name="T1" fmla="*/ 2147483647 h 3036"/>
              <a:gd name="T2" fmla="*/ 2147483647 w 4613"/>
              <a:gd name="T3" fmla="*/ 2147483647 h 3036"/>
              <a:gd name="T4" fmla="*/ 2147483647 w 4613"/>
              <a:gd name="T5" fmla="*/ 2147483647 h 3036"/>
              <a:gd name="T6" fmla="*/ 2147483647 w 4613"/>
              <a:gd name="T7" fmla="*/ 2147483647 h 3036"/>
              <a:gd name="T8" fmla="*/ 2147483647 w 4613"/>
              <a:gd name="T9" fmla="*/ 2147483647 h 3036"/>
              <a:gd name="T10" fmla="*/ 2147483647 w 4613"/>
              <a:gd name="T11" fmla="*/ 2147483647 h 3036"/>
              <a:gd name="T12" fmla="*/ 2147483647 w 4613"/>
              <a:gd name="T13" fmla="*/ 2147483647 h 30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13" h="3036">
                <a:moveTo>
                  <a:pt x="0" y="1224"/>
                </a:moveTo>
                <a:cubicBezTo>
                  <a:pt x="109" y="906"/>
                  <a:pt x="219" y="589"/>
                  <a:pt x="408" y="453"/>
                </a:cubicBezTo>
                <a:cubicBezTo>
                  <a:pt x="597" y="317"/>
                  <a:pt x="847" y="0"/>
                  <a:pt x="1134" y="408"/>
                </a:cubicBezTo>
                <a:cubicBezTo>
                  <a:pt x="1421" y="816"/>
                  <a:pt x="1791" y="2770"/>
                  <a:pt x="2132" y="2903"/>
                </a:cubicBezTo>
                <a:cubicBezTo>
                  <a:pt x="2473" y="3036"/>
                  <a:pt x="2894" y="1403"/>
                  <a:pt x="3181" y="1209"/>
                </a:cubicBezTo>
                <a:cubicBezTo>
                  <a:pt x="3468" y="1015"/>
                  <a:pt x="3617" y="1678"/>
                  <a:pt x="3856" y="1736"/>
                </a:cubicBezTo>
                <a:cubicBezTo>
                  <a:pt x="4095" y="1794"/>
                  <a:pt x="4455" y="1593"/>
                  <a:pt x="4613" y="1555"/>
                </a:cubicBezTo>
              </a:path>
            </a:pathLst>
          </a:cu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38635" name="任意多边形 538634"/>
          <p:cNvSpPr>
            <a:spLocks noChangeArrowheads="1"/>
          </p:cNvSpPr>
          <p:nvPr/>
        </p:nvSpPr>
        <p:spPr bwMode="auto">
          <a:xfrm>
            <a:off x="979488" y="1133475"/>
            <a:ext cx="7315200" cy="4248150"/>
          </a:xfrm>
          <a:custGeom>
            <a:avLst/>
            <a:gdLst>
              <a:gd name="T0" fmla="*/ 0 w 4608"/>
              <a:gd name="T1" fmla="*/ 2147483647 h 2676"/>
              <a:gd name="T2" fmla="*/ 2147483647 w 4608"/>
              <a:gd name="T3" fmla="*/ 2147483647 h 2676"/>
              <a:gd name="T4" fmla="*/ 2147483647 w 4608"/>
              <a:gd name="T5" fmla="*/ 2147483647 h 2676"/>
              <a:gd name="T6" fmla="*/ 2147483647 w 4608"/>
              <a:gd name="T7" fmla="*/ 2147483647 h 2676"/>
              <a:gd name="T8" fmla="*/ 2147483647 w 4608"/>
              <a:gd name="T9" fmla="*/ 2147483647 h 2676"/>
              <a:gd name="T10" fmla="*/ 2147483647 w 4608"/>
              <a:gd name="T11" fmla="*/ 2147483647 h 2676"/>
              <a:gd name="T12" fmla="*/ 2147483647 w 4608"/>
              <a:gd name="T13" fmla="*/ 2147483647 h 2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08" h="2676">
                <a:moveTo>
                  <a:pt x="0" y="899"/>
                </a:moveTo>
                <a:cubicBezTo>
                  <a:pt x="117" y="904"/>
                  <a:pt x="468" y="973"/>
                  <a:pt x="700" y="932"/>
                </a:cubicBezTo>
                <a:cubicBezTo>
                  <a:pt x="932" y="891"/>
                  <a:pt x="1131" y="366"/>
                  <a:pt x="1391" y="652"/>
                </a:cubicBezTo>
                <a:cubicBezTo>
                  <a:pt x="1651" y="938"/>
                  <a:pt x="2001" y="2676"/>
                  <a:pt x="2263" y="2651"/>
                </a:cubicBezTo>
                <a:cubicBezTo>
                  <a:pt x="2525" y="2626"/>
                  <a:pt x="2681" y="941"/>
                  <a:pt x="2962" y="504"/>
                </a:cubicBezTo>
                <a:cubicBezTo>
                  <a:pt x="3243" y="67"/>
                  <a:pt x="3676" y="0"/>
                  <a:pt x="3950" y="27"/>
                </a:cubicBezTo>
                <a:cubicBezTo>
                  <a:pt x="4224" y="54"/>
                  <a:pt x="4471" y="535"/>
                  <a:pt x="4608" y="668"/>
                </a:cubicBezTo>
              </a:path>
            </a:pathLst>
          </a:custGeom>
          <a:noFill/>
          <a:ln w="28575">
            <a:solidFill>
              <a:srgbClr val="FF3399"/>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538636" name="任意多边形 538635"/>
          <p:cNvSpPr>
            <a:spLocks noChangeArrowheads="1"/>
          </p:cNvSpPr>
          <p:nvPr/>
        </p:nvSpPr>
        <p:spPr bwMode="auto">
          <a:xfrm>
            <a:off x="979488" y="1846263"/>
            <a:ext cx="7367587" cy="3540125"/>
          </a:xfrm>
          <a:custGeom>
            <a:avLst/>
            <a:gdLst>
              <a:gd name="T0" fmla="*/ 0 w 4641"/>
              <a:gd name="T1" fmla="*/ 2147483647 h 2230"/>
              <a:gd name="T2" fmla="*/ 2147483647 w 4641"/>
              <a:gd name="T3" fmla="*/ 2147483647 h 2230"/>
              <a:gd name="T4" fmla="*/ 2147483647 w 4641"/>
              <a:gd name="T5" fmla="*/ 2147483647 h 2230"/>
              <a:gd name="T6" fmla="*/ 2147483647 w 4641"/>
              <a:gd name="T7" fmla="*/ 2147483647 h 2230"/>
              <a:gd name="T8" fmla="*/ 2147483647 w 4641"/>
              <a:gd name="T9" fmla="*/ 2147483647 h 2230"/>
              <a:gd name="T10" fmla="*/ 2147483647 w 4641"/>
              <a:gd name="T11" fmla="*/ 2147483647 h 2230"/>
              <a:gd name="T12" fmla="*/ 2147483647 w 4641"/>
              <a:gd name="T13" fmla="*/ 2147483647 h 22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1" h="2230">
                <a:moveTo>
                  <a:pt x="0" y="458"/>
                </a:moveTo>
                <a:cubicBezTo>
                  <a:pt x="130" y="459"/>
                  <a:pt x="538" y="493"/>
                  <a:pt x="790" y="466"/>
                </a:cubicBezTo>
                <a:cubicBezTo>
                  <a:pt x="1042" y="439"/>
                  <a:pt x="1269" y="0"/>
                  <a:pt x="1514" y="293"/>
                </a:cubicBezTo>
                <a:cubicBezTo>
                  <a:pt x="1759" y="586"/>
                  <a:pt x="1996" y="2230"/>
                  <a:pt x="2263" y="2222"/>
                </a:cubicBezTo>
                <a:cubicBezTo>
                  <a:pt x="2530" y="2214"/>
                  <a:pt x="2832" y="438"/>
                  <a:pt x="3119" y="244"/>
                </a:cubicBezTo>
                <a:cubicBezTo>
                  <a:pt x="3406" y="50"/>
                  <a:pt x="3733" y="967"/>
                  <a:pt x="3987" y="1055"/>
                </a:cubicBezTo>
                <a:cubicBezTo>
                  <a:pt x="4241" y="1143"/>
                  <a:pt x="4505" y="830"/>
                  <a:pt x="4641" y="771"/>
                </a:cubicBezTo>
              </a:path>
            </a:pathLst>
          </a:custGeom>
          <a:noFill/>
          <a:ln w="28575">
            <a:solidFill>
              <a:srgbClr val="CC99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kumimoji="0" lang="zh-CN" altLang="en-US" smtClean="0">
              <a:solidFill>
                <a:srgbClr val="000000"/>
              </a:solidFill>
              <a:ea typeface="楷体_GB2312" pitchFamily="49" charset="-122"/>
            </a:endParaRPr>
          </a:p>
        </p:txBody>
      </p:sp>
    </p:spTree>
    <p:custDataLst>
      <p:tags r:id="rId1"/>
    </p:custDataLst>
    <p:extLst>
      <p:ext uri="{BB962C8B-B14F-4D97-AF65-F5344CB8AC3E}">
        <p14:creationId xmlns:p14="http://schemas.microsoft.com/office/powerpoint/2010/main" val="4540531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8633"/>
                                        </p:tgtEl>
                                        <p:attrNameLst>
                                          <p:attrName>style.visibility</p:attrName>
                                        </p:attrNameLst>
                                      </p:cBhvr>
                                      <p:to>
                                        <p:strVal val="visible"/>
                                      </p:to>
                                    </p:set>
                                    <p:animEffect transition="in" filter="wipe(left)">
                                      <p:cBhvr>
                                        <p:cTn id="7" dur="500"/>
                                        <p:tgtEl>
                                          <p:spTgt spid="538633"/>
                                        </p:tgtEl>
                                      </p:cBhvr>
                                    </p:animEffect>
                                  </p:childTnLst>
                                  <p:subTnLst>
                                    <p:set>
                                      <p:cBhvr override="childStyle">
                                        <p:cTn dur="1" fill="hold" display="0" masterRel="nextClick" afterEffect="1"/>
                                        <p:tgtEl>
                                          <p:spTgt spid="538633"/>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8634"/>
                                        </p:tgtEl>
                                        <p:attrNameLst>
                                          <p:attrName>style.visibility</p:attrName>
                                        </p:attrNameLst>
                                      </p:cBhvr>
                                      <p:to>
                                        <p:strVal val="visible"/>
                                      </p:to>
                                    </p:set>
                                    <p:animEffect transition="in" filter="wipe(left)">
                                      <p:cBhvr>
                                        <p:cTn id="12" dur="500"/>
                                        <p:tgtEl>
                                          <p:spTgt spid="538634"/>
                                        </p:tgtEl>
                                      </p:cBhvr>
                                    </p:animEffect>
                                  </p:childTnLst>
                                  <p:subTnLst>
                                    <p:set>
                                      <p:cBhvr override="childStyle">
                                        <p:cTn dur="1" fill="hold" display="0" masterRel="nextClick" afterEffect="1"/>
                                        <p:tgtEl>
                                          <p:spTgt spid="53863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8635"/>
                                        </p:tgtEl>
                                        <p:attrNameLst>
                                          <p:attrName>style.visibility</p:attrName>
                                        </p:attrNameLst>
                                      </p:cBhvr>
                                      <p:to>
                                        <p:strVal val="visible"/>
                                      </p:to>
                                    </p:set>
                                    <p:animEffect transition="in" filter="wipe(left)">
                                      <p:cBhvr>
                                        <p:cTn id="17" dur="500"/>
                                        <p:tgtEl>
                                          <p:spTgt spid="538635"/>
                                        </p:tgtEl>
                                      </p:cBhvr>
                                    </p:animEffect>
                                  </p:childTnLst>
                                  <p:subTnLst>
                                    <p:set>
                                      <p:cBhvr override="childStyle">
                                        <p:cTn dur="1" fill="hold" display="0" masterRel="nextClick" afterEffect="1"/>
                                        <p:tgtEl>
                                          <p:spTgt spid="538635"/>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8636"/>
                                        </p:tgtEl>
                                        <p:attrNameLst>
                                          <p:attrName>style.visibility</p:attrName>
                                        </p:attrNameLst>
                                      </p:cBhvr>
                                      <p:to>
                                        <p:strVal val="visible"/>
                                      </p:to>
                                    </p:set>
                                    <p:animEffect transition="in" filter="wipe(left)">
                                      <p:cBhvr>
                                        <p:cTn id="22" dur="500"/>
                                        <p:tgtEl>
                                          <p:spTgt spid="538636"/>
                                        </p:tgtEl>
                                      </p:cBhvr>
                                    </p:animEffect>
                                  </p:childTnLst>
                                  <p:subTnLst>
                                    <p:set>
                                      <p:cBhvr override="childStyle">
                                        <p:cTn dur="1" fill="hold" display="0" masterRel="nextClick" afterEffect="1"/>
                                        <p:tgtEl>
                                          <p:spTgt spid="53863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33" grpId="0" animBg="1"/>
      <p:bldP spid="538634" grpId="0" animBg="1"/>
      <p:bldP spid="538635" grpId="0" animBg="1"/>
      <p:bldP spid="5386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传教士野人问题状态空间图</a:t>
            </a:r>
          </a:p>
        </p:txBody>
      </p:sp>
      <p:sp>
        <p:nvSpPr>
          <p:cNvPr id="2" name="矩形 1"/>
          <p:cNvSpPr/>
          <p:nvPr/>
        </p:nvSpPr>
        <p:spPr>
          <a:xfrm>
            <a:off x="179512" y="908720"/>
            <a:ext cx="9145016" cy="6186309"/>
          </a:xfrm>
          <a:prstGeom prst="rect">
            <a:avLst/>
          </a:prstGeom>
        </p:spPr>
        <p:txBody>
          <a:bodyPr wrap="square">
            <a:spAutoFit/>
          </a:bodyPr>
          <a:lstStyle/>
          <a:p>
            <a:pPr algn="just">
              <a:lnSpc>
                <a:spcPct val="150000"/>
              </a:lnSpc>
              <a:spcAft>
                <a:spcPts val="0"/>
              </a:spcAft>
            </a:pPr>
            <a:r>
              <a:rPr lang="zh-CN" altLang="en-US" kern="100" dirty="0" smtClean="0">
                <a:latin typeface="Times New Roman"/>
                <a:ea typeface="宋体"/>
                <a:cs typeface="Times New Roman"/>
              </a:rPr>
              <a:t>方法</a:t>
            </a:r>
            <a:r>
              <a:rPr lang="en-US" altLang="zh-CN" kern="100" dirty="0" smtClean="0">
                <a:latin typeface="Times New Roman"/>
                <a:ea typeface="宋体"/>
                <a:cs typeface="Times New Roman"/>
              </a:rPr>
              <a:t>2</a:t>
            </a:r>
            <a:r>
              <a:rPr lang="zh-CN" altLang="en-US" kern="100" dirty="0" smtClean="0">
                <a:latin typeface="Times New Roman"/>
                <a:ea typeface="宋体"/>
                <a:cs typeface="Times New Roman"/>
              </a:rPr>
              <a:t>：</a:t>
            </a:r>
            <a:r>
              <a:rPr lang="zh-CN" altLang="zh-CN" kern="100" dirty="0" smtClean="0">
                <a:latin typeface="Times New Roman"/>
                <a:ea typeface="宋体"/>
                <a:cs typeface="Times New Roman"/>
              </a:rPr>
              <a:t>定义</a:t>
            </a:r>
            <a:r>
              <a:rPr lang="zh-CN" altLang="zh-CN" kern="100" dirty="0">
                <a:latin typeface="Times New Roman"/>
                <a:ea typeface="宋体"/>
                <a:cs typeface="Times New Roman"/>
              </a:rPr>
              <a:t>传教士与野人问题的状态</a:t>
            </a:r>
            <a:r>
              <a:rPr lang="en-US" altLang="zh-CN" kern="100" dirty="0">
                <a:latin typeface="Times New Roman"/>
                <a:ea typeface="宋体"/>
                <a:cs typeface="Times New Roman"/>
              </a:rPr>
              <a:t>S</a:t>
            </a:r>
            <a:r>
              <a:rPr lang="zh-CN" altLang="zh-CN" kern="100" dirty="0">
                <a:latin typeface="Times New Roman"/>
                <a:ea typeface="宋体"/>
                <a:cs typeface="Times New Roman"/>
              </a:rPr>
              <a:t>为三元组（</a:t>
            </a:r>
            <a:r>
              <a:rPr lang="en-US" altLang="zh-CN" kern="100" dirty="0" err="1">
                <a:latin typeface="Times New Roman"/>
                <a:ea typeface="宋体"/>
                <a:cs typeface="Times New Roman"/>
              </a:rPr>
              <a:t>nP</a:t>
            </a:r>
            <a:r>
              <a:rPr lang="en-US" altLang="zh-CN" kern="100" dirty="0">
                <a:latin typeface="Times New Roman"/>
                <a:ea typeface="宋体"/>
                <a:cs typeface="Times New Roman"/>
              </a:rPr>
              <a:t>, </a:t>
            </a:r>
            <a:r>
              <a:rPr lang="en-US" altLang="zh-CN" kern="100" dirty="0" err="1">
                <a:latin typeface="Times New Roman"/>
                <a:ea typeface="宋体"/>
                <a:cs typeface="Times New Roman"/>
              </a:rPr>
              <a:t>nY</a:t>
            </a:r>
            <a:r>
              <a:rPr lang="en-US" altLang="zh-CN" kern="100" dirty="0">
                <a:latin typeface="Times New Roman"/>
                <a:ea typeface="宋体"/>
                <a:cs typeface="Times New Roman"/>
              </a:rPr>
              <a:t>, B</a:t>
            </a:r>
            <a:r>
              <a:rPr lang="zh-CN" altLang="zh-CN" kern="100" dirty="0">
                <a:latin typeface="Times New Roman"/>
                <a:ea typeface="宋体"/>
                <a:cs typeface="Times New Roman"/>
              </a:rPr>
              <a:t>），其中</a:t>
            </a:r>
            <a:r>
              <a:rPr lang="en-US" altLang="zh-CN" kern="100" dirty="0" err="1">
                <a:latin typeface="Times New Roman"/>
                <a:ea typeface="宋体"/>
                <a:cs typeface="Times New Roman"/>
              </a:rPr>
              <a:t>nP</a:t>
            </a:r>
            <a:r>
              <a:rPr lang="zh-CN" altLang="zh-CN" kern="100" dirty="0">
                <a:latin typeface="Times New Roman"/>
                <a:ea typeface="宋体"/>
                <a:cs typeface="Times New Roman"/>
              </a:rPr>
              <a:t>为右岸的牧师人数，</a:t>
            </a:r>
            <a:r>
              <a:rPr lang="en-US" altLang="zh-CN" kern="100" dirty="0" err="1">
                <a:latin typeface="Times New Roman"/>
                <a:ea typeface="宋体"/>
                <a:cs typeface="Times New Roman"/>
              </a:rPr>
              <a:t>nY</a:t>
            </a:r>
            <a:r>
              <a:rPr lang="zh-CN" altLang="zh-CN" kern="100" dirty="0">
                <a:latin typeface="Times New Roman"/>
                <a:ea typeface="宋体"/>
                <a:cs typeface="Times New Roman"/>
              </a:rPr>
              <a:t>为右岸的野人数，</a:t>
            </a:r>
            <a:r>
              <a:rPr lang="en-US" altLang="zh-CN" kern="100" dirty="0">
                <a:latin typeface="Times New Roman"/>
                <a:ea typeface="宋体"/>
                <a:cs typeface="Times New Roman"/>
              </a:rPr>
              <a:t>B</a:t>
            </a:r>
            <a:r>
              <a:rPr lang="zh-CN" altLang="zh-CN" kern="100" dirty="0">
                <a:latin typeface="Times New Roman"/>
                <a:ea typeface="宋体"/>
                <a:cs typeface="Times New Roman"/>
              </a:rPr>
              <a:t>为</a:t>
            </a:r>
            <a:r>
              <a:rPr lang="en-US" altLang="zh-CN" kern="100" dirty="0">
                <a:latin typeface="Times New Roman"/>
                <a:ea typeface="宋体"/>
                <a:cs typeface="Times New Roman"/>
              </a:rPr>
              <a:t>boat</a:t>
            </a:r>
            <a:r>
              <a:rPr lang="zh-CN" altLang="zh-CN" kern="100" dirty="0">
                <a:latin typeface="Times New Roman"/>
                <a:ea typeface="宋体"/>
                <a:cs typeface="Times New Roman"/>
              </a:rPr>
              <a:t>，</a:t>
            </a:r>
            <a:r>
              <a:rPr lang="en-US" altLang="zh-CN" kern="100" dirty="0">
                <a:latin typeface="Times New Roman"/>
                <a:ea typeface="宋体"/>
                <a:cs typeface="Times New Roman"/>
              </a:rPr>
              <a:t>B=1</a:t>
            </a:r>
            <a:r>
              <a:rPr lang="zh-CN" altLang="zh-CN" kern="100" dirty="0">
                <a:latin typeface="Times New Roman"/>
                <a:ea typeface="宋体"/>
                <a:cs typeface="Times New Roman"/>
              </a:rPr>
              <a:t>时表示船在右岸，</a:t>
            </a:r>
            <a:r>
              <a:rPr lang="en-US" altLang="zh-CN" kern="100" dirty="0">
                <a:latin typeface="Times New Roman"/>
                <a:ea typeface="宋体"/>
                <a:cs typeface="Times New Roman"/>
              </a:rPr>
              <a:t>B=-1</a:t>
            </a:r>
            <a:r>
              <a:rPr lang="zh-CN" altLang="zh-CN" kern="100" dirty="0">
                <a:latin typeface="Times New Roman"/>
                <a:ea typeface="宋体"/>
                <a:cs typeface="Times New Roman"/>
              </a:rPr>
              <a:t>时表示船在左岸。则问题的初始状态</a:t>
            </a:r>
            <a:r>
              <a:rPr lang="en-US" altLang="zh-CN" kern="100" dirty="0">
                <a:latin typeface="Times New Roman"/>
                <a:ea typeface="宋体"/>
                <a:cs typeface="Times New Roman"/>
              </a:rPr>
              <a:t>S</a:t>
            </a:r>
            <a:r>
              <a:rPr lang="en-US" altLang="zh-CN" kern="100" baseline="-25000" dirty="0">
                <a:latin typeface="Times New Roman"/>
                <a:ea typeface="宋体"/>
                <a:cs typeface="Times New Roman"/>
              </a:rPr>
              <a:t>0</a:t>
            </a:r>
            <a:r>
              <a:rPr lang="zh-CN" altLang="zh-CN" kern="100" dirty="0">
                <a:latin typeface="Times New Roman"/>
                <a:ea typeface="宋体"/>
                <a:cs typeface="Times New Roman"/>
              </a:rPr>
              <a:t>为</a:t>
            </a:r>
            <a:r>
              <a:rPr lang="en-US" altLang="zh-CN" kern="100" dirty="0">
                <a:latin typeface="Times New Roman"/>
                <a:ea typeface="宋体"/>
                <a:cs typeface="Times New Roman"/>
              </a:rPr>
              <a:t>(3</a:t>
            </a:r>
            <a:r>
              <a:rPr lang="zh-CN" altLang="zh-CN" kern="100" dirty="0">
                <a:latin typeface="Times New Roman"/>
                <a:ea typeface="宋体"/>
                <a:cs typeface="Times New Roman"/>
              </a:rPr>
              <a:t>，</a:t>
            </a:r>
            <a:r>
              <a:rPr lang="en-US" altLang="zh-CN" kern="100" dirty="0">
                <a:latin typeface="Times New Roman"/>
                <a:ea typeface="宋体"/>
                <a:cs typeface="Times New Roman"/>
              </a:rPr>
              <a:t>3</a:t>
            </a:r>
            <a:r>
              <a:rPr lang="zh-CN" altLang="zh-CN" kern="100" dirty="0">
                <a:latin typeface="Times New Roman"/>
                <a:ea typeface="宋体"/>
                <a:cs typeface="Times New Roman"/>
              </a:rPr>
              <a:t>，</a:t>
            </a:r>
            <a:r>
              <a:rPr lang="en-US" altLang="zh-CN" kern="100" dirty="0">
                <a:latin typeface="Times New Roman"/>
                <a:ea typeface="宋体"/>
                <a:cs typeface="Times New Roman"/>
              </a:rPr>
              <a:t>1)</a:t>
            </a:r>
            <a:r>
              <a:rPr lang="zh-CN" altLang="zh-CN" kern="100" dirty="0">
                <a:latin typeface="Times New Roman"/>
                <a:ea typeface="宋体"/>
                <a:cs typeface="Times New Roman"/>
              </a:rPr>
              <a:t>，目标状态</a:t>
            </a:r>
            <a:r>
              <a:rPr lang="en-US" altLang="zh-CN" kern="100" dirty="0" err="1">
                <a:latin typeface="Times New Roman"/>
                <a:ea typeface="宋体"/>
                <a:cs typeface="Times New Roman"/>
              </a:rPr>
              <a:t>S</a:t>
            </a:r>
            <a:r>
              <a:rPr lang="en-US" altLang="zh-CN" kern="100" baseline="-25000" dirty="0" err="1">
                <a:latin typeface="Times New Roman"/>
                <a:ea typeface="宋体"/>
                <a:cs typeface="Times New Roman"/>
              </a:rPr>
              <a:t>g</a:t>
            </a:r>
            <a:r>
              <a:rPr lang="zh-CN" altLang="zh-CN" kern="100" dirty="0">
                <a:latin typeface="Times New Roman"/>
                <a:ea typeface="宋体"/>
                <a:cs typeface="Times New Roman"/>
              </a:rPr>
              <a:t>为（</a:t>
            </a:r>
            <a:r>
              <a:rPr lang="en-US" altLang="zh-CN" kern="100" dirty="0">
                <a:latin typeface="Times New Roman"/>
                <a:ea typeface="宋体"/>
                <a:cs typeface="Times New Roman"/>
              </a:rPr>
              <a:t>0</a:t>
            </a:r>
            <a:r>
              <a:rPr lang="zh-CN" altLang="zh-CN" kern="100" dirty="0">
                <a:latin typeface="Times New Roman"/>
                <a:ea typeface="宋体"/>
                <a:cs typeface="Times New Roman"/>
              </a:rPr>
              <a:t>，</a:t>
            </a:r>
            <a:r>
              <a:rPr lang="en-US" altLang="zh-CN" kern="100" dirty="0">
                <a:latin typeface="Times New Roman"/>
                <a:ea typeface="宋体"/>
                <a:cs typeface="Times New Roman"/>
              </a:rPr>
              <a:t>0</a:t>
            </a:r>
            <a:r>
              <a:rPr lang="zh-CN" altLang="zh-CN" kern="100" dirty="0">
                <a:latin typeface="Times New Roman"/>
                <a:ea typeface="宋体"/>
                <a:cs typeface="Times New Roman"/>
              </a:rPr>
              <a:t>，</a:t>
            </a:r>
            <a:r>
              <a:rPr lang="en-US" altLang="zh-CN" kern="100" dirty="0">
                <a:latin typeface="Times New Roman"/>
                <a:ea typeface="宋体"/>
                <a:cs typeface="Times New Roman"/>
              </a:rPr>
              <a:t>-1</a:t>
            </a:r>
            <a:r>
              <a:rPr lang="zh-CN" altLang="zh-CN" kern="100" dirty="0">
                <a:latin typeface="Times New Roman"/>
                <a:ea typeface="宋体"/>
                <a:cs typeface="Times New Roman"/>
              </a:rPr>
              <a:t>）</a:t>
            </a:r>
            <a:r>
              <a:rPr lang="zh-CN" altLang="zh-CN" kern="100" dirty="0" smtClean="0">
                <a:latin typeface="Times New Roman"/>
                <a:ea typeface="宋体"/>
                <a:cs typeface="Times New Roman"/>
              </a:rPr>
              <a:t>。</a:t>
            </a:r>
            <a:endParaRPr lang="en-US" altLang="zh-CN" kern="100" dirty="0" smtClean="0">
              <a:latin typeface="Times New Roman"/>
              <a:ea typeface="宋体"/>
              <a:cs typeface="Times New Roman"/>
            </a:endParaRPr>
          </a:p>
          <a:p>
            <a:pPr indent="276225" algn="just">
              <a:lnSpc>
                <a:spcPct val="150000"/>
              </a:lnSpc>
              <a:spcAft>
                <a:spcPts val="0"/>
              </a:spcAft>
            </a:pPr>
            <a:r>
              <a:rPr lang="zh-CN" altLang="zh-CN" kern="100" dirty="0">
                <a:latin typeface="Times New Roman"/>
                <a:ea typeface="宋体"/>
                <a:cs typeface="Times New Roman"/>
              </a:rPr>
              <a:t>定义以下的</a:t>
            </a:r>
            <a:r>
              <a:rPr lang="en-US" altLang="zh-CN" kern="100" dirty="0">
                <a:latin typeface="Times New Roman"/>
                <a:ea typeface="宋体"/>
                <a:cs typeface="Times New Roman"/>
              </a:rPr>
              <a:t>5</a:t>
            </a:r>
            <a:r>
              <a:rPr lang="zh-CN" altLang="zh-CN" kern="100" dirty="0">
                <a:latin typeface="Times New Roman"/>
                <a:ea typeface="宋体"/>
                <a:cs typeface="Times New Roman"/>
              </a:rPr>
              <a:t>个操作算符：</a:t>
            </a:r>
            <a:endParaRPr lang="zh-CN" altLang="zh-CN" kern="100" dirty="0">
              <a:latin typeface="Calibri"/>
              <a:ea typeface="宋体"/>
              <a:cs typeface="Times New Roman"/>
            </a:endParaRPr>
          </a:p>
          <a:p>
            <a:pPr indent="276225" algn="just">
              <a:lnSpc>
                <a:spcPct val="150000"/>
              </a:lnSpc>
              <a:spcAft>
                <a:spcPts val="0"/>
              </a:spcAft>
            </a:pPr>
            <a:r>
              <a:rPr lang="en-US" altLang="zh-CN" kern="100" dirty="0">
                <a:latin typeface="Times New Roman"/>
                <a:ea typeface="宋体"/>
                <a:cs typeface="Times New Roman"/>
              </a:rPr>
              <a:t>P</a:t>
            </a:r>
            <a:r>
              <a:rPr lang="zh-CN" altLang="zh-CN" kern="100" dirty="0">
                <a:latin typeface="Times New Roman"/>
                <a:ea typeface="宋体"/>
                <a:cs typeface="Times New Roman"/>
              </a:rPr>
              <a:t>（</a:t>
            </a:r>
            <a:r>
              <a:rPr lang="en-US" altLang="zh-CN" kern="100" dirty="0">
                <a:latin typeface="Times New Roman"/>
                <a:ea typeface="宋体"/>
                <a:cs typeface="Times New Roman"/>
              </a:rPr>
              <a:t>S</a:t>
            </a:r>
            <a:r>
              <a:rPr lang="zh-CN" altLang="zh-CN" kern="100" dirty="0">
                <a:latin typeface="Times New Roman"/>
                <a:ea typeface="宋体"/>
                <a:cs typeface="Times New Roman"/>
              </a:rPr>
              <a:t>）：仅一个牧师乘船过河</a:t>
            </a:r>
            <a:r>
              <a:rPr lang="zh-CN" altLang="zh-CN" kern="100" dirty="0" smtClean="0">
                <a:latin typeface="Times New Roman"/>
                <a:ea typeface="宋体"/>
                <a:cs typeface="Times New Roman"/>
              </a:rPr>
              <a:t>；</a:t>
            </a:r>
            <a:endParaRPr lang="en-US" altLang="zh-CN" kern="100" dirty="0" smtClean="0">
              <a:latin typeface="Times New Roman"/>
              <a:ea typeface="宋体"/>
              <a:cs typeface="Times New Roman"/>
            </a:endParaRPr>
          </a:p>
          <a:p>
            <a:pPr indent="276225" algn="just">
              <a:lnSpc>
                <a:spcPct val="150000"/>
              </a:lnSpc>
              <a:spcAft>
                <a:spcPts val="0"/>
              </a:spcAft>
            </a:pPr>
            <a:r>
              <a:rPr lang="en-US" altLang="zh-CN" kern="100" dirty="0" smtClean="0">
                <a:latin typeface="Times New Roman"/>
                <a:ea typeface="宋体"/>
                <a:cs typeface="Times New Roman"/>
              </a:rPr>
              <a:t>Y</a:t>
            </a:r>
            <a:r>
              <a:rPr lang="zh-CN" altLang="zh-CN" kern="100" dirty="0">
                <a:latin typeface="Times New Roman"/>
                <a:ea typeface="宋体"/>
                <a:cs typeface="Times New Roman"/>
              </a:rPr>
              <a:t>（</a:t>
            </a:r>
            <a:r>
              <a:rPr lang="en-US" altLang="zh-CN" kern="100" dirty="0">
                <a:latin typeface="Times New Roman"/>
                <a:ea typeface="宋体"/>
                <a:cs typeface="Times New Roman"/>
              </a:rPr>
              <a:t>S</a:t>
            </a:r>
            <a:r>
              <a:rPr lang="zh-CN" altLang="zh-CN" kern="100" dirty="0">
                <a:latin typeface="Times New Roman"/>
                <a:ea typeface="宋体"/>
                <a:cs typeface="Times New Roman"/>
              </a:rPr>
              <a:t>）：仅一个野人乘船过河。</a:t>
            </a:r>
            <a:endParaRPr lang="zh-CN" altLang="zh-CN" kern="100" dirty="0">
              <a:latin typeface="Calibri"/>
              <a:ea typeface="宋体"/>
              <a:cs typeface="Times New Roman"/>
            </a:endParaRPr>
          </a:p>
          <a:p>
            <a:pPr indent="276225" algn="just">
              <a:lnSpc>
                <a:spcPct val="150000"/>
              </a:lnSpc>
              <a:spcAft>
                <a:spcPts val="0"/>
              </a:spcAft>
            </a:pPr>
            <a:r>
              <a:rPr lang="en-US" altLang="zh-CN" kern="100" dirty="0">
                <a:latin typeface="Times New Roman"/>
                <a:ea typeface="宋体"/>
                <a:cs typeface="Times New Roman"/>
              </a:rPr>
              <a:t>PY</a:t>
            </a:r>
            <a:r>
              <a:rPr lang="zh-CN" altLang="zh-CN" kern="100" dirty="0">
                <a:latin typeface="Times New Roman"/>
                <a:ea typeface="宋体"/>
                <a:cs typeface="Times New Roman"/>
              </a:rPr>
              <a:t>：一个牧师与一个野人乘船过河</a:t>
            </a:r>
            <a:r>
              <a:rPr lang="zh-CN" altLang="zh-CN" kern="100" dirty="0" smtClean="0">
                <a:latin typeface="Times New Roman"/>
                <a:ea typeface="宋体"/>
                <a:cs typeface="Times New Roman"/>
              </a:rPr>
              <a:t>；</a:t>
            </a:r>
            <a:endParaRPr lang="en-US" altLang="zh-CN" kern="100" dirty="0" smtClean="0">
              <a:latin typeface="Times New Roman"/>
              <a:ea typeface="宋体"/>
              <a:cs typeface="Times New Roman"/>
            </a:endParaRPr>
          </a:p>
          <a:p>
            <a:pPr indent="276225" algn="just">
              <a:lnSpc>
                <a:spcPct val="150000"/>
              </a:lnSpc>
              <a:spcAft>
                <a:spcPts val="0"/>
              </a:spcAft>
            </a:pPr>
            <a:r>
              <a:rPr lang="en-US" altLang="zh-CN" kern="100" dirty="0" smtClean="0">
                <a:latin typeface="Times New Roman"/>
                <a:ea typeface="宋体"/>
                <a:cs typeface="Times New Roman"/>
              </a:rPr>
              <a:t>PP</a:t>
            </a:r>
            <a:r>
              <a:rPr lang="zh-CN" altLang="zh-CN" kern="100" dirty="0">
                <a:latin typeface="Times New Roman"/>
                <a:ea typeface="宋体"/>
                <a:cs typeface="Times New Roman"/>
              </a:rPr>
              <a:t>（</a:t>
            </a:r>
            <a:r>
              <a:rPr lang="en-US" altLang="zh-CN" kern="100" dirty="0">
                <a:latin typeface="Times New Roman"/>
                <a:ea typeface="宋体"/>
                <a:cs typeface="Times New Roman"/>
              </a:rPr>
              <a:t>S</a:t>
            </a:r>
            <a:r>
              <a:rPr lang="zh-CN" altLang="zh-CN" kern="100" dirty="0">
                <a:latin typeface="Times New Roman"/>
                <a:ea typeface="宋体"/>
                <a:cs typeface="Times New Roman"/>
              </a:rPr>
              <a:t>）：两个牧师乘船过河；</a:t>
            </a:r>
            <a:endParaRPr lang="zh-CN" altLang="zh-CN" kern="100" dirty="0">
              <a:latin typeface="Calibri"/>
              <a:ea typeface="宋体"/>
              <a:cs typeface="Times New Roman"/>
            </a:endParaRPr>
          </a:p>
          <a:p>
            <a:pPr indent="276225" algn="just">
              <a:lnSpc>
                <a:spcPct val="150000"/>
              </a:lnSpc>
              <a:spcAft>
                <a:spcPts val="0"/>
              </a:spcAft>
            </a:pPr>
            <a:r>
              <a:rPr lang="en-US" altLang="zh-CN" kern="100" dirty="0">
                <a:latin typeface="Times New Roman"/>
                <a:ea typeface="宋体"/>
                <a:cs typeface="Times New Roman"/>
              </a:rPr>
              <a:t>YY</a:t>
            </a:r>
            <a:r>
              <a:rPr lang="zh-CN" altLang="zh-CN" kern="100" dirty="0">
                <a:latin typeface="Times New Roman"/>
                <a:ea typeface="宋体"/>
                <a:cs typeface="Times New Roman"/>
              </a:rPr>
              <a:t>（</a:t>
            </a:r>
            <a:r>
              <a:rPr lang="en-US" altLang="zh-CN" kern="100" dirty="0">
                <a:latin typeface="Times New Roman"/>
                <a:ea typeface="宋体"/>
                <a:cs typeface="Times New Roman"/>
              </a:rPr>
              <a:t>S</a:t>
            </a:r>
            <a:r>
              <a:rPr lang="zh-CN" altLang="zh-CN" kern="100" dirty="0">
                <a:latin typeface="Times New Roman"/>
                <a:ea typeface="宋体"/>
                <a:cs typeface="Times New Roman"/>
              </a:rPr>
              <a:t>）：两个野人乘船过河。</a:t>
            </a:r>
            <a:endParaRPr lang="zh-CN" altLang="zh-CN" kern="100" dirty="0">
              <a:latin typeface="Calibri"/>
              <a:ea typeface="宋体"/>
              <a:cs typeface="Times New Roman"/>
            </a:endParaRPr>
          </a:p>
          <a:p>
            <a:pPr algn="just">
              <a:lnSpc>
                <a:spcPct val="150000"/>
              </a:lnSpc>
              <a:spcAft>
                <a:spcPts val="0"/>
              </a:spcAft>
            </a:pPr>
            <a:endParaRPr lang="zh-CN" altLang="zh-CN" kern="100" dirty="0">
              <a:effectLst/>
              <a:latin typeface="Calibri"/>
              <a:ea typeface="宋体"/>
              <a:cs typeface="Times New Roman"/>
            </a:endParaRPr>
          </a:p>
        </p:txBody>
      </p:sp>
    </p:spTree>
    <p:custDataLst>
      <p:tags r:id="rId1"/>
    </p:custDataLst>
    <p:extLst>
      <p:ext uri="{BB962C8B-B14F-4D97-AF65-F5344CB8AC3E}">
        <p14:creationId xmlns:p14="http://schemas.microsoft.com/office/powerpoint/2010/main" val="9629248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80" name="Text Box 4"/>
          <p:cNvSpPr txBox="1">
            <a:spLocks noChangeArrowheads="1"/>
          </p:cNvSpPr>
          <p:nvPr/>
        </p:nvSpPr>
        <p:spPr bwMode="auto">
          <a:xfrm>
            <a:off x="2195906" y="503565"/>
            <a:ext cx="4185761" cy="584775"/>
          </a:xfrm>
          <a:prstGeom prst="rect">
            <a:avLst/>
          </a:prstGeom>
          <a:noFill/>
          <a:ln w="9525">
            <a:noFill/>
            <a:miter lim="800000"/>
            <a:headEnd/>
            <a:tailEnd/>
          </a:ln>
          <a:effectLst/>
        </p:spPr>
        <p:txBody>
          <a:bodyPr wrap="none">
            <a:spAutoFit/>
          </a:bodyPr>
          <a:lstStyle/>
          <a:p>
            <a:r>
              <a:rPr lang="en-US" altLang="zh-CN" sz="3200" dirty="0" smtClean="0">
                <a:solidFill>
                  <a:srgbClr val="FF0000"/>
                </a:solidFill>
                <a:latin typeface="黑体" pitchFamily="2" charset="-122"/>
                <a:ea typeface="黑体" pitchFamily="2" charset="-122"/>
              </a:rPr>
              <a:t>3.1 </a:t>
            </a:r>
            <a:r>
              <a:rPr lang="zh-CN" altLang="en-US" sz="3200" dirty="0" smtClean="0">
                <a:solidFill>
                  <a:srgbClr val="FF0000"/>
                </a:solidFill>
                <a:latin typeface="黑体" pitchFamily="2" charset="-122"/>
                <a:ea typeface="黑体" pitchFamily="2" charset="-122"/>
              </a:rPr>
              <a:t>状态图知识表示 </a:t>
            </a:r>
            <a:r>
              <a:rPr lang="zh-CN" altLang="en-US" sz="3200" b="1" dirty="0" smtClean="0">
                <a:solidFill>
                  <a:srgbClr val="FF0000"/>
                </a:solidFill>
              </a:rPr>
              <a:t> </a:t>
            </a:r>
            <a:endParaRPr lang="zh-CN" altLang="en-US" sz="3200" b="1" dirty="0">
              <a:solidFill>
                <a:srgbClr val="FF0000"/>
              </a:solidFill>
            </a:endParaRPr>
          </a:p>
        </p:txBody>
      </p:sp>
      <p:sp>
        <p:nvSpPr>
          <p:cNvPr id="766981" name="Text Box 5"/>
          <p:cNvSpPr txBox="1">
            <a:spLocks noChangeArrowheads="1"/>
          </p:cNvSpPr>
          <p:nvPr/>
        </p:nvSpPr>
        <p:spPr bwMode="auto">
          <a:xfrm>
            <a:off x="323528" y="1196752"/>
            <a:ext cx="8712968" cy="4087273"/>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sz="2800" dirty="0" smtClean="0">
                <a:solidFill>
                  <a:srgbClr val="0070C0"/>
                </a:solidFill>
                <a:latin typeface="黑体" pitchFamily="2" charset="-122"/>
                <a:ea typeface="黑体" pitchFamily="2" charset="-122"/>
              </a:rPr>
              <a:t>  </a:t>
            </a:r>
            <a:r>
              <a:rPr lang="en-US" altLang="zh-CN" sz="2800" dirty="0" smtClean="0">
                <a:solidFill>
                  <a:srgbClr val="0000FF"/>
                </a:solidFill>
                <a:latin typeface="黑体" pitchFamily="2" charset="-122"/>
                <a:ea typeface="黑体" pitchFamily="2" charset="-122"/>
              </a:rPr>
              <a:t>3.1.1 </a:t>
            </a:r>
            <a:r>
              <a:rPr lang="zh-CN" altLang="en-US" sz="2800" dirty="0" smtClean="0">
                <a:solidFill>
                  <a:srgbClr val="0000FF"/>
                </a:solidFill>
                <a:latin typeface="黑体" pitchFamily="2" charset="-122"/>
                <a:ea typeface="黑体" pitchFamily="2" charset="-122"/>
              </a:rPr>
              <a:t>状态空间图</a:t>
            </a:r>
            <a:endParaRPr lang="en-US" altLang="zh-CN" sz="2800" dirty="0" smtClean="0">
              <a:solidFill>
                <a:srgbClr val="0000FF"/>
              </a:solidFill>
              <a:latin typeface="黑体" pitchFamily="2" charset="-122"/>
              <a:ea typeface="黑体" pitchFamily="2" charset="-122"/>
            </a:endParaRPr>
          </a:p>
          <a:p>
            <a:pPr algn="just">
              <a:lnSpc>
                <a:spcPct val="130000"/>
              </a:lnSpc>
              <a:spcBef>
                <a:spcPct val="50000"/>
              </a:spcBef>
            </a:pPr>
            <a:r>
              <a:rPr lang="zh-CN" altLang="en-US" b="1" dirty="0">
                <a:latin typeface="宋体" charset="-122"/>
              </a:rPr>
              <a:t>　　</a:t>
            </a:r>
            <a:r>
              <a:rPr lang="en-US" altLang="zh-CN" b="1" dirty="0">
                <a:solidFill>
                  <a:srgbClr val="FF0000"/>
                </a:solidFill>
                <a:latin typeface="楷体" pitchFamily="49" charset="-122"/>
                <a:ea typeface="楷体" pitchFamily="49" charset="-122"/>
              </a:rPr>
              <a:t>1. </a:t>
            </a:r>
            <a:r>
              <a:rPr lang="zh-CN" altLang="en-US" b="1" dirty="0" smtClean="0">
                <a:solidFill>
                  <a:srgbClr val="FF0000"/>
                </a:solidFill>
                <a:latin typeface="楷体" pitchFamily="49" charset="-122"/>
                <a:ea typeface="楷体" pitchFamily="49" charset="-122"/>
              </a:rPr>
              <a:t>状态</a:t>
            </a:r>
            <a:endParaRPr lang="zh-CN" altLang="en-US" b="1" dirty="0">
              <a:solidFill>
                <a:srgbClr val="FF0000"/>
              </a:solidFill>
              <a:latin typeface="楷体" pitchFamily="49" charset="-122"/>
              <a:ea typeface="楷体" pitchFamily="49" charset="-122"/>
            </a:endParaRPr>
          </a:p>
          <a:p>
            <a:pPr algn="just">
              <a:lnSpc>
                <a:spcPct val="130000"/>
              </a:lnSpc>
              <a:spcBef>
                <a:spcPct val="50000"/>
              </a:spcBef>
            </a:pPr>
            <a:r>
              <a:rPr lang="zh-CN" altLang="en-US" dirty="0">
                <a:latin typeface="宋体" charset="-122"/>
              </a:rPr>
              <a:t>　　 </a:t>
            </a:r>
            <a:r>
              <a:rPr lang="zh-CN" altLang="en-US" dirty="0">
                <a:latin typeface="仿宋_GB2312" pitchFamily="49" charset="-122"/>
                <a:ea typeface="仿宋_GB2312" pitchFamily="49" charset="-122"/>
              </a:rPr>
              <a:t>状态就是问题在任一确定时刻的状况</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它表征了问题特征和结构等</a:t>
            </a:r>
            <a:r>
              <a:rPr lang="zh-CN" altLang="en-US" dirty="0" smtClean="0">
                <a:latin typeface="仿宋_GB2312" pitchFamily="49" charset="-122"/>
                <a:ea typeface="仿宋_GB2312" pitchFamily="49" charset="-122"/>
              </a:rPr>
              <a:t>。描述</a:t>
            </a:r>
            <a:r>
              <a:rPr lang="zh-CN" altLang="en-US" dirty="0">
                <a:latin typeface="仿宋_GB2312" pitchFamily="49" charset="-122"/>
                <a:ea typeface="仿宋_GB2312" pitchFamily="49" charset="-122"/>
              </a:rPr>
              <a:t>某类不同事物间的差别而引入的一组最少变量</a:t>
            </a:r>
            <a:r>
              <a:rPr lang="en-US" altLang="zh-CN" dirty="0">
                <a:latin typeface="仿宋_GB2312" pitchFamily="49" charset="-122"/>
                <a:ea typeface="仿宋_GB2312" pitchFamily="49" charset="-122"/>
              </a:rPr>
              <a:t>q0</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q1</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a:t>
            </a:r>
            <a:r>
              <a:rPr lang="en-US" altLang="zh-CN" dirty="0" err="1">
                <a:latin typeface="仿宋_GB2312" pitchFamily="49" charset="-122"/>
                <a:ea typeface="仿宋_GB2312" pitchFamily="49" charset="-122"/>
              </a:rPr>
              <a:t>qn</a:t>
            </a:r>
            <a:r>
              <a:rPr lang="zh-CN" altLang="en-US" dirty="0">
                <a:latin typeface="仿宋_GB2312" pitchFamily="49" charset="-122"/>
                <a:ea typeface="仿宋_GB2312" pitchFamily="49" charset="-122"/>
              </a:rPr>
              <a:t>的有序集合。</a:t>
            </a:r>
          </a:p>
          <a:p>
            <a:pPr algn="just">
              <a:lnSpc>
                <a:spcPct val="130000"/>
              </a:lnSpc>
              <a:spcBef>
                <a:spcPct val="50000"/>
              </a:spcBef>
            </a:pPr>
            <a:r>
              <a:rPr lang="zh-CN" altLang="en-US" dirty="0" smtClean="0">
                <a:latin typeface="仿宋_GB2312" pitchFamily="49" charset="-122"/>
                <a:ea typeface="仿宋_GB2312" pitchFamily="49" charset="-122"/>
              </a:rPr>
              <a:t>状态</a:t>
            </a:r>
            <a:r>
              <a:rPr lang="zh-CN" altLang="en-US" dirty="0">
                <a:latin typeface="仿宋_GB2312" pitchFamily="49" charset="-122"/>
                <a:ea typeface="仿宋_GB2312" pitchFamily="49" charset="-122"/>
              </a:rPr>
              <a:t>在状态图中表示为</a:t>
            </a:r>
            <a:r>
              <a:rPr lang="zh-CN" altLang="en-US" dirty="0">
                <a:solidFill>
                  <a:srgbClr val="FF0000"/>
                </a:solidFill>
                <a:latin typeface="仿宋_GB2312" pitchFamily="49" charset="-122"/>
                <a:ea typeface="仿宋_GB2312" pitchFamily="49" charset="-122"/>
              </a:rPr>
              <a:t>节点</a:t>
            </a:r>
            <a:r>
              <a:rPr lang="zh-CN" altLang="en-US" dirty="0">
                <a:latin typeface="仿宋_GB2312" pitchFamily="49" charset="-122"/>
                <a:ea typeface="仿宋_GB2312" pitchFamily="49" charset="-122"/>
              </a:rPr>
              <a:t>。状态一般用一组数据表示。在程序中用字符、数字、记录、数组、结构、对象等表示。 </a:t>
            </a:r>
          </a:p>
        </p:txBody>
      </p:sp>
    </p:spTree>
    <p:extLst>
      <p:ext uri="{BB962C8B-B14F-4D97-AF65-F5344CB8AC3E}">
        <p14:creationId xmlns:p14="http://schemas.microsoft.com/office/powerpoint/2010/main" val="3420961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6980"/>
                                        </p:tgtEl>
                                        <p:attrNameLst>
                                          <p:attrName>style.visibility</p:attrName>
                                        </p:attrNameLst>
                                      </p:cBhvr>
                                      <p:to>
                                        <p:strVal val="visible"/>
                                      </p:to>
                                    </p:set>
                                    <p:animEffect transition="in" filter="blinds(horizontal)">
                                      <p:cBhvr>
                                        <p:cTn id="7" dur="500"/>
                                        <p:tgtEl>
                                          <p:spTgt spid="7669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6981">
                                            <p:txEl>
                                              <p:pRg st="0" end="0"/>
                                            </p:txEl>
                                          </p:spTgt>
                                        </p:tgtEl>
                                        <p:attrNameLst>
                                          <p:attrName>style.visibility</p:attrName>
                                        </p:attrNameLst>
                                      </p:cBhvr>
                                      <p:to>
                                        <p:strVal val="visible"/>
                                      </p:to>
                                    </p:set>
                                    <p:animEffect transition="in" filter="blinds(horizontal)">
                                      <p:cBhvr>
                                        <p:cTn id="12" dur="500"/>
                                        <p:tgtEl>
                                          <p:spTgt spid="766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6981">
                                            <p:txEl>
                                              <p:pRg st="1" end="1"/>
                                            </p:txEl>
                                          </p:spTgt>
                                        </p:tgtEl>
                                        <p:attrNameLst>
                                          <p:attrName>style.visibility</p:attrName>
                                        </p:attrNameLst>
                                      </p:cBhvr>
                                      <p:to>
                                        <p:strVal val="visible"/>
                                      </p:to>
                                    </p:set>
                                    <p:animEffect transition="in" filter="blinds(horizontal)">
                                      <p:cBhvr>
                                        <p:cTn id="17" dur="500"/>
                                        <p:tgtEl>
                                          <p:spTgt spid="766981">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66981">
                                            <p:txEl>
                                              <p:pRg st="2" end="2"/>
                                            </p:txEl>
                                          </p:spTgt>
                                        </p:tgtEl>
                                        <p:attrNameLst>
                                          <p:attrName>style.visibility</p:attrName>
                                        </p:attrNameLst>
                                      </p:cBhvr>
                                      <p:to>
                                        <p:strVal val="visible"/>
                                      </p:to>
                                    </p:set>
                                    <p:animEffect transition="in" filter="blinds(horizontal)">
                                      <p:cBhvr>
                                        <p:cTn id="20" dur="500"/>
                                        <p:tgtEl>
                                          <p:spTgt spid="766981">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66981">
                                            <p:txEl>
                                              <p:pRg st="3" end="3"/>
                                            </p:txEl>
                                          </p:spTgt>
                                        </p:tgtEl>
                                        <p:attrNameLst>
                                          <p:attrName>style.visibility</p:attrName>
                                        </p:attrNameLst>
                                      </p:cBhvr>
                                      <p:to>
                                        <p:strVal val="visible"/>
                                      </p:to>
                                    </p:set>
                                    <p:animEffect transition="in" filter="blinds(horizontal)">
                                      <p:cBhvr>
                                        <p:cTn id="23" dur="500"/>
                                        <p:tgtEl>
                                          <p:spTgt spid="7669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传教士野人问题状态空间图</a:t>
            </a:r>
          </a:p>
        </p:txBody>
      </p:sp>
      <p:sp>
        <p:nvSpPr>
          <p:cNvPr id="2" name="矩形 1"/>
          <p:cNvSpPr/>
          <p:nvPr/>
        </p:nvSpPr>
        <p:spPr>
          <a:xfrm>
            <a:off x="179512" y="908721"/>
            <a:ext cx="8964488" cy="5262979"/>
          </a:xfrm>
          <a:prstGeom prst="rect">
            <a:avLst/>
          </a:prstGeom>
        </p:spPr>
        <p:txBody>
          <a:bodyPr wrap="square">
            <a:spAutoFit/>
          </a:bodyPr>
          <a:lstStyle/>
          <a:p>
            <a:pPr indent="276225" algn="just">
              <a:lnSpc>
                <a:spcPct val="150000"/>
              </a:lnSpc>
              <a:spcAft>
                <a:spcPts val="0"/>
              </a:spcAft>
            </a:pPr>
            <a:r>
              <a:rPr lang="zh-CN" altLang="zh-CN" kern="100" dirty="0" smtClean="0">
                <a:latin typeface="Times New Roman"/>
                <a:ea typeface="宋体"/>
                <a:cs typeface="Times New Roman"/>
              </a:rPr>
              <a:t>对应</a:t>
            </a:r>
            <a:r>
              <a:rPr lang="zh-CN" altLang="zh-CN" kern="100" dirty="0">
                <a:latin typeface="Times New Roman"/>
                <a:ea typeface="宋体"/>
                <a:cs typeface="Times New Roman"/>
              </a:rPr>
              <a:t>地，须定义以下</a:t>
            </a:r>
            <a:r>
              <a:rPr lang="en-US" altLang="zh-CN" kern="100" dirty="0">
                <a:latin typeface="Times New Roman"/>
                <a:ea typeface="宋体"/>
                <a:cs typeface="Times New Roman"/>
              </a:rPr>
              <a:t>5</a:t>
            </a:r>
            <a:r>
              <a:rPr lang="zh-CN" altLang="zh-CN" kern="100" dirty="0">
                <a:latin typeface="Times New Roman"/>
                <a:ea typeface="宋体"/>
                <a:cs typeface="Times New Roman"/>
              </a:rPr>
              <a:t>条规则：</a:t>
            </a:r>
            <a:endParaRPr lang="zh-CN" altLang="zh-CN" kern="100" dirty="0">
              <a:latin typeface="Calibri"/>
              <a:ea typeface="宋体"/>
              <a:cs typeface="Times New Roman"/>
            </a:endParaRPr>
          </a:p>
          <a:p>
            <a:pPr marL="666750" indent="-400050" algn="just">
              <a:spcAft>
                <a:spcPts val="0"/>
              </a:spcAft>
            </a:pPr>
            <a:r>
              <a:rPr lang="en-US" altLang="zh-CN" kern="100" dirty="0">
                <a:latin typeface="Times New Roman"/>
                <a:ea typeface="宋体"/>
                <a:cs typeface="Times New Roman"/>
              </a:rPr>
              <a:t>R1</a:t>
            </a:r>
            <a:r>
              <a:rPr lang="zh-CN" altLang="zh-CN" kern="100" dirty="0">
                <a:latin typeface="Times New Roman"/>
                <a:ea typeface="宋体"/>
                <a:cs typeface="Times New Roman"/>
              </a:rPr>
              <a:t>：</a:t>
            </a:r>
            <a:r>
              <a:rPr lang="en-US" altLang="zh-CN" kern="100" dirty="0">
                <a:latin typeface="Times New Roman"/>
                <a:ea typeface="宋体"/>
                <a:cs typeface="Times New Roman"/>
              </a:rPr>
              <a:t>if</a:t>
            </a:r>
            <a:r>
              <a:rPr lang="zh-CN" altLang="zh-CN" kern="100" dirty="0">
                <a:latin typeface="Times New Roman"/>
                <a:ea typeface="宋体"/>
                <a:cs typeface="Times New Roman"/>
              </a:rPr>
              <a:t>（满足渡河安全条件）</a:t>
            </a:r>
            <a:r>
              <a:rPr lang="en-US" altLang="zh-CN" kern="100" dirty="0">
                <a:latin typeface="Times New Roman"/>
                <a:ea typeface="宋体"/>
                <a:cs typeface="Times New Roman"/>
              </a:rPr>
              <a:t>then {</a:t>
            </a:r>
            <a:r>
              <a:rPr lang="zh-CN" altLang="zh-CN" kern="100" dirty="0">
                <a:latin typeface="Times New Roman"/>
                <a:ea typeface="宋体"/>
                <a:cs typeface="Times New Roman"/>
              </a:rPr>
              <a:t>一个牧师过河：执行</a:t>
            </a:r>
            <a:r>
              <a:rPr lang="en-US" altLang="zh-CN" kern="100" dirty="0">
                <a:latin typeface="Times New Roman"/>
                <a:ea typeface="宋体"/>
                <a:cs typeface="Times New Roman"/>
              </a:rPr>
              <a:t>P(S)</a:t>
            </a:r>
            <a:r>
              <a:rPr lang="zh-CN" altLang="zh-CN" kern="100" dirty="0">
                <a:latin typeface="Times New Roman"/>
                <a:ea typeface="宋体"/>
                <a:cs typeface="Times New Roman"/>
              </a:rPr>
              <a:t>，得到新状态</a:t>
            </a:r>
            <a:r>
              <a:rPr lang="en-US" altLang="zh-CN" kern="100" dirty="0">
                <a:latin typeface="Times New Roman"/>
                <a:ea typeface="宋体"/>
                <a:cs typeface="Times New Roman"/>
              </a:rPr>
              <a:t>S’=</a:t>
            </a:r>
            <a:r>
              <a:rPr lang="zh-CN" altLang="zh-CN" kern="100" dirty="0">
                <a:latin typeface="Times New Roman"/>
                <a:ea typeface="宋体"/>
                <a:cs typeface="Times New Roman"/>
              </a:rPr>
              <a:t>（</a:t>
            </a:r>
            <a:r>
              <a:rPr lang="en-US" altLang="zh-CN" kern="100" dirty="0" err="1">
                <a:latin typeface="Times New Roman"/>
                <a:ea typeface="宋体"/>
                <a:cs typeface="Times New Roman"/>
              </a:rPr>
              <a:t>nP</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err="1">
                <a:latin typeface="Times New Roman"/>
                <a:ea typeface="宋体"/>
                <a:cs typeface="Times New Roman"/>
              </a:rPr>
              <a:t>nY</a:t>
            </a:r>
            <a:r>
              <a:rPr lang="zh-CN" altLang="zh-CN" kern="100" dirty="0">
                <a:latin typeface="Times New Roman"/>
                <a:ea typeface="宋体"/>
                <a:cs typeface="Times New Roman"/>
              </a:rPr>
              <a:t>，</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a:t>
            </a:r>
            <a:endParaRPr lang="zh-CN" altLang="zh-CN" kern="100" dirty="0">
              <a:latin typeface="Calibri"/>
              <a:ea typeface="宋体"/>
              <a:cs typeface="Times New Roman"/>
            </a:endParaRPr>
          </a:p>
          <a:p>
            <a:pPr marL="666750" indent="-400050" algn="just">
              <a:spcAft>
                <a:spcPts val="0"/>
              </a:spcAft>
            </a:pPr>
            <a:r>
              <a:rPr lang="en-US" altLang="zh-CN" kern="100" dirty="0">
                <a:latin typeface="Times New Roman"/>
                <a:ea typeface="宋体"/>
                <a:cs typeface="Times New Roman"/>
              </a:rPr>
              <a:t>R2</a:t>
            </a:r>
            <a:r>
              <a:rPr lang="zh-CN" altLang="zh-CN" kern="100" dirty="0">
                <a:latin typeface="Times New Roman"/>
                <a:ea typeface="宋体"/>
                <a:cs typeface="Times New Roman"/>
              </a:rPr>
              <a:t>：</a:t>
            </a:r>
            <a:r>
              <a:rPr lang="en-US" altLang="zh-CN" kern="100" dirty="0">
                <a:latin typeface="Times New Roman"/>
                <a:ea typeface="宋体"/>
                <a:cs typeface="Times New Roman"/>
              </a:rPr>
              <a:t>if</a:t>
            </a:r>
            <a:r>
              <a:rPr lang="zh-CN" altLang="zh-CN" kern="100" dirty="0">
                <a:latin typeface="Times New Roman"/>
                <a:ea typeface="宋体"/>
                <a:cs typeface="Times New Roman"/>
              </a:rPr>
              <a:t>（满足渡河安全条件）</a:t>
            </a:r>
            <a:r>
              <a:rPr lang="en-US" altLang="zh-CN" kern="100" dirty="0">
                <a:latin typeface="Times New Roman"/>
                <a:ea typeface="宋体"/>
                <a:cs typeface="Times New Roman"/>
              </a:rPr>
              <a:t>then {</a:t>
            </a:r>
            <a:r>
              <a:rPr lang="zh-CN" altLang="zh-CN" kern="100" dirty="0">
                <a:latin typeface="Times New Roman"/>
                <a:ea typeface="宋体"/>
                <a:cs typeface="Times New Roman"/>
              </a:rPr>
              <a:t>一个野人过河：执行</a:t>
            </a:r>
            <a:r>
              <a:rPr lang="en-US" altLang="zh-CN" kern="100" dirty="0">
                <a:latin typeface="Times New Roman"/>
                <a:ea typeface="宋体"/>
                <a:cs typeface="Times New Roman"/>
              </a:rPr>
              <a:t>Y(S)</a:t>
            </a:r>
            <a:r>
              <a:rPr lang="zh-CN" altLang="zh-CN" kern="100" dirty="0">
                <a:latin typeface="Times New Roman"/>
                <a:ea typeface="宋体"/>
                <a:cs typeface="Times New Roman"/>
              </a:rPr>
              <a:t>，得到新状态</a:t>
            </a:r>
            <a:r>
              <a:rPr lang="en-US" altLang="zh-CN" kern="100" dirty="0">
                <a:latin typeface="Times New Roman"/>
                <a:ea typeface="宋体"/>
                <a:cs typeface="Times New Roman"/>
              </a:rPr>
              <a:t>S’=</a:t>
            </a:r>
            <a:r>
              <a:rPr lang="zh-CN" altLang="zh-CN" kern="100" dirty="0">
                <a:latin typeface="Times New Roman"/>
                <a:ea typeface="宋体"/>
                <a:cs typeface="Times New Roman"/>
              </a:rPr>
              <a:t>（</a:t>
            </a:r>
            <a:r>
              <a:rPr lang="en-US" altLang="zh-CN" kern="100" dirty="0" err="1">
                <a:latin typeface="Times New Roman"/>
                <a:ea typeface="宋体"/>
                <a:cs typeface="Times New Roman"/>
              </a:rPr>
              <a:t>nP</a:t>
            </a:r>
            <a:r>
              <a:rPr lang="zh-CN" altLang="zh-CN" kern="100" dirty="0">
                <a:latin typeface="Times New Roman"/>
                <a:ea typeface="宋体"/>
                <a:cs typeface="Times New Roman"/>
              </a:rPr>
              <a:t>，</a:t>
            </a:r>
            <a:r>
              <a:rPr lang="en-US" altLang="zh-CN" kern="100" dirty="0" err="1">
                <a:latin typeface="Times New Roman"/>
                <a:ea typeface="宋体"/>
                <a:cs typeface="Times New Roman"/>
              </a:rPr>
              <a:t>nY</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a:t>
            </a:r>
            <a:endParaRPr lang="zh-CN" altLang="zh-CN" kern="100" dirty="0">
              <a:latin typeface="Calibri"/>
              <a:ea typeface="宋体"/>
              <a:cs typeface="Times New Roman"/>
            </a:endParaRPr>
          </a:p>
          <a:p>
            <a:pPr marL="666750" indent="-400050" algn="just">
              <a:spcAft>
                <a:spcPts val="0"/>
              </a:spcAft>
            </a:pPr>
            <a:r>
              <a:rPr lang="en-US" altLang="zh-CN" kern="100" dirty="0">
                <a:latin typeface="Times New Roman"/>
                <a:ea typeface="宋体"/>
                <a:cs typeface="Times New Roman"/>
              </a:rPr>
              <a:t>R3</a:t>
            </a:r>
            <a:r>
              <a:rPr lang="zh-CN" altLang="zh-CN" kern="100" dirty="0">
                <a:latin typeface="Times New Roman"/>
                <a:ea typeface="宋体"/>
                <a:cs typeface="Times New Roman"/>
              </a:rPr>
              <a:t>：</a:t>
            </a:r>
            <a:r>
              <a:rPr lang="en-US" altLang="zh-CN" kern="100" dirty="0">
                <a:latin typeface="Times New Roman"/>
                <a:ea typeface="宋体"/>
                <a:cs typeface="Times New Roman"/>
              </a:rPr>
              <a:t>if</a:t>
            </a:r>
            <a:r>
              <a:rPr lang="zh-CN" altLang="zh-CN" kern="100" dirty="0">
                <a:latin typeface="Times New Roman"/>
                <a:ea typeface="宋体"/>
                <a:cs typeface="Times New Roman"/>
              </a:rPr>
              <a:t>（满足渡河安全条件）</a:t>
            </a:r>
            <a:r>
              <a:rPr lang="en-US" altLang="zh-CN" kern="100" dirty="0">
                <a:latin typeface="Times New Roman"/>
                <a:ea typeface="宋体"/>
                <a:cs typeface="Times New Roman"/>
              </a:rPr>
              <a:t>then {</a:t>
            </a:r>
            <a:r>
              <a:rPr lang="zh-CN" altLang="zh-CN" kern="100" dirty="0">
                <a:latin typeface="Times New Roman"/>
                <a:ea typeface="宋体"/>
                <a:cs typeface="Times New Roman"/>
              </a:rPr>
              <a:t>一个牧师与一个野人过河：执行</a:t>
            </a:r>
            <a:r>
              <a:rPr lang="en-US" altLang="zh-CN" kern="100" dirty="0">
                <a:latin typeface="Times New Roman"/>
                <a:ea typeface="宋体"/>
                <a:cs typeface="Times New Roman"/>
              </a:rPr>
              <a:t>PY(S)</a:t>
            </a:r>
            <a:r>
              <a:rPr lang="zh-CN" altLang="zh-CN" kern="100" dirty="0">
                <a:latin typeface="Times New Roman"/>
                <a:ea typeface="宋体"/>
                <a:cs typeface="Times New Roman"/>
              </a:rPr>
              <a:t>，得到新状态</a:t>
            </a:r>
            <a:r>
              <a:rPr lang="en-US" altLang="zh-CN" kern="100" dirty="0">
                <a:latin typeface="Times New Roman"/>
                <a:ea typeface="宋体"/>
                <a:cs typeface="Times New Roman"/>
              </a:rPr>
              <a:t>S’=</a:t>
            </a:r>
            <a:r>
              <a:rPr lang="zh-CN" altLang="zh-CN" kern="100" dirty="0">
                <a:latin typeface="Times New Roman"/>
                <a:ea typeface="宋体"/>
                <a:cs typeface="Times New Roman"/>
              </a:rPr>
              <a:t>（</a:t>
            </a:r>
            <a:r>
              <a:rPr lang="en-US" altLang="zh-CN" kern="100" dirty="0" err="1">
                <a:latin typeface="Times New Roman"/>
                <a:ea typeface="宋体"/>
                <a:cs typeface="Times New Roman"/>
              </a:rPr>
              <a:t>nP</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err="1">
                <a:latin typeface="Times New Roman"/>
                <a:ea typeface="宋体"/>
                <a:cs typeface="Times New Roman"/>
              </a:rPr>
              <a:t>nY</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a:t>
            </a:r>
            <a:endParaRPr lang="zh-CN" altLang="zh-CN" kern="100" dirty="0">
              <a:latin typeface="Calibri"/>
              <a:ea typeface="宋体"/>
              <a:cs typeface="Times New Roman"/>
            </a:endParaRPr>
          </a:p>
          <a:p>
            <a:pPr marL="666750" indent="-400050" algn="just">
              <a:spcAft>
                <a:spcPts val="0"/>
              </a:spcAft>
            </a:pPr>
            <a:r>
              <a:rPr lang="en-US" altLang="zh-CN" kern="100" dirty="0">
                <a:latin typeface="Times New Roman"/>
                <a:ea typeface="宋体"/>
                <a:cs typeface="Times New Roman"/>
              </a:rPr>
              <a:t>R4</a:t>
            </a:r>
            <a:r>
              <a:rPr lang="zh-CN" altLang="zh-CN" kern="100" dirty="0">
                <a:latin typeface="Times New Roman"/>
                <a:ea typeface="宋体"/>
                <a:cs typeface="Times New Roman"/>
              </a:rPr>
              <a:t>：</a:t>
            </a:r>
            <a:r>
              <a:rPr lang="en-US" altLang="zh-CN" kern="100" dirty="0">
                <a:latin typeface="Times New Roman"/>
                <a:ea typeface="宋体"/>
                <a:cs typeface="Times New Roman"/>
              </a:rPr>
              <a:t>if</a:t>
            </a:r>
            <a:r>
              <a:rPr lang="zh-CN" altLang="zh-CN" kern="100" dirty="0">
                <a:latin typeface="Times New Roman"/>
                <a:ea typeface="宋体"/>
                <a:cs typeface="Times New Roman"/>
              </a:rPr>
              <a:t>（满足渡河安全条件）</a:t>
            </a:r>
            <a:r>
              <a:rPr lang="en-US" altLang="zh-CN" kern="100" dirty="0">
                <a:latin typeface="Times New Roman"/>
                <a:ea typeface="宋体"/>
                <a:cs typeface="Times New Roman"/>
              </a:rPr>
              <a:t>then {</a:t>
            </a:r>
            <a:r>
              <a:rPr lang="zh-CN" altLang="zh-CN" kern="100" dirty="0">
                <a:latin typeface="Times New Roman"/>
                <a:ea typeface="宋体"/>
                <a:cs typeface="Times New Roman"/>
              </a:rPr>
              <a:t>两个牧师过河：执行</a:t>
            </a:r>
            <a:r>
              <a:rPr lang="en-US" altLang="zh-CN" kern="100" dirty="0">
                <a:latin typeface="Times New Roman"/>
                <a:ea typeface="宋体"/>
                <a:cs typeface="Times New Roman"/>
              </a:rPr>
              <a:t>PP(S)</a:t>
            </a:r>
            <a:r>
              <a:rPr lang="zh-CN" altLang="zh-CN" kern="100" dirty="0">
                <a:latin typeface="Times New Roman"/>
                <a:ea typeface="宋体"/>
                <a:cs typeface="Times New Roman"/>
              </a:rPr>
              <a:t>，得到新状态</a:t>
            </a:r>
            <a:r>
              <a:rPr lang="en-US" altLang="zh-CN" kern="100" dirty="0">
                <a:latin typeface="Times New Roman"/>
                <a:ea typeface="宋体"/>
                <a:cs typeface="Times New Roman"/>
              </a:rPr>
              <a:t>S’=</a:t>
            </a:r>
            <a:r>
              <a:rPr lang="zh-CN" altLang="zh-CN" kern="100" dirty="0">
                <a:latin typeface="Times New Roman"/>
                <a:ea typeface="宋体"/>
                <a:cs typeface="Times New Roman"/>
              </a:rPr>
              <a:t>（</a:t>
            </a:r>
            <a:r>
              <a:rPr lang="en-US" altLang="zh-CN" kern="100" dirty="0">
                <a:latin typeface="Times New Roman"/>
                <a:ea typeface="宋体"/>
                <a:cs typeface="Times New Roman"/>
              </a:rPr>
              <a:t>nP-2B</a:t>
            </a:r>
            <a:r>
              <a:rPr lang="zh-CN" altLang="zh-CN" kern="100" dirty="0">
                <a:latin typeface="Times New Roman"/>
                <a:ea typeface="宋体"/>
                <a:cs typeface="Times New Roman"/>
              </a:rPr>
              <a:t>，</a:t>
            </a:r>
            <a:r>
              <a:rPr lang="en-US" altLang="zh-CN" kern="100" dirty="0" err="1">
                <a:latin typeface="Times New Roman"/>
                <a:ea typeface="宋体"/>
                <a:cs typeface="Times New Roman"/>
              </a:rPr>
              <a:t>nY</a:t>
            </a:r>
            <a:r>
              <a:rPr lang="zh-CN" altLang="zh-CN" kern="100" dirty="0">
                <a:latin typeface="Times New Roman"/>
                <a:ea typeface="宋体"/>
                <a:cs typeface="Times New Roman"/>
              </a:rPr>
              <a:t>，</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a:t>
            </a:r>
            <a:endParaRPr lang="zh-CN" altLang="zh-CN" kern="100" dirty="0">
              <a:latin typeface="Calibri"/>
              <a:ea typeface="宋体"/>
              <a:cs typeface="Times New Roman"/>
            </a:endParaRPr>
          </a:p>
          <a:p>
            <a:pPr marL="666750" indent="-400050" algn="just">
              <a:spcAft>
                <a:spcPts val="0"/>
              </a:spcAft>
            </a:pPr>
            <a:r>
              <a:rPr lang="en-US" altLang="zh-CN" kern="100" dirty="0">
                <a:latin typeface="Times New Roman"/>
                <a:ea typeface="宋体"/>
                <a:cs typeface="Times New Roman"/>
              </a:rPr>
              <a:t>R5</a:t>
            </a:r>
            <a:r>
              <a:rPr lang="zh-CN" altLang="zh-CN" kern="100" dirty="0">
                <a:latin typeface="Times New Roman"/>
                <a:ea typeface="宋体"/>
                <a:cs typeface="Times New Roman"/>
              </a:rPr>
              <a:t>：</a:t>
            </a:r>
            <a:r>
              <a:rPr lang="en-US" altLang="zh-CN" kern="100" dirty="0">
                <a:latin typeface="Times New Roman"/>
                <a:ea typeface="宋体"/>
                <a:cs typeface="Times New Roman"/>
              </a:rPr>
              <a:t>if</a:t>
            </a:r>
            <a:r>
              <a:rPr lang="zh-CN" altLang="zh-CN" kern="100" dirty="0">
                <a:latin typeface="Times New Roman"/>
                <a:ea typeface="宋体"/>
                <a:cs typeface="Times New Roman"/>
              </a:rPr>
              <a:t>（满足渡河安全条件）</a:t>
            </a:r>
            <a:r>
              <a:rPr lang="en-US" altLang="zh-CN" kern="100" dirty="0">
                <a:latin typeface="Times New Roman"/>
                <a:ea typeface="宋体"/>
                <a:cs typeface="Times New Roman"/>
              </a:rPr>
              <a:t>then {</a:t>
            </a:r>
            <a:r>
              <a:rPr lang="zh-CN" altLang="zh-CN" kern="100" dirty="0">
                <a:latin typeface="Times New Roman"/>
                <a:ea typeface="宋体"/>
                <a:cs typeface="Times New Roman"/>
              </a:rPr>
              <a:t>两个野人过河：执行</a:t>
            </a:r>
            <a:r>
              <a:rPr lang="en-US" altLang="zh-CN" kern="100" dirty="0">
                <a:latin typeface="Times New Roman"/>
                <a:ea typeface="宋体"/>
                <a:cs typeface="Times New Roman"/>
              </a:rPr>
              <a:t>YY(S)</a:t>
            </a:r>
            <a:r>
              <a:rPr lang="zh-CN" altLang="zh-CN" kern="100" dirty="0">
                <a:latin typeface="Times New Roman"/>
                <a:ea typeface="宋体"/>
                <a:cs typeface="Times New Roman"/>
              </a:rPr>
              <a:t>，得到新状态</a:t>
            </a:r>
            <a:r>
              <a:rPr lang="en-US" altLang="zh-CN" kern="100" dirty="0">
                <a:latin typeface="Times New Roman"/>
                <a:ea typeface="宋体"/>
                <a:cs typeface="Times New Roman"/>
              </a:rPr>
              <a:t>S’=</a:t>
            </a:r>
            <a:r>
              <a:rPr lang="zh-CN" altLang="zh-CN" kern="100" dirty="0">
                <a:latin typeface="Times New Roman"/>
                <a:ea typeface="宋体"/>
                <a:cs typeface="Times New Roman"/>
              </a:rPr>
              <a:t>（</a:t>
            </a:r>
            <a:r>
              <a:rPr lang="en-US" altLang="zh-CN" kern="100" dirty="0" err="1">
                <a:latin typeface="Times New Roman"/>
                <a:ea typeface="宋体"/>
                <a:cs typeface="Times New Roman"/>
              </a:rPr>
              <a:t>nP</a:t>
            </a:r>
            <a:r>
              <a:rPr lang="zh-CN" altLang="zh-CN" kern="100" dirty="0">
                <a:latin typeface="Times New Roman"/>
                <a:ea typeface="宋体"/>
                <a:cs typeface="Times New Roman"/>
              </a:rPr>
              <a:t>，</a:t>
            </a:r>
            <a:r>
              <a:rPr lang="en-US" altLang="zh-CN" kern="100" dirty="0">
                <a:latin typeface="Times New Roman"/>
                <a:ea typeface="宋体"/>
                <a:cs typeface="Times New Roman"/>
              </a:rPr>
              <a:t>nY-2B</a:t>
            </a:r>
            <a:r>
              <a:rPr lang="zh-CN" altLang="zh-CN" kern="100" dirty="0">
                <a:latin typeface="Times New Roman"/>
                <a:ea typeface="宋体"/>
                <a:cs typeface="Times New Roman"/>
              </a:rPr>
              <a:t>，</a:t>
            </a:r>
            <a:r>
              <a:rPr lang="en-US" altLang="zh-CN" kern="100" dirty="0">
                <a:latin typeface="Times New Roman"/>
                <a:ea typeface="宋体"/>
                <a:cs typeface="Times New Roman"/>
              </a:rPr>
              <a:t>-B</a:t>
            </a:r>
            <a:r>
              <a:rPr lang="zh-CN" altLang="zh-CN" kern="100" dirty="0">
                <a:latin typeface="Times New Roman"/>
                <a:ea typeface="宋体"/>
                <a:cs typeface="Times New Roman"/>
              </a:rPr>
              <a:t>）</a:t>
            </a:r>
            <a:r>
              <a:rPr lang="en-US" altLang="zh-CN" kern="100" dirty="0">
                <a:latin typeface="Times New Roman"/>
                <a:ea typeface="宋体"/>
                <a:cs typeface="Times New Roman"/>
              </a:rPr>
              <a:t>}</a:t>
            </a:r>
            <a:endParaRPr lang="zh-CN" altLang="zh-CN" kern="100" dirty="0">
              <a:latin typeface="Calibri"/>
              <a:ea typeface="宋体"/>
              <a:cs typeface="Times New Roman"/>
            </a:endParaRPr>
          </a:p>
          <a:p>
            <a:pPr marL="666750" indent="-400050" algn="just">
              <a:spcAft>
                <a:spcPts val="0"/>
              </a:spcAft>
            </a:pPr>
            <a:r>
              <a:rPr lang="zh-CN" altLang="zh-CN" kern="100" dirty="0">
                <a:latin typeface="Times New Roman"/>
                <a:ea typeface="宋体"/>
                <a:cs typeface="Times New Roman"/>
              </a:rPr>
              <a:t>例如，</a:t>
            </a:r>
            <a:r>
              <a:rPr lang="en-US" altLang="zh-CN" kern="100" dirty="0">
                <a:latin typeface="Times New Roman"/>
                <a:ea typeface="宋体"/>
                <a:cs typeface="Times New Roman"/>
              </a:rPr>
              <a:t>R1</a:t>
            </a:r>
            <a:r>
              <a:rPr lang="zh-CN" altLang="zh-CN" kern="100" dirty="0">
                <a:latin typeface="Times New Roman"/>
                <a:ea typeface="宋体"/>
                <a:cs typeface="Times New Roman"/>
              </a:rPr>
              <a:t>规则的渡河安全条件为：</a:t>
            </a:r>
            <a:r>
              <a:rPr lang="en-US" altLang="zh-CN" kern="100" dirty="0" err="1">
                <a:latin typeface="Times New Roman"/>
                <a:ea typeface="宋体"/>
                <a:cs typeface="Times New Roman"/>
              </a:rPr>
              <a:t>nP</a:t>
            </a:r>
            <a:r>
              <a:rPr lang="en-US" altLang="zh-CN" kern="100" dirty="0">
                <a:latin typeface="Times New Roman"/>
                <a:ea typeface="宋体"/>
                <a:cs typeface="Times New Roman"/>
              </a:rPr>
              <a:t>-B=0</a:t>
            </a:r>
            <a:r>
              <a:rPr lang="zh-CN" altLang="zh-CN" kern="100" dirty="0">
                <a:latin typeface="Times New Roman"/>
                <a:ea typeface="宋体"/>
                <a:cs typeface="Times New Roman"/>
              </a:rPr>
              <a:t>或</a:t>
            </a:r>
            <a:r>
              <a:rPr lang="en-US" altLang="zh-CN" kern="100" dirty="0">
                <a:latin typeface="Times New Roman"/>
                <a:ea typeface="宋体"/>
                <a:cs typeface="Times New Roman"/>
              </a:rPr>
              <a:t>3</a:t>
            </a:r>
            <a:r>
              <a:rPr lang="zh-CN" altLang="zh-CN" kern="100" dirty="0">
                <a:latin typeface="Times New Roman"/>
                <a:ea typeface="宋体"/>
                <a:cs typeface="Times New Roman"/>
              </a:rPr>
              <a:t>；或者</a:t>
            </a:r>
            <a:r>
              <a:rPr lang="en-US" altLang="zh-CN" kern="100" dirty="0" err="1">
                <a:latin typeface="Times New Roman"/>
                <a:ea typeface="宋体"/>
                <a:cs typeface="Times New Roman"/>
              </a:rPr>
              <a:t>nP</a:t>
            </a:r>
            <a:r>
              <a:rPr lang="en-US" altLang="zh-CN" kern="100" dirty="0">
                <a:latin typeface="Times New Roman"/>
                <a:ea typeface="宋体"/>
                <a:cs typeface="Times New Roman"/>
              </a:rPr>
              <a:t>-B=</a:t>
            </a:r>
            <a:r>
              <a:rPr lang="en-US" altLang="zh-CN" kern="100" dirty="0" err="1">
                <a:latin typeface="Times New Roman"/>
                <a:ea typeface="宋体"/>
                <a:cs typeface="Times New Roman"/>
              </a:rPr>
              <a:t>nY</a:t>
            </a:r>
            <a:r>
              <a:rPr lang="zh-CN" altLang="zh-CN" kern="100" dirty="0">
                <a:latin typeface="Times New Roman"/>
                <a:ea typeface="宋体"/>
                <a:cs typeface="Times New Roman"/>
              </a:rPr>
              <a:t>。</a:t>
            </a:r>
            <a:endParaRPr lang="zh-CN" altLang="zh-CN" kern="100" dirty="0">
              <a:latin typeface="Calibri"/>
              <a:ea typeface="宋体"/>
              <a:cs typeface="Times New Roman"/>
            </a:endParaRPr>
          </a:p>
          <a:p>
            <a:pPr algn="just">
              <a:lnSpc>
                <a:spcPct val="150000"/>
              </a:lnSpc>
              <a:spcAft>
                <a:spcPts val="0"/>
              </a:spcAft>
            </a:pPr>
            <a:endParaRPr lang="zh-CN" altLang="zh-CN" kern="100" dirty="0">
              <a:effectLst/>
              <a:latin typeface="Calibri"/>
              <a:ea typeface="宋体"/>
              <a:cs typeface="Times New Roman"/>
            </a:endParaRPr>
          </a:p>
        </p:txBody>
      </p:sp>
    </p:spTree>
    <p:custDataLst>
      <p:tags r:id="rId1"/>
    </p:custDataLst>
    <p:extLst>
      <p:ext uri="{BB962C8B-B14F-4D97-AF65-F5344CB8AC3E}">
        <p14:creationId xmlns:p14="http://schemas.microsoft.com/office/powerpoint/2010/main" val="88831558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传教士野人问题状态空间图</a:t>
            </a:r>
          </a:p>
        </p:txBody>
      </p:sp>
      <p:sp>
        <p:nvSpPr>
          <p:cNvPr id="2" name="矩形 1"/>
          <p:cNvSpPr/>
          <p:nvPr/>
        </p:nvSpPr>
        <p:spPr>
          <a:xfrm>
            <a:off x="179512" y="908721"/>
            <a:ext cx="8964488" cy="1143070"/>
          </a:xfrm>
          <a:prstGeom prst="rect">
            <a:avLst/>
          </a:prstGeom>
        </p:spPr>
        <p:txBody>
          <a:bodyPr wrap="square">
            <a:spAutoFit/>
          </a:bodyPr>
          <a:lstStyle/>
          <a:p>
            <a:pPr marL="666750" indent="-400050" algn="just">
              <a:lnSpc>
                <a:spcPct val="150000"/>
              </a:lnSpc>
              <a:spcAft>
                <a:spcPts val="0"/>
              </a:spcAft>
            </a:pPr>
            <a:r>
              <a:rPr lang="zh-CN" altLang="zh-CN" kern="100" dirty="0">
                <a:latin typeface="Times New Roman"/>
                <a:ea typeface="宋体"/>
                <a:cs typeface="Times New Roman"/>
              </a:rPr>
              <a:t>传教士与野人问题的状态空间图如下：</a:t>
            </a:r>
            <a:endParaRPr lang="zh-CN" altLang="zh-CN" kern="100" dirty="0">
              <a:latin typeface="Calibri"/>
              <a:ea typeface="宋体"/>
              <a:cs typeface="Times New Roman"/>
            </a:endParaRPr>
          </a:p>
          <a:p>
            <a:pPr algn="just">
              <a:lnSpc>
                <a:spcPct val="150000"/>
              </a:lnSpc>
              <a:spcAft>
                <a:spcPts val="0"/>
              </a:spcAft>
            </a:pPr>
            <a:endParaRPr lang="zh-CN" altLang="zh-CN" kern="100" dirty="0">
              <a:effectLst/>
              <a:latin typeface="Calibri"/>
              <a:ea typeface="宋体"/>
              <a:cs typeface="Times New Roman"/>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566000398"/>
              </p:ext>
            </p:extLst>
          </p:nvPr>
        </p:nvGraphicFramePr>
        <p:xfrm>
          <a:off x="1835696" y="1454254"/>
          <a:ext cx="2826060" cy="5011327"/>
        </p:xfrm>
        <a:graphic>
          <a:graphicData uri="http://schemas.openxmlformats.org/presentationml/2006/ole">
            <mc:AlternateContent xmlns:mc="http://schemas.openxmlformats.org/markup-compatibility/2006">
              <mc:Choice xmlns:v="urn:schemas-microsoft-com:vml" Requires="v">
                <p:oleObj spid="_x0000_s1337383" r:id="rId5" imgW="2302005" imgH="5250968" progId="Visio.Drawing.11">
                  <p:embed/>
                </p:oleObj>
              </mc:Choice>
              <mc:Fallback>
                <p:oleObj r:id="rId5" imgW="2302005" imgH="5250968"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1454254"/>
                        <a:ext cx="2826060" cy="5011327"/>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67433285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灯片编号占位符 5"/>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1F1A070-BAF3-4D4D-8ED2-313B4B8C60A3}" type="slidenum">
              <a:rPr lang="en-US" altLang="zh-CN" smtClean="0">
                <a:latin typeface="Times New Roman" pitchFamily="18" charset="0"/>
              </a:rPr>
              <a:pPr/>
              <a:t>52</a:t>
            </a:fld>
            <a:endParaRPr lang="en-US" altLang="zh-CN" smtClean="0">
              <a:latin typeface="Times New Roman" pitchFamily="18" charset="0"/>
            </a:endParaRPr>
          </a:p>
        </p:txBody>
      </p:sp>
      <p:sp>
        <p:nvSpPr>
          <p:cNvPr id="488451" name="Rectangle 2"/>
          <p:cNvSpPr>
            <a:spLocks noGrp="1" noChangeArrowheads="1"/>
          </p:cNvSpPr>
          <p:nvPr>
            <p:ph type="title"/>
          </p:nvPr>
        </p:nvSpPr>
        <p:spPr>
          <a:xfrm>
            <a:off x="971600" y="-77688"/>
            <a:ext cx="7086600" cy="914400"/>
          </a:xfrm>
        </p:spPr>
        <p:txBody>
          <a:bodyPr/>
          <a:lstStyle/>
          <a:p>
            <a:pPr algn="ctr" eaLnBrk="1" hangingPunct="1">
              <a:defRPr/>
            </a:pPr>
            <a:r>
              <a:rPr lang="zh-CN" altLang="en-US" dirty="0" smtClean="0">
                <a:latin typeface="华文新魏" pitchFamily="2" charset="-122"/>
              </a:rPr>
              <a:t>回顾图搜索过程</a:t>
            </a:r>
          </a:p>
        </p:txBody>
      </p:sp>
      <p:sp>
        <p:nvSpPr>
          <p:cNvPr id="5" name="Text Box 2"/>
          <p:cNvSpPr txBox="1">
            <a:spLocks noChangeArrowheads="1"/>
          </p:cNvSpPr>
          <p:nvPr/>
        </p:nvSpPr>
        <p:spPr bwMode="auto">
          <a:xfrm>
            <a:off x="467544" y="764704"/>
            <a:ext cx="8388350" cy="622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FF3399"/>
                </a:solidFill>
                <a:latin typeface="宋体" panose="02010600030101010101" pitchFamily="2" charset="-122"/>
              </a:rPr>
              <a:t>图搜索过程（</a:t>
            </a:r>
            <a:r>
              <a:rPr kumimoji="1" lang="en-US" altLang="zh-CN" sz="2400" b="1" dirty="0">
                <a:solidFill>
                  <a:srgbClr val="FF3399"/>
                </a:solidFill>
                <a:latin typeface="宋体" panose="02010600030101010101" pitchFamily="2" charset="-122"/>
              </a:rPr>
              <a:t>GRAPHSEARCH):</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① </a:t>
            </a:r>
            <a:r>
              <a:rPr kumimoji="1" lang="en-US" altLang="zh-CN" sz="2400" b="1" dirty="0">
                <a:solidFill>
                  <a:srgbClr val="000000"/>
                </a:solidFill>
                <a:latin typeface="宋体" panose="02010600030101010101" pitchFamily="2" charset="-122"/>
              </a:rPr>
              <a:t>G←S</a:t>
            </a:r>
            <a:r>
              <a:rPr kumimoji="1" lang="en-US" altLang="zh-CN" sz="2400" b="1" baseline="-25000" dirty="0">
                <a:solidFill>
                  <a:srgbClr val="000000"/>
                </a:solidFill>
                <a:latin typeface="宋体" panose="02010600030101010101" pitchFamily="2" charset="-122"/>
              </a:rPr>
              <a:t>0</a:t>
            </a:r>
            <a:r>
              <a:rPr kumimoji="1" lang="en-US" altLang="zh-CN" sz="2400" b="1" dirty="0">
                <a:solidFill>
                  <a:srgbClr val="000000"/>
                </a:solidFill>
                <a:latin typeface="宋体" panose="02010600030101010101" pitchFamily="2" charset="-122"/>
              </a:rPr>
              <a:t>,open ← S</a:t>
            </a:r>
            <a:r>
              <a:rPr kumimoji="1" lang="en-US" altLang="zh-CN" sz="2400" b="1" baseline="-25000" dirty="0">
                <a:solidFill>
                  <a:srgbClr val="000000"/>
                </a:solidFill>
                <a:latin typeface="宋体" panose="02010600030101010101" pitchFamily="2" charset="-122"/>
              </a:rPr>
              <a:t>0</a:t>
            </a:r>
            <a:r>
              <a:rPr kumimoji="1" lang="en-US" altLang="zh-CN" sz="2400" b="1" dirty="0">
                <a:solidFill>
                  <a:srgbClr val="000000"/>
                </a:solidFill>
                <a:latin typeface="宋体" panose="02010600030101010101" pitchFamily="2" charset="-122"/>
              </a:rPr>
              <a:t>;</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②</a:t>
            </a:r>
            <a:r>
              <a:rPr kumimoji="1" lang="en-US" altLang="zh-CN" sz="2400" b="1" dirty="0">
                <a:solidFill>
                  <a:srgbClr val="000000"/>
                </a:solidFill>
                <a:latin typeface="宋体" panose="02010600030101010101" pitchFamily="2" charset="-122"/>
              </a:rPr>
              <a:t> closed() ←( );</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③</a:t>
            </a:r>
            <a:r>
              <a:rPr kumimoji="1" lang="en-US" altLang="zh-CN" sz="2400" b="1" dirty="0">
                <a:solidFill>
                  <a:srgbClr val="000000"/>
                </a:solidFill>
                <a:latin typeface="宋体" panose="02010600030101010101" pitchFamily="2" charset="-122"/>
              </a:rPr>
              <a:t> loop: if open=( ) then return FAIL</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④</a:t>
            </a:r>
            <a:r>
              <a:rPr kumimoji="1" lang="en-US" altLang="zh-CN" sz="2400" b="1" dirty="0">
                <a:solidFill>
                  <a:srgbClr val="000000"/>
                </a:solidFill>
                <a:latin typeface="宋体" panose="02010600030101010101" pitchFamily="2" charset="-122"/>
              </a:rPr>
              <a:t> </a:t>
            </a:r>
            <a:r>
              <a:rPr kumimoji="1" lang="en-US" altLang="zh-CN" sz="2400" b="1" dirty="0" err="1">
                <a:solidFill>
                  <a:srgbClr val="000000"/>
                </a:solidFill>
                <a:latin typeface="宋体" panose="02010600030101010101" pitchFamily="2" charset="-122"/>
              </a:rPr>
              <a:t>n←fisrt</a:t>
            </a:r>
            <a:r>
              <a:rPr kumimoji="1" lang="en-US" altLang="zh-CN" sz="2400" b="1" dirty="0">
                <a:solidFill>
                  <a:srgbClr val="000000"/>
                </a:solidFill>
                <a:latin typeface="宋体" panose="02010600030101010101" pitchFamily="2" charset="-122"/>
              </a:rPr>
              <a:t>(open);remove(</a:t>
            </a:r>
            <a:r>
              <a:rPr kumimoji="1" lang="en-US" altLang="zh-CN" sz="2400" b="1" dirty="0" err="1">
                <a:solidFill>
                  <a:srgbClr val="000000"/>
                </a:solidFill>
                <a:latin typeface="宋体" panose="02010600030101010101" pitchFamily="2" charset="-122"/>
              </a:rPr>
              <a:t>n,open</a:t>
            </a:r>
            <a:r>
              <a:rPr kumimoji="1" lang="en-US" altLang="zh-CN" sz="2400" b="1" dirty="0">
                <a:solidFill>
                  <a:srgbClr val="000000"/>
                </a:solidFill>
                <a:latin typeface="宋体" panose="02010600030101010101" pitchFamily="2" charset="-122"/>
              </a:rPr>
              <a:t>);add(</a:t>
            </a:r>
            <a:r>
              <a:rPr kumimoji="1" lang="en-US" altLang="zh-CN" sz="2400" b="1" dirty="0" err="1">
                <a:solidFill>
                  <a:srgbClr val="000000"/>
                </a:solidFill>
                <a:latin typeface="宋体" panose="02010600030101010101" pitchFamily="2" charset="-122"/>
              </a:rPr>
              <a:t>n,closed</a:t>
            </a:r>
            <a:r>
              <a:rPr kumimoji="1" lang="en-US" altLang="zh-CN" sz="2400" b="1" dirty="0">
                <a:solidFill>
                  <a:srgbClr val="000000"/>
                </a:solidFill>
                <a:latin typeface="宋体" panose="02010600030101010101" pitchFamily="2" charset="-122"/>
              </a:rPr>
              <a:t>)</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⑤</a:t>
            </a:r>
            <a:r>
              <a:rPr kumimoji="1" lang="en-US" altLang="zh-CN" sz="2400" b="1" dirty="0">
                <a:solidFill>
                  <a:srgbClr val="000000"/>
                </a:solidFill>
                <a:latin typeface="宋体" panose="02010600030101010101" pitchFamily="2" charset="-122"/>
              </a:rPr>
              <a:t> if goal(n) then EXIT(success)</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⑥</a:t>
            </a:r>
            <a:r>
              <a:rPr kumimoji="1" lang="en-US" altLang="zh-CN" sz="2400" b="1" dirty="0">
                <a:solidFill>
                  <a:srgbClr val="000000"/>
                </a:solidFill>
                <a:latin typeface="宋体" panose="02010600030101010101" pitchFamily="2" charset="-122"/>
              </a:rPr>
              <a:t> </a:t>
            </a:r>
            <a:r>
              <a:rPr kumimoji="1" lang="en-US" altLang="zh-CN" sz="2400" b="1" dirty="0" err="1">
                <a:solidFill>
                  <a:srgbClr val="000000"/>
                </a:solidFill>
                <a:latin typeface="宋体" panose="02010600030101010101" pitchFamily="2" charset="-122"/>
              </a:rPr>
              <a:t>M←expand</a:t>
            </a:r>
            <a:r>
              <a:rPr kumimoji="1" lang="en-US" altLang="zh-CN" sz="2400" b="1" dirty="0">
                <a:solidFill>
                  <a:srgbClr val="000000"/>
                </a:solidFill>
                <a:latin typeface="宋体" panose="02010600030101010101" pitchFamily="2" charset="-122"/>
              </a:rPr>
              <a:t>(n),G←{M,G}</a:t>
            </a:r>
          </a:p>
          <a:p>
            <a:pPr eaLnBrk="1" hangingPunct="1">
              <a:spcBef>
                <a:spcPct val="30000"/>
              </a:spcBef>
            </a:pPr>
            <a:r>
              <a:rPr kumimoji="1" lang="en-US" altLang="zh-CN"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⑦</a:t>
            </a:r>
            <a:r>
              <a:rPr kumimoji="1" lang="zh-CN" altLang="en-US" sz="2400" b="1" dirty="0">
                <a:solidFill>
                  <a:srgbClr val="000000"/>
                </a:solidFill>
                <a:latin typeface="宋体" panose="02010600030101010101" pitchFamily="2" charset="-122"/>
              </a:rPr>
              <a:t>对于</a:t>
            </a:r>
            <a:r>
              <a:rPr kumimoji="1" lang="en-US" altLang="zh-CN" sz="2400" b="1" dirty="0">
                <a:solidFill>
                  <a:srgbClr val="000000"/>
                </a:solidFill>
                <a:latin typeface="宋体" panose="02010600030101010101" pitchFamily="2" charset="-122"/>
              </a:rPr>
              <a:t>M</a:t>
            </a:r>
            <a:r>
              <a:rPr kumimoji="1" lang="zh-CN" altLang="en-US" sz="2400" b="1" dirty="0">
                <a:solidFill>
                  <a:srgbClr val="000000"/>
                </a:solidFill>
                <a:latin typeface="宋体" panose="02010600030101010101" pitchFamily="2" charset="-122"/>
              </a:rPr>
              <a:t>中所有结点</a:t>
            </a:r>
            <a:r>
              <a:rPr kumimoji="1" lang="en-US" altLang="zh-CN" sz="2400" b="1" dirty="0">
                <a:solidFill>
                  <a:srgbClr val="000000"/>
                </a:solidFill>
                <a:latin typeface="宋体" panose="02010600030101010101" pitchFamily="2" charset="-122"/>
              </a:rPr>
              <a:t>m:</a:t>
            </a:r>
          </a:p>
          <a:p>
            <a:pPr eaLnBrk="1" hangingPunct="1">
              <a:spcBef>
                <a:spcPct val="30000"/>
              </a:spcBef>
            </a:pPr>
            <a:r>
              <a:rPr kumimoji="1" lang="en-US" altLang="zh-CN" sz="2400" b="1" dirty="0">
                <a:solidFill>
                  <a:srgbClr val="000000"/>
                </a:solidFill>
                <a:latin typeface="宋体" panose="02010600030101010101" pitchFamily="2" charset="-122"/>
              </a:rPr>
              <a:t>    if </a:t>
            </a:r>
            <a:r>
              <a:rPr kumimoji="1" lang="en-US" altLang="zh-CN" sz="2400" b="1" dirty="0" err="1">
                <a:solidFill>
                  <a:srgbClr val="000000"/>
                </a:solidFill>
                <a:latin typeface="宋体" panose="02010600030101010101" pitchFamily="2" charset="-122"/>
              </a:rPr>
              <a:t>m</a:t>
            </a:r>
            <a:r>
              <a:rPr kumimoji="1" lang="en-US" altLang="zh-CN" sz="2400" b="1" dirty="0" err="1">
                <a:solidFill>
                  <a:srgbClr val="000000"/>
                </a:solidFill>
                <a:latin typeface="宋体" panose="02010600030101010101" pitchFamily="2" charset="-122"/>
                <a:sym typeface="Symbol" panose="05050102010706020507" pitchFamily="18" charset="2"/>
              </a:rPr>
              <a:t>G</a:t>
            </a:r>
            <a:r>
              <a:rPr kumimoji="1" lang="en-US" altLang="zh-CN" sz="2400" b="1" dirty="0">
                <a:solidFill>
                  <a:srgbClr val="000000"/>
                </a:solidFill>
                <a:latin typeface="宋体" panose="02010600030101010101" pitchFamily="2" charset="-122"/>
                <a:sym typeface="Symbol" panose="05050102010706020507" pitchFamily="18" charset="2"/>
              </a:rPr>
              <a:t> then </a:t>
            </a:r>
            <a:r>
              <a:rPr kumimoji="1" lang="zh-CN" altLang="en-US" sz="2400" b="1" dirty="0">
                <a:solidFill>
                  <a:srgbClr val="000000"/>
                </a:solidFill>
                <a:latin typeface="宋体" panose="02010600030101010101" pitchFamily="2" charset="-122"/>
                <a:sym typeface="Symbol" panose="05050102010706020507" pitchFamily="18" charset="2"/>
              </a:rPr>
              <a:t>建立指针</a:t>
            </a:r>
            <a:r>
              <a:rPr kumimoji="1" lang="en-US" altLang="zh-CN" sz="2400" b="1" dirty="0" err="1">
                <a:solidFill>
                  <a:srgbClr val="000000"/>
                </a:solidFill>
                <a:latin typeface="宋体" panose="02010600030101010101" pitchFamily="2" charset="-122"/>
                <a:sym typeface="Symbol" panose="05050102010706020507" pitchFamily="18" charset="2"/>
              </a:rPr>
              <a:t>m→n,open</a:t>
            </a:r>
            <a:r>
              <a:rPr kumimoji="1" lang="en-US" altLang="zh-CN" sz="2400" b="1" dirty="0">
                <a:solidFill>
                  <a:srgbClr val="000000"/>
                </a:solidFill>
                <a:latin typeface="宋体" panose="02010600030101010101" pitchFamily="2" charset="-122"/>
                <a:sym typeface="Symbol" panose="05050102010706020507" pitchFamily="18" charset="2"/>
              </a:rPr>
              <a:t> </a:t>
            </a:r>
            <a:r>
              <a:rPr kumimoji="1" lang="en-US" altLang="zh-CN" sz="2400" b="1" dirty="0">
                <a:solidFill>
                  <a:srgbClr val="000000"/>
                </a:solidFill>
                <a:latin typeface="宋体" panose="02010600030101010101" pitchFamily="2" charset="-122"/>
              </a:rPr>
              <a:t>←add(</a:t>
            </a:r>
            <a:r>
              <a:rPr kumimoji="1" lang="en-US" altLang="zh-CN" sz="2400" b="1" dirty="0" err="1">
                <a:solidFill>
                  <a:srgbClr val="000000"/>
                </a:solidFill>
                <a:latin typeface="宋体" panose="02010600030101010101" pitchFamily="2" charset="-122"/>
              </a:rPr>
              <a:t>m,open</a:t>
            </a:r>
            <a:r>
              <a:rPr kumimoji="1" lang="en-US" altLang="zh-CN" sz="2400" b="1" dirty="0">
                <a:solidFill>
                  <a:srgbClr val="000000"/>
                </a:solidFill>
                <a:latin typeface="宋体" panose="02010600030101010101" pitchFamily="2" charset="-122"/>
              </a:rPr>
              <a:t>)</a:t>
            </a:r>
          </a:p>
          <a:p>
            <a:pPr eaLnBrk="1" hangingPunct="1">
              <a:spcBef>
                <a:spcPct val="30000"/>
              </a:spcBef>
            </a:pPr>
            <a:r>
              <a:rPr kumimoji="1" lang="en-US" altLang="zh-CN" sz="2400" b="1" dirty="0">
                <a:solidFill>
                  <a:srgbClr val="000000"/>
                </a:solidFill>
                <a:latin typeface="宋体" panose="02010600030101010101" pitchFamily="2" charset="-122"/>
              </a:rPr>
              <a:t>    if </a:t>
            </a:r>
            <a:r>
              <a:rPr kumimoji="1" lang="en-US" altLang="zh-CN" sz="2400" b="1" dirty="0" err="1">
                <a:solidFill>
                  <a:srgbClr val="000000"/>
                </a:solidFill>
                <a:latin typeface="宋体" panose="02010600030101010101" pitchFamily="2" charset="-122"/>
              </a:rPr>
              <a:t>m</a:t>
            </a:r>
            <a:r>
              <a:rPr kumimoji="1" lang="en-US" altLang="zh-CN" sz="2400" b="1" dirty="0" err="1">
                <a:solidFill>
                  <a:srgbClr val="000000"/>
                </a:solidFill>
                <a:latin typeface="宋体" panose="02010600030101010101" pitchFamily="2" charset="-122"/>
                <a:sym typeface="Symbol" panose="05050102010706020507" pitchFamily="18" charset="2"/>
              </a:rPr>
              <a:t>G</a:t>
            </a:r>
            <a:r>
              <a:rPr kumimoji="1" lang="en-US" altLang="zh-CN" sz="2400" b="1" dirty="0">
                <a:solidFill>
                  <a:srgbClr val="000000"/>
                </a:solidFill>
                <a:latin typeface="宋体" panose="02010600030101010101" pitchFamily="2" charset="-122"/>
                <a:sym typeface="Symbol" panose="05050102010706020507" pitchFamily="18" charset="2"/>
              </a:rPr>
              <a:t> then </a:t>
            </a:r>
            <a:r>
              <a:rPr kumimoji="1" lang="zh-CN" altLang="en-US" sz="2400" b="1" dirty="0">
                <a:solidFill>
                  <a:srgbClr val="000000"/>
                </a:solidFill>
                <a:latin typeface="宋体" panose="02010600030101010101" pitchFamily="2" charset="-122"/>
                <a:sym typeface="Symbol" panose="05050102010706020507" pitchFamily="18" charset="2"/>
              </a:rPr>
              <a:t>决定是否改变它的指针</a:t>
            </a:r>
            <a:r>
              <a:rPr kumimoji="1" lang="en-US" altLang="zh-CN" sz="2400" b="1" dirty="0" err="1">
                <a:solidFill>
                  <a:srgbClr val="000000"/>
                </a:solidFill>
                <a:latin typeface="宋体" panose="02010600030101010101" pitchFamily="2" charset="-122"/>
                <a:sym typeface="Symbol" panose="05050102010706020507" pitchFamily="18" charset="2"/>
              </a:rPr>
              <a:t>m→n</a:t>
            </a:r>
            <a:endParaRPr kumimoji="1" lang="en-US" altLang="zh-CN" sz="2400" b="1" dirty="0">
              <a:solidFill>
                <a:srgbClr val="000000"/>
              </a:solidFill>
              <a:latin typeface="宋体" panose="02010600030101010101" pitchFamily="2" charset="-122"/>
              <a:sym typeface="Symbol" panose="05050102010706020507" pitchFamily="18" charset="2"/>
            </a:endParaRPr>
          </a:p>
          <a:p>
            <a:pPr eaLnBrk="1" hangingPunct="1">
              <a:spcBef>
                <a:spcPct val="30000"/>
              </a:spcBef>
            </a:pPr>
            <a:r>
              <a:rPr kumimoji="1" lang="en-US" altLang="zh-CN" sz="2400" b="1" dirty="0">
                <a:solidFill>
                  <a:srgbClr val="000000"/>
                </a:solidFill>
                <a:latin typeface="宋体" panose="02010600030101010101" pitchFamily="2" charset="-122"/>
                <a:sym typeface="Symbol" panose="05050102010706020507" pitchFamily="18" charset="2"/>
              </a:rPr>
              <a:t>    if </a:t>
            </a:r>
            <a:r>
              <a:rPr kumimoji="1" lang="en-US" altLang="zh-CN" sz="2400" b="1" dirty="0" err="1">
                <a:solidFill>
                  <a:srgbClr val="000000"/>
                </a:solidFill>
                <a:latin typeface="宋体" panose="02010600030101010101" pitchFamily="2" charset="-122"/>
                <a:sym typeface="Symbol" panose="05050102010706020507" pitchFamily="18" charset="2"/>
              </a:rPr>
              <a:t>mclosed</a:t>
            </a:r>
            <a:r>
              <a:rPr kumimoji="1" lang="en-US" altLang="zh-CN" sz="2400" b="1" dirty="0">
                <a:solidFill>
                  <a:srgbClr val="000000"/>
                </a:solidFill>
                <a:latin typeface="宋体" panose="02010600030101010101" pitchFamily="2" charset="-122"/>
                <a:sym typeface="Symbol" panose="05050102010706020507" pitchFamily="18" charset="2"/>
              </a:rPr>
              <a:t>  then  </a:t>
            </a:r>
            <a:r>
              <a:rPr kumimoji="1" lang="zh-CN" altLang="en-US" sz="2400" b="1" dirty="0">
                <a:solidFill>
                  <a:srgbClr val="000000"/>
                </a:solidFill>
                <a:latin typeface="宋体" panose="02010600030101010101" pitchFamily="2" charset="-122"/>
                <a:sym typeface="Symbol" panose="05050102010706020507" pitchFamily="18" charset="2"/>
              </a:rPr>
              <a:t>决定是否改变</a:t>
            </a:r>
            <a:r>
              <a:rPr kumimoji="1" lang="en-US" altLang="zh-CN" sz="2400" b="1" dirty="0">
                <a:solidFill>
                  <a:srgbClr val="000000"/>
                </a:solidFill>
                <a:latin typeface="宋体" panose="02010600030101010101" pitchFamily="2" charset="-122"/>
                <a:sym typeface="Symbol" panose="05050102010706020507" pitchFamily="18" charset="2"/>
              </a:rPr>
              <a:t>m</a:t>
            </a:r>
            <a:r>
              <a:rPr kumimoji="1" lang="zh-CN" altLang="en-US" sz="2400" b="1" dirty="0">
                <a:solidFill>
                  <a:srgbClr val="000000"/>
                </a:solidFill>
                <a:latin typeface="宋体" panose="02010600030101010101" pitchFamily="2" charset="-122"/>
                <a:sym typeface="Symbol" panose="05050102010706020507" pitchFamily="18" charset="2"/>
              </a:rPr>
              <a:t>的后继指针</a:t>
            </a:r>
          </a:p>
          <a:p>
            <a:pPr eaLnBrk="1" hangingPunct="1">
              <a:spcBef>
                <a:spcPct val="30000"/>
              </a:spcBef>
            </a:pPr>
            <a:r>
              <a:rPr kumimoji="1" lang="zh-CN" altLang="en-US"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⑧</a:t>
            </a:r>
            <a:r>
              <a:rPr kumimoji="1" lang="zh-CN" altLang="en-US" sz="2400" b="1" dirty="0">
                <a:solidFill>
                  <a:srgbClr val="000000"/>
                </a:solidFill>
                <a:latin typeface="宋体" panose="02010600030101010101" pitchFamily="2" charset="-122"/>
                <a:sym typeface="Symbol" panose="05050102010706020507" pitchFamily="18" charset="2"/>
              </a:rPr>
              <a:t>按某一种方式或某个试探值，对</a:t>
            </a:r>
            <a:r>
              <a:rPr kumimoji="1" lang="en-US" altLang="zh-CN" sz="2400" b="1" dirty="0">
                <a:solidFill>
                  <a:srgbClr val="000000"/>
                </a:solidFill>
                <a:latin typeface="宋体" panose="02010600030101010101" pitchFamily="2" charset="-122"/>
                <a:sym typeface="Symbol" panose="05050102010706020507" pitchFamily="18" charset="2"/>
              </a:rPr>
              <a:t>open</a:t>
            </a:r>
            <a:r>
              <a:rPr kumimoji="1" lang="zh-CN" altLang="en-US" sz="2400" b="1" dirty="0">
                <a:solidFill>
                  <a:srgbClr val="000000"/>
                </a:solidFill>
                <a:latin typeface="宋体" panose="02010600030101010101" pitchFamily="2" charset="-122"/>
                <a:sym typeface="Symbol" panose="05050102010706020507" pitchFamily="18" charset="2"/>
              </a:rPr>
              <a:t>中的结点重新排序。</a:t>
            </a:r>
          </a:p>
          <a:p>
            <a:pPr eaLnBrk="1" hangingPunct="1">
              <a:spcBef>
                <a:spcPct val="30000"/>
              </a:spcBef>
            </a:pPr>
            <a:r>
              <a:rPr kumimoji="1" lang="zh-CN" altLang="en-US" sz="2400" b="1" dirty="0">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⑨</a:t>
            </a:r>
            <a:r>
              <a:rPr kumimoji="1" lang="zh-CN" altLang="en-US" sz="2400" b="1" dirty="0">
                <a:solidFill>
                  <a:srgbClr val="000000"/>
                </a:solidFill>
                <a:latin typeface="宋体" panose="02010600030101010101" pitchFamily="2" charset="-122"/>
                <a:sym typeface="Symbol" panose="05050102010706020507" pitchFamily="18" charset="2"/>
              </a:rPr>
              <a:t> </a:t>
            </a:r>
            <a:r>
              <a:rPr kumimoji="1" lang="en-US" altLang="zh-CN" sz="2400" b="1" dirty="0">
                <a:solidFill>
                  <a:srgbClr val="000000"/>
                </a:solidFill>
                <a:latin typeface="宋体" panose="02010600030101010101" pitchFamily="2" charset="-122"/>
                <a:sym typeface="Symbol" panose="05050102010706020507" pitchFamily="18" charset="2"/>
              </a:rPr>
              <a:t>Go loop</a:t>
            </a:r>
          </a:p>
        </p:txBody>
      </p:sp>
    </p:spTree>
    <p:extLst>
      <p:ext uri="{BB962C8B-B14F-4D97-AF65-F5344CB8AC3E}">
        <p14:creationId xmlns:p14="http://schemas.microsoft.com/office/powerpoint/2010/main" val="2055994150"/>
      </p:ext>
    </p:extLst>
  </p:cSld>
  <p:clrMapOvr>
    <a:masterClrMapping/>
  </p:clrMapOvr>
  <p:transition>
    <p:check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DBEC0D-F090-4126-B171-737FD00C11B8}" type="slidenum">
              <a:rPr lang="en-US" altLang="zh-CN">
                <a:latin typeface="Times New Roman" panose="02020603050405020304" pitchFamily="18" charset="0"/>
              </a:rPr>
              <a:pPr/>
              <a:t>53</a:t>
            </a:fld>
            <a:endParaRPr lang="en-US" altLang="zh-CN">
              <a:latin typeface="Times New Roman" panose="02020603050405020304" pitchFamily="18" charset="0"/>
            </a:endParaRPr>
          </a:p>
        </p:txBody>
      </p:sp>
      <p:sp>
        <p:nvSpPr>
          <p:cNvPr id="4" name="Text Box 5"/>
          <p:cNvSpPr txBox="1">
            <a:spLocks noChangeArrowheads="1"/>
          </p:cNvSpPr>
          <p:nvPr/>
        </p:nvSpPr>
        <p:spPr bwMode="auto">
          <a:xfrm>
            <a:off x="395536" y="260648"/>
            <a:ext cx="7528598"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Clr>
                <a:srgbClr val="00FFFF"/>
              </a:buClr>
              <a:buSzPct val="90000"/>
              <a:buFont typeface="Wingdings" pitchFamily="2" charset="2"/>
              <a:buChar char="v"/>
            </a:pPr>
            <a:r>
              <a:rPr kumimoji="1" lang="zh-CN" altLang="en-US" sz="2400" b="1" dirty="0">
                <a:solidFill>
                  <a:srgbClr val="FF0000"/>
                </a:solidFill>
                <a:latin typeface="华文新魏" pitchFamily="2" charset="-122"/>
              </a:rPr>
              <a:t>基本步骤</a:t>
            </a:r>
            <a:r>
              <a:rPr kumimoji="1" lang="zh-CN" altLang="en-US" sz="2400" b="1" dirty="0">
                <a:latin typeface="华文新魏" pitchFamily="2" charset="-122"/>
              </a:rPr>
              <a:t>：</a:t>
            </a:r>
            <a:endParaRPr kumimoji="1" lang="en-US" altLang="zh-CN" sz="24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初始化；</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判断</a:t>
            </a:r>
            <a:r>
              <a:rPr kumimoji="1" lang="en-US" altLang="zh-CN" sz="2000" b="1" dirty="0">
                <a:latin typeface="华文新魏" pitchFamily="2" charset="-122"/>
              </a:rPr>
              <a:t>OPEN</a:t>
            </a:r>
            <a:r>
              <a:rPr kumimoji="1" lang="zh-CN" altLang="en-US" sz="2000" b="1" dirty="0">
                <a:latin typeface="华文新魏" pitchFamily="2" charset="-122"/>
              </a:rPr>
              <a:t>表是否为空；</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选择节点</a:t>
            </a:r>
            <a:r>
              <a:rPr kumimoji="1" lang="en-US" altLang="zh-CN" sz="2000" b="1" dirty="0">
                <a:latin typeface="华文新魏" pitchFamily="2" charset="-122"/>
              </a:rPr>
              <a:t>n</a:t>
            </a:r>
            <a:r>
              <a:rPr kumimoji="1" lang="zh-CN" altLang="en-US" sz="2000" b="1" dirty="0">
                <a:latin typeface="华文新魏" pitchFamily="2" charset="-122"/>
              </a:rPr>
              <a:t>；</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判断</a:t>
            </a:r>
            <a:r>
              <a:rPr kumimoji="1" lang="en-US" altLang="zh-CN" sz="2000" b="1" dirty="0">
                <a:latin typeface="华文新魏" pitchFamily="2" charset="-122"/>
              </a:rPr>
              <a:t>n</a:t>
            </a:r>
            <a:r>
              <a:rPr kumimoji="1" lang="zh-CN" altLang="en-US" sz="2000" b="1" dirty="0">
                <a:latin typeface="华文新魏" pitchFamily="2" charset="-122"/>
              </a:rPr>
              <a:t>是否目标节点；</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扩展节点</a:t>
            </a:r>
            <a:r>
              <a:rPr kumimoji="1" lang="en-US" altLang="zh-CN" sz="2000" b="1" dirty="0">
                <a:latin typeface="华文新魏" pitchFamily="2" charset="-122"/>
              </a:rPr>
              <a:t>n</a:t>
            </a:r>
            <a:r>
              <a:rPr kumimoji="1" lang="zh-CN" altLang="en-US" sz="2000" b="1" dirty="0">
                <a:latin typeface="华文新魏" pitchFamily="2" charset="-122"/>
              </a:rPr>
              <a:t>；</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调整指针；</a:t>
            </a:r>
            <a:endParaRPr kumimoji="1" lang="en-US" altLang="zh-CN" sz="2000" b="1" dirty="0">
              <a:latin typeface="华文新魏" pitchFamily="2" charset="-122"/>
            </a:endParaRPr>
          </a:p>
          <a:p>
            <a:pPr lvl="1"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重排</a:t>
            </a:r>
            <a:r>
              <a:rPr kumimoji="1" lang="en-US" altLang="zh-CN" sz="2000" b="1" dirty="0">
                <a:latin typeface="华文新魏" pitchFamily="2" charset="-122"/>
              </a:rPr>
              <a:t>OPEN</a:t>
            </a:r>
            <a:r>
              <a:rPr kumimoji="1" lang="zh-CN" altLang="en-US" sz="2000" b="1" dirty="0">
                <a:latin typeface="华文新魏" pitchFamily="2" charset="-122"/>
              </a:rPr>
              <a:t>表。</a:t>
            </a:r>
          </a:p>
          <a:p>
            <a:pPr eaLnBrk="1" hangingPunct="1">
              <a:lnSpc>
                <a:spcPts val="2100"/>
              </a:lnSpc>
              <a:spcBef>
                <a:spcPct val="50000"/>
              </a:spcBef>
              <a:buClr>
                <a:srgbClr val="00FFFF"/>
              </a:buClr>
              <a:buSzPct val="90000"/>
              <a:buFont typeface="Wingdings" pitchFamily="2" charset="2"/>
              <a:buChar char="v"/>
            </a:pPr>
            <a:r>
              <a:rPr kumimoji="1" lang="zh-CN" altLang="en-US" sz="2000" b="1" dirty="0">
                <a:latin typeface="华文新魏" pitchFamily="2" charset="-122"/>
              </a:rPr>
              <a:t>各自特点：重排</a:t>
            </a:r>
            <a:r>
              <a:rPr kumimoji="1" lang="en-US" altLang="zh-CN" sz="2000" b="1" dirty="0">
                <a:latin typeface="华文新魏" pitchFamily="2" charset="-122"/>
              </a:rPr>
              <a:t>OPEN</a:t>
            </a:r>
            <a:r>
              <a:rPr kumimoji="1" lang="zh-CN" altLang="en-US" sz="2000" b="1" dirty="0">
                <a:latin typeface="华文新魏" pitchFamily="2" charset="-122"/>
              </a:rPr>
              <a:t>表的依据不同</a:t>
            </a:r>
            <a:r>
              <a:rPr kumimoji="1" lang="zh-CN" altLang="en-US" sz="2000" b="1" dirty="0" smtClean="0">
                <a:latin typeface="华文新魏" pitchFamily="2" charset="-122"/>
              </a:rPr>
              <a:t>。</a:t>
            </a:r>
            <a:endParaRPr kumimoji="1" lang="zh-CN" altLang="en-US" sz="2000" b="1" dirty="0">
              <a:latin typeface="华文新魏" pitchFamily="2" charset="-122"/>
            </a:endParaRPr>
          </a:p>
        </p:txBody>
      </p:sp>
      <p:sp>
        <p:nvSpPr>
          <p:cNvPr id="5" name="Rectangle 3"/>
          <p:cNvSpPr txBox="1">
            <a:spLocks noChangeArrowheads="1"/>
          </p:cNvSpPr>
          <p:nvPr/>
        </p:nvSpPr>
        <p:spPr>
          <a:xfrm>
            <a:off x="595582" y="4221088"/>
            <a:ext cx="9016977" cy="5791200"/>
          </a:xfrm>
          <a:prstGeom prst="rect">
            <a:avLst/>
          </a:prstGeom>
        </p:spPr>
        <p:txBody>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fontAlgn="auto">
              <a:spcAft>
                <a:spcPts val="0"/>
              </a:spcAft>
            </a:pPr>
            <a:r>
              <a:rPr lang="zh-CN" altLang="en-US" sz="2400" b="1" dirty="0" smtClean="0">
                <a:solidFill>
                  <a:srgbClr val="FF0000"/>
                </a:solidFill>
              </a:rPr>
              <a:t>思考：</a:t>
            </a:r>
          </a:p>
          <a:p>
            <a:pPr lvl="1" fontAlgn="auto">
              <a:spcAft>
                <a:spcPts val="0"/>
              </a:spcAft>
            </a:pP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1</a:t>
            </a:r>
            <a:r>
              <a:rPr lang="zh-CN" altLang="en-US" sz="2400" b="1" dirty="0" smtClean="0">
                <a:solidFill>
                  <a:srgbClr val="0000FF"/>
                </a:solidFill>
                <a:latin typeface="仿宋" pitchFamily="49" charset="-122"/>
                <a:ea typeface="仿宋" pitchFamily="49" charset="-122"/>
              </a:rPr>
              <a:t>）结果路径的形成中，为什么其节点顺序是明确的？</a:t>
            </a:r>
          </a:p>
          <a:p>
            <a:pPr lvl="1" fontAlgn="auto">
              <a:spcAft>
                <a:spcPts val="0"/>
              </a:spcAft>
            </a:pP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2</a:t>
            </a: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OPEN</a:t>
            </a:r>
            <a:r>
              <a:rPr lang="zh-CN" altLang="en-US" sz="2400" b="1" dirty="0" smtClean="0">
                <a:solidFill>
                  <a:srgbClr val="0000FF"/>
                </a:solidFill>
                <a:latin typeface="仿宋" pitchFamily="49" charset="-122"/>
                <a:ea typeface="仿宋" pitchFamily="49" charset="-122"/>
              </a:rPr>
              <a:t>表中的节点具有什么特点？</a:t>
            </a:r>
          </a:p>
          <a:p>
            <a:pPr lvl="1" fontAlgn="auto">
              <a:spcAft>
                <a:spcPts val="0"/>
              </a:spcAft>
            </a:pP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3</a:t>
            </a: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CLOSED</a:t>
            </a:r>
            <a:r>
              <a:rPr lang="zh-CN" altLang="en-US" sz="2400" b="1" dirty="0" smtClean="0">
                <a:solidFill>
                  <a:srgbClr val="0000FF"/>
                </a:solidFill>
                <a:latin typeface="仿宋" pitchFamily="49" charset="-122"/>
                <a:ea typeface="仿宋" pitchFamily="49" charset="-122"/>
              </a:rPr>
              <a:t>表中的节点具有什么特点？</a:t>
            </a:r>
          </a:p>
          <a:p>
            <a:pPr lvl="1" fontAlgn="auto">
              <a:spcAft>
                <a:spcPts val="0"/>
              </a:spcAft>
            </a:pPr>
            <a:r>
              <a:rPr lang="zh-CN" altLang="en-US" sz="2400" b="1" dirty="0" smtClean="0">
                <a:solidFill>
                  <a:srgbClr val="0000FF"/>
                </a:solidFill>
                <a:latin typeface="仿宋" pitchFamily="49" charset="-122"/>
                <a:ea typeface="仿宋" pitchFamily="49" charset="-122"/>
              </a:rPr>
              <a:t>（</a:t>
            </a:r>
            <a:r>
              <a:rPr lang="en-US" altLang="zh-CN" sz="2400" b="1" dirty="0" smtClean="0">
                <a:solidFill>
                  <a:srgbClr val="0000FF"/>
                </a:solidFill>
                <a:latin typeface="仿宋" pitchFamily="49" charset="-122"/>
                <a:ea typeface="仿宋" pitchFamily="49" charset="-122"/>
              </a:rPr>
              <a:t>4</a:t>
            </a:r>
            <a:r>
              <a:rPr lang="zh-CN" altLang="en-US" sz="2400" b="1" dirty="0" smtClean="0">
                <a:solidFill>
                  <a:srgbClr val="0000FF"/>
                </a:solidFill>
                <a:latin typeface="仿宋" pitchFamily="49" charset="-122"/>
                <a:ea typeface="仿宋" pitchFamily="49" charset="-122"/>
              </a:rPr>
              <a:t>）对</a:t>
            </a:r>
            <a:r>
              <a:rPr lang="en-US" altLang="zh-CN" sz="2400" b="1" dirty="0" smtClean="0">
                <a:solidFill>
                  <a:srgbClr val="0000FF"/>
                </a:solidFill>
                <a:latin typeface="仿宋" pitchFamily="49" charset="-122"/>
                <a:ea typeface="仿宋" pitchFamily="49" charset="-122"/>
              </a:rPr>
              <a:t>OPEN</a:t>
            </a:r>
            <a:r>
              <a:rPr lang="zh-CN" altLang="en-US" sz="2400" b="1" dirty="0" smtClean="0">
                <a:solidFill>
                  <a:srgbClr val="0000FF"/>
                </a:solidFill>
                <a:latin typeface="仿宋" pitchFamily="49" charset="-122"/>
                <a:ea typeface="仿宋" pitchFamily="49" charset="-122"/>
              </a:rPr>
              <a:t>表节点的排序有何意义？</a:t>
            </a:r>
          </a:p>
          <a:p>
            <a:pPr fontAlgn="auto">
              <a:spcAft>
                <a:spcPts val="0"/>
              </a:spcAft>
            </a:pPr>
            <a:r>
              <a:rPr lang="zh-CN" altLang="en-US" sz="2400" b="1" dirty="0" smtClean="0">
                <a:solidFill>
                  <a:srgbClr val="FF0000"/>
                </a:solidFill>
              </a:rPr>
              <a:t>提出：盲目搜索与启发式搜索。</a:t>
            </a:r>
          </a:p>
        </p:txBody>
      </p:sp>
    </p:spTree>
    <p:extLst>
      <p:ext uri="{BB962C8B-B14F-4D97-AF65-F5344CB8AC3E}">
        <p14:creationId xmlns:p14="http://schemas.microsoft.com/office/powerpoint/2010/main" val="1460122857"/>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8916" name="Text Box 4"/>
          <p:cNvSpPr txBox="1">
            <a:spLocks noChangeArrowheads="1"/>
          </p:cNvSpPr>
          <p:nvPr/>
        </p:nvSpPr>
        <p:spPr bwMode="auto">
          <a:xfrm>
            <a:off x="653360" y="188640"/>
            <a:ext cx="7858180" cy="1292662"/>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en-US" altLang="zh-CN" dirty="0" smtClean="0">
                <a:solidFill>
                  <a:srgbClr val="0070C0"/>
                </a:solidFill>
                <a:latin typeface="黑体" pitchFamily="2" charset="-122"/>
                <a:ea typeface="黑体" pitchFamily="2" charset="-122"/>
              </a:rPr>
              <a:t> </a:t>
            </a:r>
            <a:r>
              <a:rPr lang="en-US" altLang="zh-CN" sz="2800" dirty="0" smtClean="0">
                <a:solidFill>
                  <a:srgbClr val="C00000"/>
                </a:solidFill>
                <a:latin typeface="黑体" pitchFamily="2" charset="-122"/>
                <a:ea typeface="黑体" pitchFamily="2" charset="-122"/>
              </a:rPr>
              <a:t>3.2.2 </a:t>
            </a:r>
            <a:r>
              <a:rPr lang="zh-CN" altLang="en-US" sz="2800" dirty="0">
                <a:solidFill>
                  <a:srgbClr val="C00000"/>
                </a:solidFill>
                <a:latin typeface="黑体" pitchFamily="2" charset="-122"/>
                <a:ea typeface="黑体" pitchFamily="2" charset="-122"/>
              </a:rPr>
              <a:t>穷举式搜索</a:t>
            </a:r>
          </a:p>
          <a:p>
            <a:pPr algn="just">
              <a:lnSpc>
                <a:spcPct val="150000"/>
              </a:lnSpc>
              <a:spcBef>
                <a:spcPts val="0"/>
              </a:spcBef>
            </a:pPr>
            <a:r>
              <a:rPr lang="zh-CN" altLang="en-US" b="1" dirty="0">
                <a:solidFill>
                  <a:srgbClr val="0070C0"/>
                </a:solidFill>
                <a:latin typeface="宋体" charset="-122"/>
              </a:rPr>
              <a:t>　</a:t>
            </a:r>
            <a:endParaRPr lang="zh-CN" altLang="en-US" dirty="0"/>
          </a:p>
        </p:txBody>
      </p:sp>
      <p:sp>
        <p:nvSpPr>
          <p:cNvPr id="4" name="Text Box 4"/>
          <p:cNvSpPr txBox="1">
            <a:spLocks noChangeArrowheads="1"/>
          </p:cNvSpPr>
          <p:nvPr/>
        </p:nvSpPr>
        <p:spPr bwMode="auto">
          <a:xfrm>
            <a:off x="539552" y="1340768"/>
            <a:ext cx="8143282" cy="1514261"/>
          </a:xfrm>
          <a:prstGeom prst="rect">
            <a:avLst/>
          </a:prstGeom>
          <a:noFill/>
          <a:ln w="9525">
            <a:noFill/>
            <a:miter lim="800000"/>
            <a:headEnd/>
            <a:tailEnd/>
          </a:ln>
          <a:effectLst/>
        </p:spPr>
        <p:txBody>
          <a:bodyPr wrap="square">
            <a:spAutoFit/>
          </a:bodyPr>
          <a:lstStyle/>
          <a:p>
            <a:pPr marL="342900" indent="-342900" algn="just">
              <a:lnSpc>
                <a:spcPct val="140000"/>
              </a:lnSpc>
              <a:spcBef>
                <a:spcPct val="50000"/>
              </a:spcBef>
              <a:buFont typeface="Wingdings" panose="05000000000000000000" pitchFamily="2" charset="2"/>
              <a:buChar char="l"/>
            </a:pPr>
            <a:r>
              <a:rPr lang="zh-CN" altLang="en-US" sz="2800" dirty="0" smtClean="0">
                <a:solidFill>
                  <a:srgbClr val="0000FF"/>
                </a:solidFill>
                <a:latin typeface="黑体" pitchFamily="2" charset="-122"/>
                <a:ea typeface="黑体" pitchFamily="2" charset="-122"/>
              </a:rPr>
              <a:t>广度优先搜索</a:t>
            </a:r>
            <a:endParaRPr lang="en-US" altLang="zh-CN" sz="2800" dirty="0">
              <a:solidFill>
                <a:srgbClr val="0000FF"/>
              </a:solidFill>
              <a:latin typeface="黑体" pitchFamily="2" charset="-122"/>
              <a:ea typeface="黑体" pitchFamily="2" charset="-122"/>
            </a:endParaRPr>
          </a:p>
          <a:p>
            <a:pPr marL="342900" indent="-342900" algn="just">
              <a:lnSpc>
                <a:spcPct val="140000"/>
              </a:lnSpc>
              <a:spcBef>
                <a:spcPct val="50000"/>
              </a:spcBef>
              <a:buFont typeface="Wingdings" panose="05000000000000000000" pitchFamily="2" charset="2"/>
              <a:buChar char="l"/>
            </a:pPr>
            <a:r>
              <a:rPr lang="zh-CN" altLang="en-US" sz="2800" dirty="0" smtClean="0">
                <a:solidFill>
                  <a:srgbClr val="0000FF"/>
                </a:solidFill>
                <a:latin typeface="黑体" pitchFamily="2" charset="-122"/>
                <a:ea typeface="黑体" pitchFamily="2" charset="-122"/>
              </a:rPr>
              <a:t>深度优先搜索</a:t>
            </a:r>
            <a:r>
              <a:rPr lang="en-US" altLang="zh-CN" sz="2800" dirty="0" smtClean="0">
                <a:solidFill>
                  <a:srgbClr val="0000FF"/>
                </a:solidFill>
                <a:latin typeface="黑体" pitchFamily="2" charset="-122"/>
                <a:ea typeface="黑体" pitchFamily="2" charset="-122"/>
              </a:rPr>
              <a:t> </a:t>
            </a:r>
            <a:r>
              <a:rPr lang="zh-CN" altLang="en-US" sz="2800" dirty="0">
                <a:latin typeface="宋体" charset="-122"/>
              </a:rPr>
              <a:t>　</a:t>
            </a:r>
            <a:endParaRPr lang="zh-CN" altLang="en-US" sz="28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78916">
                                            <p:txEl>
                                              <p:pRg st="0" end="0"/>
                                            </p:txEl>
                                          </p:spTgt>
                                        </p:tgtEl>
                                        <p:attrNameLst>
                                          <p:attrName>style.visibility</p:attrName>
                                        </p:attrNameLst>
                                      </p:cBhvr>
                                      <p:to>
                                        <p:strVal val="visible"/>
                                      </p:to>
                                    </p:set>
                                    <p:animEffect transition="in" filter="blinds(horizontal)">
                                      <p:cBhvr>
                                        <p:cTn id="7" dur="500"/>
                                        <p:tgtEl>
                                          <p:spTgt spid="6789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78916">
                                            <p:txEl>
                                              <p:pRg st="1" end="1"/>
                                            </p:txEl>
                                          </p:spTgt>
                                        </p:tgtEl>
                                        <p:attrNameLst>
                                          <p:attrName>style.visibility</p:attrName>
                                        </p:attrNameLst>
                                      </p:cBhvr>
                                      <p:to>
                                        <p:strVal val="visible"/>
                                      </p:to>
                                    </p:set>
                                    <p:anim calcmode="lin" valueType="num">
                                      <p:cBhvr additive="base">
                                        <p:cTn id="12" dur="500" fill="hold"/>
                                        <p:tgtEl>
                                          <p:spTgt spid="67891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789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linds(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35843" name="内容占位符 2"/>
          <p:cNvSpPr>
            <a:spLocks noGrp="1"/>
          </p:cNvSpPr>
          <p:nvPr>
            <p:ph idx="1"/>
          </p:nvPr>
        </p:nvSpPr>
        <p:spPr/>
        <p:txBody>
          <a:bodyPr/>
          <a:lstStyle/>
          <a:p>
            <a:pPr marL="0" indent="0">
              <a:buNone/>
            </a:pPr>
            <a:r>
              <a:rPr lang="en-US" altLang="zh-CN" b="1" dirty="0" smtClean="0">
                <a:latin typeface="楷体_GB2312" pitchFamily="49" charset="-122"/>
                <a:ea typeface="楷体_GB2312" pitchFamily="49" charset="-122"/>
              </a:rPr>
              <a:t>1</a:t>
            </a:r>
            <a:r>
              <a:rPr lang="en-US" altLang="zh-CN" b="1" dirty="0">
                <a:latin typeface="楷体_GB2312" pitchFamily="49" charset="-122"/>
                <a:ea typeface="楷体_GB2312" pitchFamily="49" charset="-122"/>
              </a:rPr>
              <a:t>.</a:t>
            </a:r>
            <a:r>
              <a:rPr lang="zh-CN" altLang="en-US" b="1" dirty="0" smtClean="0">
                <a:latin typeface="楷体_GB2312" pitchFamily="49" charset="-122"/>
                <a:ea typeface="楷体_GB2312" pitchFamily="49" charset="-122"/>
              </a:rPr>
              <a:t>广度优先搜索</a:t>
            </a:r>
            <a:r>
              <a:rPr lang="en-US" altLang="zh-CN" b="1" dirty="0" smtClean="0">
                <a:latin typeface="楷体_GB2312" pitchFamily="49" charset="-122"/>
                <a:ea typeface="楷体_GB2312" pitchFamily="49" charset="-122"/>
              </a:rPr>
              <a:t> </a:t>
            </a:r>
            <a:r>
              <a:rPr lang="en-US" altLang="zh-CN" dirty="0" smtClean="0">
                <a:latin typeface="楷体_GB2312" pitchFamily="49" charset="-122"/>
                <a:ea typeface="楷体_GB2312" pitchFamily="49" charset="-122"/>
              </a:rPr>
              <a:t>(</a:t>
            </a:r>
            <a:r>
              <a:rPr lang="en-US" altLang="zh-CN" dirty="0" smtClean="0"/>
              <a:t>Breadth-first search,</a:t>
            </a:r>
            <a:r>
              <a:rPr lang="en-US" altLang="zh-CN" dirty="0" smtClean="0">
                <a:latin typeface="楷体_GB2312" pitchFamily="49" charset="-122"/>
                <a:ea typeface="楷体_GB2312" pitchFamily="49" charset="-122"/>
              </a:rPr>
              <a:t> BFS)</a:t>
            </a:r>
          </a:p>
          <a:p>
            <a:pPr marL="0" indent="0">
              <a:buNone/>
            </a:pPr>
            <a:endParaRPr lang="en-US" altLang="zh-CN" dirty="0" smtClean="0">
              <a:latin typeface="楷体_GB2312" pitchFamily="49" charset="-122"/>
              <a:ea typeface="楷体_GB2312" pitchFamily="49" charset="-122"/>
            </a:endParaRPr>
          </a:p>
          <a:p>
            <a:pPr marL="0" indent="0">
              <a:buNone/>
            </a:pPr>
            <a:r>
              <a:rPr lang="zh-CN" altLang="en-US" dirty="0" smtClean="0">
                <a:solidFill>
                  <a:srgbClr val="0000FF"/>
                </a:solidFill>
                <a:latin typeface="楷体_GB2312" pitchFamily="49" charset="-122"/>
                <a:ea typeface="楷体_GB2312" pitchFamily="49" charset="-122"/>
              </a:rPr>
              <a:t>策略：</a:t>
            </a:r>
            <a:endParaRPr lang="en-US" altLang="zh-CN" dirty="0" smtClean="0">
              <a:solidFill>
                <a:srgbClr val="0000FF"/>
              </a:solidFill>
              <a:latin typeface="楷体_GB2312" pitchFamily="49" charset="-122"/>
              <a:ea typeface="楷体_GB2312" pitchFamily="49" charset="-122"/>
            </a:endParaRPr>
          </a:p>
          <a:p>
            <a:pPr marL="0" indent="0">
              <a:buNone/>
            </a:pPr>
            <a:r>
              <a:rPr lang="en-US" altLang="zh-CN" dirty="0">
                <a:latin typeface="楷体_GB2312" pitchFamily="49" charset="-122"/>
                <a:ea typeface="楷体_GB2312" pitchFamily="49" charset="-122"/>
              </a:rPr>
              <a:t>	</a:t>
            </a:r>
            <a:endParaRPr lang="en-US" altLang="zh-CN" dirty="0" smtClean="0">
              <a:latin typeface="楷体_GB2312" pitchFamily="49" charset="-122"/>
              <a:ea typeface="楷体_GB2312" pitchFamily="49" charset="-122"/>
            </a:endParaRPr>
          </a:p>
          <a:p>
            <a:pPr lvl="1"/>
            <a:r>
              <a:rPr lang="zh-CN" altLang="en-US" sz="2800" dirty="0" smtClean="0">
                <a:latin typeface="楷体_GB2312" pitchFamily="49" charset="-122"/>
                <a:ea typeface="楷体_GB2312" pitchFamily="49" charset="-122"/>
              </a:rPr>
              <a:t>优先在同一级节点中考察，只有当同一级节点考察完毕之后，才考察下一级节点</a:t>
            </a:r>
            <a:endParaRPr lang="en-US" altLang="zh-CN" sz="2800" dirty="0" smtClean="0">
              <a:latin typeface="楷体_GB2312" pitchFamily="49" charset="-122"/>
              <a:ea typeface="楷体_GB2312" pitchFamily="49" charset="-122"/>
            </a:endParaRPr>
          </a:p>
          <a:p>
            <a:pPr lvl="1"/>
            <a:r>
              <a:rPr lang="zh-CN" altLang="en-US" sz="2800" dirty="0" smtClean="0">
                <a:latin typeface="楷体_GB2312" pitchFamily="49" charset="-122"/>
                <a:ea typeface="楷体_GB2312" pitchFamily="49" charset="-122"/>
              </a:rPr>
              <a:t>自顶向下一层一层逐渐生成的</a:t>
            </a:r>
            <a:endParaRPr lang="en-US" altLang="zh-CN" sz="2800" dirty="0" smtClean="0">
              <a:latin typeface="楷体_GB2312" pitchFamily="49" charset="-122"/>
              <a:ea typeface="楷体_GB2312" pitchFamily="49" charset="-122"/>
            </a:endParaRPr>
          </a:p>
          <a:p>
            <a:pPr lvl="1"/>
            <a:endParaRPr lang="zh-CN" altLang="en-US" dirty="0" smtClean="0"/>
          </a:p>
        </p:txBody>
      </p:sp>
    </p:spTree>
    <p:extLst>
      <p:ext uri="{BB962C8B-B14F-4D97-AF65-F5344CB8AC3E}">
        <p14:creationId xmlns:p14="http://schemas.microsoft.com/office/powerpoint/2010/main" val="107262066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36867"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广度优先搜索算法</a:t>
            </a:r>
          </a:p>
        </p:txBody>
      </p:sp>
      <p:sp>
        <p:nvSpPr>
          <p:cNvPr id="5" name="TextBox 4"/>
          <p:cNvSpPr txBox="1">
            <a:spLocks noChangeArrowheads="1"/>
          </p:cNvSpPr>
          <p:nvPr/>
        </p:nvSpPr>
        <p:spPr bwMode="auto">
          <a:xfrm>
            <a:off x="4716017" y="2231524"/>
            <a:ext cx="4248472"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b="1" dirty="0" smtClean="0">
                <a:solidFill>
                  <a:srgbClr val="000000"/>
                </a:solidFill>
                <a:latin typeface="仿宋_GB2312" pitchFamily="49" charset="-122"/>
                <a:ea typeface="仿宋_GB2312" pitchFamily="49" charset="-122"/>
              </a:rPr>
              <a:t>注解</a:t>
            </a:r>
            <a:r>
              <a:rPr kumimoji="0" lang="zh-CN" altLang="en-US" sz="2000" dirty="0" smtClean="0">
                <a:solidFill>
                  <a:srgbClr val="000000"/>
                </a:solidFill>
                <a:latin typeface="仿宋_GB2312" pitchFamily="49" charset="-122"/>
                <a:ea typeface="仿宋_GB2312" pitchFamily="49" charset="-122"/>
              </a:rPr>
              <a:t>：</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en-US" altLang="zh-CN" sz="2000" dirty="0" smtClean="0">
                <a:solidFill>
                  <a:srgbClr val="000000"/>
                </a:solidFill>
                <a:latin typeface="仿宋_GB2312" pitchFamily="49" charset="-122"/>
                <a:ea typeface="仿宋_GB2312" pitchFamily="49" charset="-122"/>
              </a:rPr>
              <a:t>OPEN</a:t>
            </a:r>
            <a:r>
              <a:rPr kumimoji="0" lang="zh-CN" altLang="en-US" sz="2000" dirty="0" smtClean="0">
                <a:solidFill>
                  <a:srgbClr val="000000"/>
                </a:solidFill>
                <a:latin typeface="仿宋_GB2312" pitchFamily="49" charset="-122"/>
                <a:ea typeface="仿宋_GB2312" pitchFamily="49" charset="-122"/>
              </a:rPr>
              <a:t>表是一个队列</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en-US" altLang="zh-CN" sz="2000" dirty="0" smtClean="0">
                <a:solidFill>
                  <a:srgbClr val="000000"/>
                </a:solidFill>
                <a:latin typeface="仿宋_GB2312" pitchFamily="49" charset="-122"/>
                <a:ea typeface="仿宋_GB2312" pitchFamily="49" charset="-122"/>
              </a:rPr>
              <a:t>CLOSED</a:t>
            </a:r>
            <a:r>
              <a:rPr kumimoji="0" lang="zh-CN" altLang="en-US" sz="2000" dirty="0" smtClean="0">
                <a:solidFill>
                  <a:srgbClr val="000000"/>
                </a:solidFill>
                <a:latin typeface="仿宋_GB2312" pitchFamily="49" charset="-122"/>
                <a:ea typeface="仿宋_GB2312" pitchFamily="49" charset="-122"/>
              </a:rPr>
              <a:t>表是一个顺序表，表中各节点按顺序标号，正在被考察的节点在表中编号最大</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zh-CN" altLang="en-US" sz="2000" dirty="0" smtClean="0">
                <a:solidFill>
                  <a:srgbClr val="000000"/>
                </a:solidFill>
                <a:latin typeface="仿宋_GB2312" pitchFamily="49" charset="-122"/>
                <a:ea typeface="仿宋_GB2312" pitchFamily="49" charset="-122"/>
              </a:rPr>
              <a:t>如果问题有解，目标点</a:t>
            </a:r>
            <a:r>
              <a:rPr kumimoji="0" lang="en-US" altLang="zh-CN" sz="2000" dirty="0" err="1" smtClean="0">
                <a:solidFill>
                  <a:srgbClr val="000000"/>
                </a:solidFill>
                <a:latin typeface="仿宋_GB2312" pitchFamily="49" charset="-122"/>
                <a:ea typeface="仿宋_GB2312" pitchFamily="49" charset="-122"/>
              </a:rPr>
              <a:t>S</a:t>
            </a:r>
            <a:r>
              <a:rPr kumimoji="0" lang="en-US" altLang="zh-CN" sz="2000" baseline="-25000" dirty="0" err="1" smtClean="0">
                <a:solidFill>
                  <a:srgbClr val="000000"/>
                </a:solidFill>
                <a:latin typeface="仿宋_GB2312" pitchFamily="49" charset="-122"/>
                <a:ea typeface="仿宋_GB2312" pitchFamily="49" charset="-122"/>
              </a:rPr>
              <a:t>g</a:t>
            </a:r>
            <a:r>
              <a:rPr kumimoji="0" lang="zh-CN" altLang="en-US" sz="2000" dirty="0" smtClean="0">
                <a:solidFill>
                  <a:srgbClr val="000000"/>
                </a:solidFill>
                <a:latin typeface="仿宋_GB2312" pitchFamily="49" charset="-122"/>
                <a:ea typeface="仿宋_GB2312" pitchFamily="49" charset="-122"/>
              </a:rPr>
              <a:t>必出现在</a:t>
            </a:r>
            <a:r>
              <a:rPr kumimoji="0" lang="en-US" altLang="zh-CN" sz="2000" dirty="0" smtClean="0">
                <a:solidFill>
                  <a:srgbClr val="000000"/>
                </a:solidFill>
                <a:latin typeface="仿宋_GB2312" pitchFamily="49" charset="-122"/>
                <a:ea typeface="仿宋_GB2312" pitchFamily="49" charset="-122"/>
              </a:rPr>
              <a:t>OPEN</a:t>
            </a:r>
            <a:r>
              <a:rPr kumimoji="0" lang="zh-CN" altLang="en-US" sz="2000" dirty="0" smtClean="0">
                <a:solidFill>
                  <a:srgbClr val="000000"/>
                </a:solidFill>
                <a:latin typeface="仿宋_GB2312" pitchFamily="49" charset="-122"/>
                <a:ea typeface="仿宋_GB2312" pitchFamily="49" charset="-122"/>
              </a:rPr>
              <a:t>表中，算法结束</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zh-CN" altLang="en-US" sz="2000" dirty="0" smtClean="0">
                <a:solidFill>
                  <a:srgbClr val="000000"/>
                </a:solidFill>
                <a:latin typeface="仿宋_GB2312" pitchFamily="49" charset="-122"/>
                <a:ea typeface="仿宋_GB2312" pitchFamily="49" charset="-122"/>
              </a:rPr>
              <a:t>根据返回指针，在</a:t>
            </a:r>
            <a:r>
              <a:rPr kumimoji="0" lang="en-US" altLang="zh-CN" sz="2000" dirty="0" smtClean="0">
                <a:solidFill>
                  <a:srgbClr val="000000"/>
                </a:solidFill>
                <a:latin typeface="仿宋_GB2312" pitchFamily="49" charset="-122"/>
                <a:ea typeface="仿宋_GB2312" pitchFamily="49" charset="-122"/>
              </a:rPr>
              <a:t>CLOSED</a:t>
            </a:r>
            <a:r>
              <a:rPr kumimoji="0" lang="zh-CN" altLang="en-US" sz="2000" dirty="0" smtClean="0">
                <a:solidFill>
                  <a:srgbClr val="000000"/>
                </a:solidFill>
                <a:latin typeface="仿宋_GB2312" pitchFamily="49" charset="-122"/>
                <a:ea typeface="仿宋_GB2312" pitchFamily="49" charset="-122"/>
              </a:rPr>
              <a:t>表中回溯，得到求解路径</a:t>
            </a:r>
          </a:p>
        </p:txBody>
      </p:sp>
      <p:pic>
        <p:nvPicPr>
          <p:cNvPr id="133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39" y="1628800"/>
            <a:ext cx="3861237" cy="5329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extLst>
      <p:ext uri="{BB962C8B-B14F-4D97-AF65-F5344CB8AC3E}">
        <p14:creationId xmlns:p14="http://schemas.microsoft.com/office/powerpoint/2010/main" val="152231597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9"/>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5" name="Oval 6"/>
          <p:cNvSpPr>
            <a:spLocks noChangeArrowheads="1"/>
          </p:cNvSpPr>
          <p:nvPr/>
        </p:nvSpPr>
        <p:spPr bwMode="auto">
          <a:xfrm>
            <a:off x="6172200" y="50958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6" name="Text Box 7"/>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3557" name="Oval 8"/>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Text Box 9"/>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3559" name="Oval 10"/>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Text Box 11"/>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3561" name="Oval 12"/>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2" name="Text Box 13"/>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3563" name="Oval 14"/>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4" name="Text Box 15"/>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3565" name="Oval 16"/>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6" name="Text Box 17"/>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3567" name="Oval 18"/>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8" name="Text Box 19"/>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3569" name="Oval 20"/>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0" name="Text Box 21"/>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3571" name="Oval 22"/>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2" name="Text Box 23"/>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3573" name="Oval 24"/>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4" name="Text Box 25"/>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3575" name="Oval 26"/>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6" name="Text Box 27"/>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3577" name="Oval 28"/>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8" name="Text Box 29"/>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3579" name="Oval 30"/>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0" name="Text Box 31"/>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3581" name="Oval 32"/>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2" name="Text Box 33"/>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3583" name="Oval 34"/>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4" name="Text Box 35"/>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3585" name="Oval 36"/>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6" name="Text Box 37"/>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3587" name="Oval 38"/>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8" name="Text Box 39"/>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3589" name="Oval 40"/>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0" name="Text Box 41"/>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3591" name="Oval 42"/>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2" name="Text Box 43"/>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3593" name="Oval 44"/>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4" name="Text Box 45"/>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3595" name="Oval 46"/>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6" name="Text Box 47"/>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3597" name="Text Box 58"/>
          <p:cNvSpPr txBox="1">
            <a:spLocks noChangeArrowheads="1"/>
          </p:cNvSpPr>
          <p:nvPr/>
        </p:nvSpPr>
        <p:spPr bwMode="auto">
          <a:xfrm>
            <a:off x="971550" y="309562"/>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
        <p:nvSpPr>
          <p:cNvPr id="23598" name="Line 60"/>
          <p:cNvSpPr>
            <a:spLocks noChangeShapeType="1"/>
          </p:cNvSpPr>
          <p:nvPr/>
        </p:nvSpPr>
        <p:spPr bwMode="auto">
          <a:xfrm flipH="1">
            <a:off x="5364163" y="620713"/>
            <a:ext cx="7921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99" name="Line 61"/>
          <p:cNvSpPr>
            <a:spLocks noChangeShapeType="1"/>
          </p:cNvSpPr>
          <p:nvPr/>
        </p:nvSpPr>
        <p:spPr bwMode="auto">
          <a:xfrm>
            <a:off x="6227763" y="692150"/>
            <a:ext cx="0"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0" name="Line 62"/>
          <p:cNvSpPr>
            <a:spLocks noChangeShapeType="1"/>
          </p:cNvSpPr>
          <p:nvPr/>
        </p:nvSpPr>
        <p:spPr bwMode="auto">
          <a:xfrm>
            <a:off x="6300788" y="620713"/>
            <a:ext cx="9350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1" name="Line 63"/>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2" name="Line 64"/>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3" name="Line 65"/>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4" name="Line 66"/>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5" name="Line 67"/>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6" name="Line 68"/>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7" name="Line 69"/>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8" name="Line 70"/>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9" name="Line 71"/>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0" name="Line 72"/>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1" name="Line 73"/>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2" name="Line 74"/>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3" name="Line 75"/>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4" name="Line 76"/>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5" name="Line 77"/>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6" name="Line 78"/>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7" name="Line 79"/>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8" name="Line 80"/>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619" name="Group 125"/>
          <p:cNvGrpSpPr>
            <a:grpSpLocks/>
          </p:cNvGrpSpPr>
          <p:nvPr/>
        </p:nvGrpSpPr>
        <p:grpSpPr bwMode="auto">
          <a:xfrm>
            <a:off x="323850" y="4652963"/>
            <a:ext cx="8135938" cy="1873250"/>
            <a:chOff x="0" y="0"/>
            <a:chExt cx="5125" cy="1180"/>
          </a:xfrm>
        </p:grpSpPr>
        <p:sp>
          <p:nvSpPr>
            <p:cNvPr id="23621" name="Text Box 52"/>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3622" name="Text Box 53"/>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3623" name="Rectangle 117"/>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4" name="Line 119"/>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5" name="Line 120"/>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6" name="Rectangle 122"/>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7" name="Line 123"/>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8" name="Line 124"/>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620" name="Line 126"/>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9697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91"/>
          <p:cNvGrpSpPr>
            <a:grpSpLocks/>
          </p:cNvGrpSpPr>
          <p:nvPr/>
        </p:nvGrpSpPr>
        <p:grpSpPr bwMode="auto">
          <a:xfrm>
            <a:off x="323850" y="4652963"/>
            <a:ext cx="8135938" cy="1873250"/>
            <a:chOff x="0" y="0"/>
            <a:chExt cx="5125" cy="1180"/>
          </a:xfrm>
        </p:grpSpPr>
        <p:sp>
          <p:nvSpPr>
            <p:cNvPr id="24646" name="Text Box 92"/>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4647" name="Text Box 93"/>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4648" name="Rectangle 94"/>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49" name="Line 95"/>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0" name="Line 96"/>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1" name="Rectangle 97"/>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52" name="Line 98"/>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3" name="Line 99"/>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579"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0"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1"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4582" name="Oval 5"/>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3"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4584"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5"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4586"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4588"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9"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4590"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1"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4592"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3"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4594"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5"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4596"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7"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4598"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9"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4600"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1"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4602"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4604"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5"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4606"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4608"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9"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4610"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1"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4612"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3"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4614"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5"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4616"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7"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4618"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9"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4620"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21"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4622"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3"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4"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5" name="Line 55"/>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6" name="Line 56"/>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7" name="Line 57"/>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8" name="Line 58"/>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9" name="Line 59"/>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0" name="Line 60"/>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1" name="Line 61"/>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2" name="Line 62"/>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3"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4"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5"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6"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7"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8"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9"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0"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1"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2"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3" name="Text Box 100"/>
          <p:cNvSpPr txBox="1">
            <a:spLocks noChangeArrowheads="1"/>
          </p:cNvSpPr>
          <p:nvPr/>
        </p:nvSpPr>
        <p:spPr bwMode="auto">
          <a:xfrm>
            <a:off x="1979613" y="473392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4644" name="Line 101"/>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5" name="Text Box 58"/>
          <p:cNvSpPr txBox="1">
            <a:spLocks noChangeArrowheads="1"/>
          </p:cNvSpPr>
          <p:nvPr/>
        </p:nvSpPr>
        <p:spPr bwMode="auto">
          <a:xfrm>
            <a:off x="859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Tree>
    <p:extLst>
      <p:ext uri="{BB962C8B-B14F-4D97-AF65-F5344CB8AC3E}">
        <p14:creationId xmlns:p14="http://schemas.microsoft.com/office/powerpoint/2010/main" val="2996087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noChangeArrowheads="1"/>
          </p:cNvSpPr>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fld id="{0BFA8BE4-4885-4742-86D6-601ABE172419}" type="slidenum">
              <a:rPr lang="ja-JP" altLang="en-US" sz="1200">
                <a:latin typeface="Calibri" pitchFamily="34" charset="0"/>
              </a:rPr>
              <a:pPr eaLnBrk="1" hangingPunct="1"/>
              <a:t>59</a:t>
            </a:fld>
            <a:endParaRPr lang="en-US" altLang="zh-CN" sz="1200">
              <a:latin typeface="Calibri" pitchFamily="34" charset="0"/>
            </a:endParaRPr>
          </a:p>
        </p:txBody>
      </p:sp>
      <p:grpSp>
        <p:nvGrpSpPr>
          <p:cNvPr id="25603" name="Group 79"/>
          <p:cNvGrpSpPr>
            <a:grpSpLocks/>
          </p:cNvGrpSpPr>
          <p:nvPr/>
        </p:nvGrpSpPr>
        <p:grpSpPr bwMode="auto">
          <a:xfrm>
            <a:off x="323850" y="4652963"/>
            <a:ext cx="8135938" cy="1873250"/>
            <a:chOff x="0" y="0"/>
            <a:chExt cx="5125" cy="1180"/>
          </a:xfrm>
        </p:grpSpPr>
        <p:sp>
          <p:nvSpPr>
            <p:cNvPr id="25675" name="Text Box 80"/>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5676" name="Text Box 81"/>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5677" name="Rectangle 82"/>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8" name="Line 83"/>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79" name="Line 84"/>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0" name="Rectangle 85"/>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81" name="Line 86"/>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2" name="Line 87"/>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04"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6"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5607" name="Oval 5"/>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8"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5609"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5611"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2"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5613"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4"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5615"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6"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5617"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8"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5619"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0"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5621"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2"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5623"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4"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5625"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6"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5627"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8"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5629"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0"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5631"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2"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5633"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4"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5635"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6"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5637"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8"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5639"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5641"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2"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5643"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4"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5645"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6"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5647"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9"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0" name="Line 55"/>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1" name="Line 56"/>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2" name="Line 57"/>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3" name="Line 58"/>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4" name="Line 59"/>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5" name="Line 60"/>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6" name="Line 61"/>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7" name="Line 62"/>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8"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59"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0"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1"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2"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3"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4"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5"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6"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7"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0" name="Text Box 73"/>
          <p:cNvSpPr txBox="1">
            <a:spLocks noChangeArrowheads="1"/>
          </p:cNvSpPr>
          <p:nvPr/>
        </p:nvSpPr>
        <p:spPr bwMode="auto">
          <a:xfrm>
            <a:off x="1979613" y="59690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6701" name="Text Box 74"/>
          <p:cNvSpPr txBox="1">
            <a:spLocks noChangeArrowheads="1"/>
          </p:cNvSpPr>
          <p:nvPr/>
        </p:nvSpPr>
        <p:spPr bwMode="auto">
          <a:xfrm>
            <a:off x="2482850"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6702" name="Text Box 75"/>
          <p:cNvSpPr txBox="1">
            <a:spLocks noChangeArrowheads="1"/>
          </p:cNvSpPr>
          <p:nvPr/>
        </p:nvSpPr>
        <p:spPr bwMode="auto">
          <a:xfrm>
            <a:off x="2978150"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6703" name="Text Box 76"/>
          <p:cNvSpPr txBox="1">
            <a:spLocks noChangeArrowheads="1"/>
          </p:cNvSpPr>
          <p:nvPr/>
        </p:nvSpPr>
        <p:spPr bwMode="auto">
          <a:xfrm>
            <a:off x="3482975"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5672" name="Text Box 77"/>
          <p:cNvSpPr txBox="1">
            <a:spLocks noChangeArrowheads="1"/>
          </p:cNvSpPr>
          <p:nvPr/>
        </p:nvSpPr>
        <p:spPr bwMode="auto">
          <a:xfrm>
            <a:off x="1979613" y="4733925"/>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5673" name="Line 88"/>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74" name="Text Box 58"/>
          <p:cNvSpPr txBox="1">
            <a:spLocks noChangeArrowheads="1"/>
          </p:cNvSpPr>
          <p:nvPr/>
        </p:nvSpPr>
        <p:spPr bwMode="auto">
          <a:xfrm>
            <a:off x="9715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a:solidFill>
                  <a:schemeClr val="bg1"/>
                </a:solidFill>
              </a:rPr>
              <a:t>广度优先搜索</a:t>
            </a:r>
          </a:p>
        </p:txBody>
      </p:sp>
    </p:spTree>
    <p:extLst>
      <p:ext uri="{BB962C8B-B14F-4D97-AF65-F5344CB8AC3E}">
        <p14:creationId xmlns:p14="http://schemas.microsoft.com/office/powerpoint/2010/main" val="24646275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700"/>
                                        </p:tgtEl>
                                        <p:attrNameLst>
                                          <p:attrName>style.visibility</p:attrName>
                                        </p:attrNameLst>
                                      </p:cBhvr>
                                      <p:to>
                                        <p:strVal val="visible"/>
                                      </p:to>
                                    </p:set>
                                    <p:anim calcmode="lin" valueType="num">
                                      <p:cBhvr additive="base">
                                        <p:cTn id="7" dur="500" fill="hold"/>
                                        <p:tgtEl>
                                          <p:spTgt spid="26700"/>
                                        </p:tgtEl>
                                        <p:attrNameLst>
                                          <p:attrName>ppt_x</p:attrName>
                                        </p:attrNameLst>
                                      </p:cBhvr>
                                      <p:tavLst>
                                        <p:tav tm="0">
                                          <p:val>
                                            <p:strVal val="#ppt_x"/>
                                          </p:val>
                                        </p:tav>
                                        <p:tav tm="100000">
                                          <p:val>
                                            <p:strVal val="#ppt_x"/>
                                          </p:val>
                                        </p:tav>
                                      </p:tavLst>
                                    </p:anim>
                                    <p:anim calcmode="lin" valueType="num">
                                      <p:cBhvr additive="base">
                                        <p:cTn id="8" dur="500" fill="hold"/>
                                        <p:tgtEl>
                                          <p:spTgt spid="2670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6701"/>
                                        </p:tgtEl>
                                        <p:attrNameLst>
                                          <p:attrName>style.visibility</p:attrName>
                                        </p:attrNameLst>
                                      </p:cBhvr>
                                      <p:to>
                                        <p:strVal val="visible"/>
                                      </p:to>
                                    </p:set>
                                    <p:anim calcmode="lin" valueType="num">
                                      <p:cBhvr additive="base">
                                        <p:cTn id="13" dur="500" fill="hold"/>
                                        <p:tgtEl>
                                          <p:spTgt spid="26701"/>
                                        </p:tgtEl>
                                        <p:attrNameLst>
                                          <p:attrName>ppt_x</p:attrName>
                                        </p:attrNameLst>
                                      </p:cBhvr>
                                      <p:tavLst>
                                        <p:tav tm="0">
                                          <p:val>
                                            <p:strVal val="#ppt_x"/>
                                          </p:val>
                                        </p:tav>
                                        <p:tav tm="100000">
                                          <p:val>
                                            <p:strVal val="#ppt_x"/>
                                          </p:val>
                                        </p:tav>
                                      </p:tavLst>
                                    </p:anim>
                                    <p:anim calcmode="lin" valueType="num">
                                      <p:cBhvr additive="base">
                                        <p:cTn id="14" dur="500" fill="hold"/>
                                        <p:tgtEl>
                                          <p:spTgt spid="26701"/>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6702"/>
                                        </p:tgtEl>
                                        <p:attrNameLst>
                                          <p:attrName>style.visibility</p:attrName>
                                        </p:attrNameLst>
                                      </p:cBhvr>
                                      <p:to>
                                        <p:strVal val="visible"/>
                                      </p:to>
                                    </p:set>
                                    <p:anim calcmode="lin" valueType="num">
                                      <p:cBhvr additive="base">
                                        <p:cTn id="19" dur="500" fill="hold"/>
                                        <p:tgtEl>
                                          <p:spTgt spid="26702"/>
                                        </p:tgtEl>
                                        <p:attrNameLst>
                                          <p:attrName>ppt_x</p:attrName>
                                        </p:attrNameLst>
                                      </p:cBhvr>
                                      <p:tavLst>
                                        <p:tav tm="0">
                                          <p:val>
                                            <p:strVal val="#ppt_x"/>
                                          </p:val>
                                        </p:tav>
                                        <p:tav tm="100000">
                                          <p:val>
                                            <p:strVal val="#ppt_x"/>
                                          </p:val>
                                        </p:tav>
                                      </p:tavLst>
                                    </p:anim>
                                    <p:anim calcmode="lin" valueType="num">
                                      <p:cBhvr additive="base">
                                        <p:cTn id="20" dur="500" fill="hold"/>
                                        <p:tgtEl>
                                          <p:spTgt spid="26702"/>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6703"/>
                                        </p:tgtEl>
                                        <p:attrNameLst>
                                          <p:attrName>style.visibility</p:attrName>
                                        </p:attrNameLst>
                                      </p:cBhvr>
                                      <p:to>
                                        <p:strVal val="visible"/>
                                      </p:to>
                                    </p:set>
                                    <p:anim calcmode="lin" valueType="num">
                                      <p:cBhvr additive="base">
                                        <p:cTn id="25" dur="500" fill="hold"/>
                                        <p:tgtEl>
                                          <p:spTgt spid="26703"/>
                                        </p:tgtEl>
                                        <p:attrNameLst>
                                          <p:attrName>ppt_x</p:attrName>
                                        </p:attrNameLst>
                                      </p:cBhvr>
                                      <p:tavLst>
                                        <p:tav tm="0">
                                          <p:val>
                                            <p:strVal val="#ppt_x"/>
                                          </p:val>
                                        </p:tav>
                                        <p:tav tm="100000">
                                          <p:val>
                                            <p:strVal val="#ppt_x"/>
                                          </p:val>
                                        </p:tav>
                                      </p:tavLst>
                                    </p:anim>
                                    <p:anim calcmode="lin" valueType="num">
                                      <p:cBhvr additive="base">
                                        <p:cTn id="26" dur="500" fill="hold"/>
                                        <p:tgtEl>
                                          <p:spTgt spid="267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00" grpId="0" autoUpdateAnimBg="0"/>
      <p:bldP spid="26701" grpId="0" autoUpdateAnimBg="0"/>
      <p:bldP spid="26702" grpId="0" autoUpdateAnimBg="0"/>
      <p:bldP spid="2670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4" name="Text Box 4"/>
          <p:cNvSpPr txBox="1">
            <a:spLocks noChangeArrowheads="1"/>
          </p:cNvSpPr>
          <p:nvPr/>
        </p:nvSpPr>
        <p:spPr bwMode="auto">
          <a:xfrm>
            <a:off x="19633" y="188640"/>
            <a:ext cx="7715304" cy="3982629"/>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dirty="0">
                <a:latin typeface="宋体" charset="-122"/>
              </a:rPr>
              <a:t>　</a:t>
            </a:r>
            <a:r>
              <a:rPr lang="zh-CN" altLang="en-US" b="1" dirty="0">
                <a:latin typeface="宋体" charset="-122"/>
              </a:rPr>
              <a:t>　</a:t>
            </a:r>
            <a:r>
              <a:rPr lang="en-US" altLang="zh-CN" sz="2800" b="1" dirty="0">
                <a:solidFill>
                  <a:srgbClr val="FF0000"/>
                </a:solidFill>
                <a:latin typeface="楷体" pitchFamily="49" charset="-122"/>
                <a:ea typeface="楷体" pitchFamily="49" charset="-122"/>
              </a:rPr>
              <a:t>2. </a:t>
            </a:r>
            <a:r>
              <a:rPr lang="zh-CN" altLang="en-US" sz="2800" b="1" dirty="0">
                <a:solidFill>
                  <a:srgbClr val="FF0000"/>
                </a:solidFill>
                <a:latin typeface="楷体" pitchFamily="49" charset="-122"/>
                <a:ea typeface="楷体" pitchFamily="49" charset="-122"/>
              </a:rPr>
              <a:t>状态</a:t>
            </a:r>
            <a:r>
              <a:rPr lang="zh-CN" altLang="en-US" sz="2800" b="1" dirty="0" smtClean="0">
                <a:solidFill>
                  <a:srgbClr val="FF0000"/>
                </a:solidFill>
                <a:latin typeface="楷体" pitchFamily="49" charset="-122"/>
                <a:ea typeface="楷体" pitchFamily="49" charset="-122"/>
              </a:rPr>
              <a:t>转换规则</a:t>
            </a:r>
            <a:endParaRPr lang="zh-CN" altLang="en-US" sz="2800" b="1" dirty="0">
              <a:solidFill>
                <a:srgbClr val="FF0000"/>
              </a:solidFill>
              <a:latin typeface="楷体" pitchFamily="49" charset="-122"/>
              <a:ea typeface="楷体" pitchFamily="49" charset="-122"/>
            </a:endParaRPr>
          </a:p>
          <a:p>
            <a:pPr algn="just">
              <a:lnSpc>
                <a:spcPct val="140000"/>
              </a:lnSpc>
              <a:spcBef>
                <a:spcPct val="50000"/>
              </a:spcBef>
            </a:pPr>
            <a:r>
              <a:rPr lang="zh-CN" altLang="en-US" dirty="0">
                <a:latin typeface="宋体" charset="-122"/>
              </a:rPr>
              <a:t>　　</a:t>
            </a:r>
            <a:r>
              <a:rPr lang="zh-CN" altLang="en-US" dirty="0">
                <a:latin typeface="仿宋_GB2312" pitchFamily="49" charset="-122"/>
                <a:ea typeface="仿宋_GB2312" pitchFamily="49" charset="-122"/>
              </a:rPr>
              <a:t>状态转换规则就是能使问题状态改变的某种操作、规则、 行为、变换、关系、函数、算子、过程等等。状态转换规则也称为操作</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问题的状态也只能经定义在其上的这种操作而改变。状态转换规则在状态图中表示为边。在程序中状态转换规则可用数据对、条件语句、规则、函数、过程等表示。 </a:t>
            </a:r>
          </a:p>
        </p:txBody>
      </p:sp>
      <p:sp>
        <p:nvSpPr>
          <p:cNvPr id="3" name="Text Box 4"/>
          <p:cNvSpPr txBox="1">
            <a:spLocks noChangeArrowheads="1"/>
          </p:cNvSpPr>
          <p:nvPr/>
        </p:nvSpPr>
        <p:spPr bwMode="auto">
          <a:xfrm>
            <a:off x="467544" y="4171269"/>
            <a:ext cx="4291980" cy="523220"/>
          </a:xfrm>
          <a:prstGeom prst="rect">
            <a:avLst/>
          </a:prstGeom>
          <a:noFill/>
          <a:ln w="9525">
            <a:noFill/>
            <a:miter lim="800000"/>
            <a:headEnd/>
            <a:tailEnd/>
          </a:ln>
          <a:effectLst/>
        </p:spPr>
        <p:txBody>
          <a:bodyPr wrap="square">
            <a:spAutoFit/>
          </a:bodyPr>
          <a:lstStyle/>
          <a:p>
            <a:r>
              <a:rPr lang="en-US" altLang="zh-CN" sz="2800" b="1" dirty="0">
                <a:solidFill>
                  <a:srgbClr val="FF0000"/>
                </a:solidFill>
                <a:latin typeface="楷体" pitchFamily="49" charset="-122"/>
                <a:ea typeface="楷体" pitchFamily="49" charset="-122"/>
              </a:rPr>
              <a:t>3. </a:t>
            </a:r>
            <a:r>
              <a:rPr lang="zh-CN" altLang="en-US" sz="2800" b="1" dirty="0" smtClean="0">
                <a:solidFill>
                  <a:srgbClr val="FF0000"/>
                </a:solidFill>
                <a:latin typeface="楷体" pitchFamily="49" charset="-122"/>
                <a:ea typeface="楷体" pitchFamily="49" charset="-122"/>
              </a:rPr>
              <a:t>状态空间</a:t>
            </a:r>
            <a:endParaRPr lang="zh-CN" altLang="en-US" sz="2800" dirty="0">
              <a:solidFill>
                <a:srgbClr val="FF0000"/>
              </a:solidFill>
              <a:latin typeface="楷体" pitchFamily="49" charset="-122"/>
              <a:ea typeface="楷体" pitchFamily="49" charset="-122"/>
            </a:endParaRPr>
          </a:p>
        </p:txBody>
      </p:sp>
      <p:sp>
        <p:nvSpPr>
          <p:cNvPr id="4" name="Text Box 6"/>
          <p:cNvSpPr txBox="1">
            <a:spLocks noChangeArrowheads="1"/>
          </p:cNvSpPr>
          <p:nvPr/>
        </p:nvSpPr>
        <p:spPr bwMode="auto">
          <a:xfrm>
            <a:off x="295028" y="4694489"/>
            <a:ext cx="8928992" cy="1938992"/>
          </a:xfrm>
          <a:prstGeom prst="rect">
            <a:avLst/>
          </a:prstGeom>
          <a:noFill/>
          <a:ln w="9525">
            <a:noFill/>
            <a:miter lim="800000"/>
            <a:headEnd/>
            <a:tailEnd/>
          </a:ln>
          <a:effectLst/>
        </p:spPr>
        <p:txBody>
          <a:bodyPr wrap="square">
            <a:spAutoFit/>
          </a:bodyPr>
          <a:lstStyle/>
          <a:p>
            <a:pPr>
              <a:lnSpc>
                <a:spcPct val="120000"/>
              </a:lnSpc>
              <a:spcBef>
                <a:spcPct val="20000"/>
              </a:spcBef>
            </a:pPr>
            <a:r>
              <a:rPr lang="zh-CN" altLang="en-US" dirty="0">
                <a:latin typeface="仿宋_GB2312" pitchFamily="49" charset="-122"/>
                <a:ea typeface="仿宋_GB2312" pitchFamily="49" charset="-122"/>
              </a:rPr>
              <a:t>一个问题的全体</a:t>
            </a:r>
            <a:r>
              <a:rPr lang="zh-CN" altLang="en-US" dirty="0">
                <a:solidFill>
                  <a:srgbClr val="FF0000"/>
                </a:solidFill>
                <a:latin typeface="仿宋_GB2312" pitchFamily="49" charset="-122"/>
                <a:ea typeface="仿宋_GB2312" pitchFamily="49" charset="-122"/>
              </a:rPr>
              <a:t>状态</a:t>
            </a:r>
            <a:r>
              <a:rPr lang="zh-CN" altLang="en-US" dirty="0">
                <a:latin typeface="仿宋_GB2312" pitchFamily="49" charset="-122"/>
                <a:ea typeface="仿宋_GB2312" pitchFamily="49" charset="-122"/>
              </a:rPr>
              <a:t>及其关系就构成一个空间</a:t>
            </a:r>
            <a:r>
              <a:rPr lang="en-US" altLang="zh-CN" dirty="0">
                <a:latin typeface="仿宋_GB2312" pitchFamily="49" charset="-122"/>
                <a:ea typeface="仿宋_GB2312" pitchFamily="49" charset="-122"/>
              </a:rPr>
              <a:t>, </a:t>
            </a:r>
            <a:r>
              <a:rPr lang="zh-CN" altLang="en-US" dirty="0">
                <a:latin typeface="仿宋_GB2312" pitchFamily="49" charset="-122"/>
                <a:ea typeface="仿宋_GB2312" pitchFamily="49" charset="-122"/>
              </a:rPr>
              <a:t>称为</a:t>
            </a:r>
            <a:r>
              <a:rPr lang="zh-CN" altLang="en-US" dirty="0">
                <a:latin typeface="黑体" pitchFamily="2" charset="-122"/>
                <a:ea typeface="黑体" pitchFamily="2" charset="-122"/>
              </a:rPr>
              <a:t>状态空间</a:t>
            </a:r>
            <a:r>
              <a:rPr lang="zh-CN" altLang="en-US" dirty="0" smtClean="0">
                <a:latin typeface="仿宋_GB2312" pitchFamily="49" charset="-122"/>
                <a:ea typeface="仿宋_GB2312" pitchFamily="49" charset="-122"/>
              </a:rPr>
              <a:t>。三元组                     </a:t>
            </a:r>
            <a:r>
              <a:rPr lang="en-US" altLang="zh-CN" dirty="0">
                <a:ea typeface="仿宋_GB2312" pitchFamily="49" charset="-122"/>
              </a:rPr>
              <a:t>(</a:t>
            </a:r>
            <a:r>
              <a:rPr lang="en-US" altLang="zh-CN" i="1" dirty="0">
                <a:ea typeface="仿宋_GB2312" pitchFamily="49" charset="-122"/>
              </a:rPr>
              <a:t>S, F, G</a:t>
            </a:r>
            <a:r>
              <a:rPr lang="en-US" altLang="zh-CN" dirty="0">
                <a:ea typeface="仿宋_GB2312" pitchFamily="49" charset="-122"/>
              </a:rPr>
              <a:t>)</a:t>
            </a:r>
            <a:r>
              <a:rPr lang="en-US" altLang="zh-CN" dirty="0"/>
              <a:t> </a:t>
            </a:r>
          </a:p>
          <a:p>
            <a:pPr algn="just">
              <a:lnSpc>
                <a:spcPct val="120000"/>
              </a:lnSpc>
              <a:spcBef>
                <a:spcPct val="20000"/>
              </a:spcBef>
            </a:pPr>
            <a:r>
              <a:rPr lang="zh-CN" altLang="en-US" dirty="0">
                <a:ea typeface="仿宋_GB2312" pitchFamily="49" charset="-122"/>
              </a:rPr>
              <a:t>其中</a:t>
            </a:r>
            <a:r>
              <a:rPr lang="en-US" altLang="zh-CN" dirty="0">
                <a:ea typeface="仿宋_GB2312" pitchFamily="49" charset="-122"/>
              </a:rPr>
              <a:t>S</a:t>
            </a:r>
            <a:r>
              <a:rPr lang="zh-CN" altLang="en-US" dirty="0">
                <a:ea typeface="仿宋_GB2312" pitchFamily="49" charset="-122"/>
              </a:rPr>
              <a:t>是问题的初始状态集合</a:t>
            </a:r>
            <a:r>
              <a:rPr lang="en-US" altLang="zh-CN" dirty="0">
                <a:ea typeface="仿宋_GB2312" pitchFamily="49" charset="-122"/>
              </a:rPr>
              <a:t>, F</a:t>
            </a:r>
            <a:r>
              <a:rPr lang="zh-CN" altLang="en-US" dirty="0">
                <a:ea typeface="仿宋_GB2312" pitchFamily="49" charset="-122"/>
              </a:rPr>
              <a:t>是问题的状态转换规则集合</a:t>
            </a:r>
            <a:r>
              <a:rPr lang="en-US" altLang="zh-CN" dirty="0">
                <a:ea typeface="仿宋_GB2312" pitchFamily="49" charset="-122"/>
              </a:rPr>
              <a:t>, G</a:t>
            </a:r>
            <a:r>
              <a:rPr lang="zh-CN" altLang="en-US" dirty="0">
                <a:ea typeface="仿宋_GB2312" pitchFamily="49" charset="-122"/>
              </a:rPr>
              <a:t>是问题的目标状</a:t>
            </a:r>
            <a:r>
              <a:rPr lang="zh-CN" altLang="en-US" dirty="0">
                <a:latin typeface="仿宋_GB2312" pitchFamily="49" charset="-122"/>
                <a:ea typeface="仿宋_GB2312" pitchFamily="49" charset="-122"/>
              </a:rPr>
              <a:t>态集合</a:t>
            </a:r>
            <a:r>
              <a:rPr lang="zh-CN" altLang="en-US" dirty="0" smtClean="0">
                <a:latin typeface="仿宋_GB2312" pitchFamily="49" charset="-122"/>
                <a:ea typeface="仿宋_GB2312" pitchFamily="49" charset="-122"/>
              </a:rPr>
              <a:t>。</a:t>
            </a:r>
            <a:r>
              <a:rPr lang="zh-CN" altLang="en-US" dirty="0" smtClean="0"/>
              <a:t> </a:t>
            </a:r>
            <a:endParaRPr lang="zh-CN" altLang="en-US" dirty="0"/>
          </a:p>
        </p:txBody>
      </p:sp>
    </p:spTree>
    <p:extLst>
      <p:ext uri="{BB962C8B-B14F-4D97-AF65-F5344CB8AC3E}">
        <p14:creationId xmlns:p14="http://schemas.microsoft.com/office/powerpoint/2010/main" val="298807286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noChangeArrowheads="1"/>
          </p:cNvSpPr>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fld id="{7E3FF3CA-18D0-4898-B138-5C35105F5E08}" type="slidenum">
              <a:rPr lang="ja-JP" altLang="en-US" sz="1200">
                <a:latin typeface="Calibri" pitchFamily="34" charset="0"/>
              </a:rPr>
              <a:pPr eaLnBrk="1" hangingPunct="1"/>
              <a:t>60</a:t>
            </a:fld>
            <a:endParaRPr lang="en-US" altLang="zh-CN" sz="1200">
              <a:latin typeface="Calibri" pitchFamily="34" charset="0"/>
            </a:endParaRPr>
          </a:p>
        </p:txBody>
      </p:sp>
      <p:grpSp>
        <p:nvGrpSpPr>
          <p:cNvPr id="26627" name="Group 82"/>
          <p:cNvGrpSpPr>
            <a:grpSpLocks/>
          </p:cNvGrpSpPr>
          <p:nvPr/>
        </p:nvGrpSpPr>
        <p:grpSpPr bwMode="auto">
          <a:xfrm>
            <a:off x="323850" y="4652963"/>
            <a:ext cx="8135938" cy="1873250"/>
            <a:chOff x="0" y="0"/>
            <a:chExt cx="5125" cy="1180"/>
          </a:xfrm>
        </p:grpSpPr>
        <p:sp>
          <p:nvSpPr>
            <p:cNvPr id="26702" name="Text Box 83"/>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6703" name="Text Box 84"/>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6704" name="Rectangle 85"/>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05" name="Line 86"/>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6" name="Line 87"/>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7" name="Rectangle 88"/>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08" name="Line 89"/>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9" name="Line 90"/>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28"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6631"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6633"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6635"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6"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6637"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6639"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6641"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2"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6643"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4"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6645"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6"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6647"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8"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6649"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0"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6651"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2"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6653"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4"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6655"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6"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6657"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8"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6659"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0"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6661"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2"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6663"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4"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6665"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6"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6667"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8"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6669"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70"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6671"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2"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3"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4" name="Line 55"/>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5" name="Line 56"/>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6" name="Line 57"/>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7" name="Line 58"/>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8" name="Line 59"/>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9" name="Line 60"/>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0" name="Line 61"/>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1" name="Line 62"/>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2"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3"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4"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5"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6"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7"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8"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9"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0"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1"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2" name="Text Box 73"/>
          <p:cNvSpPr txBox="1">
            <a:spLocks noChangeArrowheads="1"/>
          </p:cNvSpPr>
          <p:nvPr/>
        </p:nvSpPr>
        <p:spPr bwMode="auto">
          <a:xfrm>
            <a:off x="1979613" y="59690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6693" name="Text Box 74"/>
          <p:cNvSpPr txBox="1">
            <a:spLocks noChangeArrowheads="1"/>
          </p:cNvSpPr>
          <p:nvPr/>
        </p:nvSpPr>
        <p:spPr bwMode="auto">
          <a:xfrm>
            <a:off x="24828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6694" name="Text Box 75"/>
          <p:cNvSpPr txBox="1">
            <a:spLocks noChangeArrowheads="1"/>
          </p:cNvSpPr>
          <p:nvPr/>
        </p:nvSpPr>
        <p:spPr bwMode="auto">
          <a:xfrm>
            <a:off x="2978150"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6695" name="Text Box 76"/>
          <p:cNvSpPr txBox="1">
            <a:spLocks noChangeArrowheads="1"/>
          </p:cNvSpPr>
          <p:nvPr/>
        </p:nvSpPr>
        <p:spPr bwMode="auto">
          <a:xfrm>
            <a:off x="3482975"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6696" name="Text Box 77"/>
          <p:cNvSpPr txBox="1">
            <a:spLocks noChangeArrowheads="1"/>
          </p:cNvSpPr>
          <p:nvPr/>
        </p:nvSpPr>
        <p:spPr bwMode="auto">
          <a:xfrm>
            <a:off x="1979613" y="4733925"/>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7729" name="Text Box 78"/>
          <p:cNvSpPr txBox="1">
            <a:spLocks noChangeArrowheads="1"/>
          </p:cNvSpPr>
          <p:nvPr/>
        </p:nvSpPr>
        <p:spPr bwMode="auto">
          <a:xfrm>
            <a:off x="2439988" y="596900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7730" name="Text Box 79"/>
          <p:cNvSpPr txBox="1">
            <a:spLocks noChangeArrowheads="1"/>
          </p:cNvSpPr>
          <p:nvPr/>
        </p:nvSpPr>
        <p:spPr bwMode="auto">
          <a:xfrm>
            <a:off x="3932238" y="4714875"/>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E</a:t>
            </a:r>
          </a:p>
        </p:txBody>
      </p:sp>
      <p:sp>
        <p:nvSpPr>
          <p:cNvPr id="27731" name="Text Box 80"/>
          <p:cNvSpPr txBox="1">
            <a:spLocks noChangeArrowheads="1"/>
          </p:cNvSpPr>
          <p:nvPr/>
        </p:nvSpPr>
        <p:spPr bwMode="auto">
          <a:xfrm>
            <a:off x="440848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F</a:t>
            </a:r>
          </a:p>
        </p:txBody>
      </p:sp>
      <p:sp>
        <p:nvSpPr>
          <p:cNvPr id="26700" name="Line 91"/>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Text Box 58"/>
          <p:cNvSpPr txBox="1">
            <a:spLocks noChangeArrowheads="1"/>
          </p:cNvSpPr>
          <p:nvPr/>
        </p:nvSpPr>
        <p:spPr bwMode="auto">
          <a:xfrm>
            <a:off x="859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Tree>
    <p:extLst>
      <p:ext uri="{BB962C8B-B14F-4D97-AF65-F5344CB8AC3E}">
        <p14:creationId xmlns:p14="http://schemas.microsoft.com/office/powerpoint/2010/main" val="20993791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729"/>
                                        </p:tgtEl>
                                        <p:attrNameLst>
                                          <p:attrName>style.visibility</p:attrName>
                                        </p:attrNameLst>
                                      </p:cBhvr>
                                      <p:to>
                                        <p:strVal val="visible"/>
                                      </p:to>
                                    </p:set>
                                    <p:anim calcmode="lin" valueType="num">
                                      <p:cBhvr additive="base">
                                        <p:cTn id="7" dur="500" fill="hold"/>
                                        <p:tgtEl>
                                          <p:spTgt spid="27729"/>
                                        </p:tgtEl>
                                        <p:attrNameLst>
                                          <p:attrName>ppt_x</p:attrName>
                                        </p:attrNameLst>
                                      </p:cBhvr>
                                      <p:tavLst>
                                        <p:tav tm="0">
                                          <p:val>
                                            <p:strVal val="#ppt_x"/>
                                          </p:val>
                                        </p:tav>
                                        <p:tav tm="100000">
                                          <p:val>
                                            <p:strVal val="#ppt_x"/>
                                          </p:val>
                                        </p:tav>
                                      </p:tavLst>
                                    </p:anim>
                                    <p:anim calcmode="lin" valueType="num">
                                      <p:cBhvr additive="base">
                                        <p:cTn id="8" dur="500" fill="hold"/>
                                        <p:tgtEl>
                                          <p:spTgt spid="277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7730"/>
                                        </p:tgtEl>
                                        <p:attrNameLst>
                                          <p:attrName>style.visibility</p:attrName>
                                        </p:attrNameLst>
                                      </p:cBhvr>
                                      <p:to>
                                        <p:strVal val="visible"/>
                                      </p:to>
                                    </p:set>
                                    <p:anim calcmode="lin" valueType="num">
                                      <p:cBhvr additive="base">
                                        <p:cTn id="13" dur="500" fill="hold"/>
                                        <p:tgtEl>
                                          <p:spTgt spid="27730"/>
                                        </p:tgtEl>
                                        <p:attrNameLst>
                                          <p:attrName>ppt_x</p:attrName>
                                        </p:attrNameLst>
                                      </p:cBhvr>
                                      <p:tavLst>
                                        <p:tav tm="0">
                                          <p:val>
                                            <p:strVal val="#ppt_x"/>
                                          </p:val>
                                        </p:tav>
                                        <p:tav tm="100000">
                                          <p:val>
                                            <p:strVal val="#ppt_x"/>
                                          </p:val>
                                        </p:tav>
                                      </p:tavLst>
                                    </p:anim>
                                    <p:anim calcmode="lin" valueType="num">
                                      <p:cBhvr additive="base">
                                        <p:cTn id="14" dur="500" fill="hold"/>
                                        <p:tgtEl>
                                          <p:spTgt spid="2773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7731"/>
                                        </p:tgtEl>
                                        <p:attrNameLst>
                                          <p:attrName>style.visibility</p:attrName>
                                        </p:attrNameLst>
                                      </p:cBhvr>
                                      <p:to>
                                        <p:strVal val="visible"/>
                                      </p:to>
                                    </p:set>
                                    <p:anim calcmode="lin" valueType="num">
                                      <p:cBhvr additive="base">
                                        <p:cTn id="19" dur="500" fill="hold"/>
                                        <p:tgtEl>
                                          <p:spTgt spid="27731"/>
                                        </p:tgtEl>
                                        <p:attrNameLst>
                                          <p:attrName>ppt_x</p:attrName>
                                        </p:attrNameLst>
                                      </p:cBhvr>
                                      <p:tavLst>
                                        <p:tav tm="0">
                                          <p:val>
                                            <p:strVal val="#ppt_x"/>
                                          </p:val>
                                        </p:tav>
                                        <p:tav tm="100000">
                                          <p:val>
                                            <p:strVal val="#ppt_x"/>
                                          </p:val>
                                        </p:tav>
                                      </p:tavLst>
                                    </p:anim>
                                    <p:anim calcmode="lin" valueType="num">
                                      <p:cBhvr additive="base">
                                        <p:cTn id="20" dur="500" fill="hold"/>
                                        <p:tgtEl>
                                          <p:spTgt spid="277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29" grpId="0" autoUpdateAnimBg="0"/>
      <p:bldP spid="27730" grpId="0" autoUpdateAnimBg="0"/>
      <p:bldP spid="2773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txBox="1">
            <a:spLocks noGrp="1" noChangeArrowheads="1"/>
          </p:cNvSpPr>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fld id="{A8470317-3125-4EB0-9E39-999FF0D32C44}" type="slidenum">
              <a:rPr lang="ja-JP" altLang="en-US" sz="1200">
                <a:latin typeface="Calibri" pitchFamily="34" charset="0"/>
              </a:rPr>
              <a:pPr eaLnBrk="1" hangingPunct="1"/>
              <a:t>61</a:t>
            </a:fld>
            <a:endParaRPr lang="en-US" altLang="zh-CN" sz="1200">
              <a:latin typeface="Calibri" pitchFamily="34" charset="0"/>
            </a:endParaRPr>
          </a:p>
        </p:txBody>
      </p:sp>
      <p:grpSp>
        <p:nvGrpSpPr>
          <p:cNvPr id="27651" name="Group 85"/>
          <p:cNvGrpSpPr>
            <a:grpSpLocks/>
          </p:cNvGrpSpPr>
          <p:nvPr/>
        </p:nvGrpSpPr>
        <p:grpSpPr bwMode="auto">
          <a:xfrm>
            <a:off x="323850" y="4652963"/>
            <a:ext cx="8135938" cy="1873250"/>
            <a:chOff x="0" y="0"/>
            <a:chExt cx="5125" cy="1180"/>
          </a:xfrm>
        </p:grpSpPr>
        <p:sp>
          <p:nvSpPr>
            <p:cNvPr id="27729" name="Text Box 86"/>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7730" name="Text Box 87"/>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7731" name="Rectangle 88"/>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2" name="Line 89"/>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3" name="Line 90"/>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4" name="Rectangle 91"/>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5" name="Line 92"/>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6" name="Line 93"/>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652"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7655"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7657" name="Oval 7"/>
          <p:cNvSpPr>
            <a:spLocks noChangeArrowheads="1"/>
          </p:cNvSpPr>
          <p:nvPr/>
        </p:nvSpPr>
        <p:spPr bwMode="auto">
          <a:xfrm>
            <a:off x="6153150" y="12287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7659"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0"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7661"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7663"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4"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7665"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7667"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8"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7669"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7671"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2"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7673"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4"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7675"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7677"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8"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7679"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0"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7681"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7683"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4"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7685"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6"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7687"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8"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7689"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0"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7691"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2"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7693"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4"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7695"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6"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7"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8" name="Line 55"/>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9" name="Line 56"/>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57"/>
          <p:cNvSpPr>
            <a:spLocks noChangeShapeType="1"/>
          </p:cNvSpPr>
          <p:nvPr/>
        </p:nvSpPr>
        <p:spPr bwMode="auto">
          <a:xfrm flipH="1">
            <a:off x="6084888" y="1412875"/>
            <a:ext cx="1428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1" name="Line 58"/>
          <p:cNvSpPr>
            <a:spLocks noChangeShapeType="1"/>
          </p:cNvSpPr>
          <p:nvPr/>
        </p:nvSpPr>
        <p:spPr bwMode="auto">
          <a:xfrm>
            <a:off x="6300788" y="1412875"/>
            <a:ext cx="3587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2" name="Line 59"/>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3" name="Line 60"/>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4" name="Line 61"/>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5" name="Line 62"/>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7"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8"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9"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0"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1"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2"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3"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4"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5"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6" name="Text Box 73"/>
          <p:cNvSpPr txBox="1">
            <a:spLocks noChangeArrowheads="1"/>
          </p:cNvSpPr>
          <p:nvPr/>
        </p:nvSpPr>
        <p:spPr bwMode="auto">
          <a:xfrm>
            <a:off x="1979613" y="59690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7717" name="Text Box 74"/>
          <p:cNvSpPr txBox="1">
            <a:spLocks noChangeArrowheads="1"/>
          </p:cNvSpPr>
          <p:nvPr/>
        </p:nvSpPr>
        <p:spPr bwMode="auto">
          <a:xfrm>
            <a:off x="24828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7718" name="Text Box 75"/>
          <p:cNvSpPr txBox="1">
            <a:spLocks noChangeArrowheads="1"/>
          </p:cNvSpPr>
          <p:nvPr/>
        </p:nvSpPr>
        <p:spPr bwMode="auto">
          <a:xfrm>
            <a:off x="29781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7719" name="Text Box 76"/>
          <p:cNvSpPr txBox="1">
            <a:spLocks noChangeArrowheads="1"/>
          </p:cNvSpPr>
          <p:nvPr/>
        </p:nvSpPr>
        <p:spPr bwMode="auto">
          <a:xfrm>
            <a:off x="3482975"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7720" name="Text Box 77"/>
          <p:cNvSpPr txBox="1">
            <a:spLocks noChangeArrowheads="1"/>
          </p:cNvSpPr>
          <p:nvPr/>
        </p:nvSpPr>
        <p:spPr bwMode="auto">
          <a:xfrm>
            <a:off x="1979613" y="4733925"/>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7721" name="Text Box 78"/>
          <p:cNvSpPr txBox="1">
            <a:spLocks noChangeArrowheads="1"/>
          </p:cNvSpPr>
          <p:nvPr/>
        </p:nvSpPr>
        <p:spPr bwMode="auto">
          <a:xfrm>
            <a:off x="2439988" y="596900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7722" name="Text Box 79"/>
          <p:cNvSpPr txBox="1">
            <a:spLocks noChangeArrowheads="1"/>
          </p:cNvSpPr>
          <p:nvPr/>
        </p:nvSpPr>
        <p:spPr bwMode="auto">
          <a:xfrm>
            <a:off x="3932238" y="4714875"/>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E</a:t>
            </a:r>
          </a:p>
        </p:txBody>
      </p:sp>
      <p:sp>
        <p:nvSpPr>
          <p:cNvPr id="27723" name="Text Box 80"/>
          <p:cNvSpPr txBox="1">
            <a:spLocks noChangeArrowheads="1"/>
          </p:cNvSpPr>
          <p:nvPr/>
        </p:nvSpPr>
        <p:spPr bwMode="auto">
          <a:xfrm>
            <a:off x="440848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F</a:t>
            </a:r>
          </a:p>
        </p:txBody>
      </p:sp>
      <p:sp>
        <p:nvSpPr>
          <p:cNvPr id="28756" name="Text Box 81"/>
          <p:cNvSpPr txBox="1">
            <a:spLocks noChangeArrowheads="1"/>
          </p:cNvSpPr>
          <p:nvPr/>
        </p:nvSpPr>
        <p:spPr bwMode="auto">
          <a:xfrm>
            <a:off x="2959100" y="59594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8757" name="Text Box 82"/>
          <p:cNvSpPr txBox="1">
            <a:spLocks noChangeArrowheads="1"/>
          </p:cNvSpPr>
          <p:nvPr/>
        </p:nvSpPr>
        <p:spPr bwMode="auto">
          <a:xfrm>
            <a:off x="4840288" y="4724400"/>
            <a:ext cx="46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G</a:t>
            </a:r>
          </a:p>
        </p:txBody>
      </p:sp>
      <p:sp>
        <p:nvSpPr>
          <p:cNvPr id="28758" name="Text Box 83"/>
          <p:cNvSpPr txBox="1">
            <a:spLocks noChangeArrowheads="1"/>
          </p:cNvSpPr>
          <p:nvPr/>
        </p:nvSpPr>
        <p:spPr bwMode="auto">
          <a:xfrm>
            <a:off x="5335588" y="473392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H</a:t>
            </a:r>
          </a:p>
        </p:txBody>
      </p:sp>
      <p:sp>
        <p:nvSpPr>
          <p:cNvPr id="27727" name="Line 94"/>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Text Box 58"/>
          <p:cNvSpPr txBox="1">
            <a:spLocks noChangeArrowheads="1"/>
          </p:cNvSpPr>
          <p:nvPr/>
        </p:nvSpPr>
        <p:spPr bwMode="auto">
          <a:xfrm>
            <a:off x="859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Tree>
    <p:extLst>
      <p:ext uri="{BB962C8B-B14F-4D97-AF65-F5344CB8AC3E}">
        <p14:creationId xmlns:p14="http://schemas.microsoft.com/office/powerpoint/2010/main" val="258758171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756"/>
                                        </p:tgtEl>
                                        <p:attrNameLst>
                                          <p:attrName>style.visibility</p:attrName>
                                        </p:attrNameLst>
                                      </p:cBhvr>
                                      <p:to>
                                        <p:strVal val="visible"/>
                                      </p:to>
                                    </p:set>
                                    <p:anim calcmode="lin" valueType="num">
                                      <p:cBhvr additive="base">
                                        <p:cTn id="7" dur="500" fill="hold"/>
                                        <p:tgtEl>
                                          <p:spTgt spid="28756"/>
                                        </p:tgtEl>
                                        <p:attrNameLst>
                                          <p:attrName>ppt_x</p:attrName>
                                        </p:attrNameLst>
                                      </p:cBhvr>
                                      <p:tavLst>
                                        <p:tav tm="0">
                                          <p:val>
                                            <p:strVal val="#ppt_x"/>
                                          </p:val>
                                        </p:tav>
                                        <p:tav tm="100000">
                                          <p:val>
                                            <p:strVal val="#ppt_x"/>
                                          </p:val>
                                        </p:tav>
                                      </p:tavLst>
                                    </p:anim>
                                    <p:anim calcmode="lin" valueType="num">
                                      <p:cBhvr additive="base">
                                        <p:cTn id="8" dur="500" fill="hold"/>
                                        <p:tgtEl>
                                          <p:spTgt spid="287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8757"/>
                                        </p:tgtEl>
                                        <p:attrNameLst>
                                          <p:attrName>style.visibility</p:attrName>
                                        </p:attrNameLst>
                                      </p:cBhvr>
                                      <p:to>
                                        <p:strVal val="visible"/>
                                      </p:to>
                                    </p:set>
                                    <p:anim calcmode="lin" valueType="num">
                                      <p:cBhvr additive="base">
                                        <p:cTn id="13" dur="500" fill="hold"/>
                                        <p:tgtEl>
                                          <p:spTgt spid="28757"/>
                                        </p:tgtEl>
                                        <p:attrNameLst>
                                          <p:attrName>ppt_x</p:attrName>
                                        </p:attrNameLst>
                                      </p:cBhvr>
                                      <p:tavLst>
                                        <p:tav tm="0">
                                          <p:val>
                                            <p:strVal val="#ppt_x"/>
                                          </p:val>
                                        </p:tav>
                                        <p:tav tm="100000">
                                          <p:val>
                                            <p:strVal val="#ppt_x"/>
                                          </p:val>
                                        </p:tav>
                                      </p:tavLst>
                                    </p:anim>
                                    <p:anim calcmode="lin" valueType="num">
                                      <p:cBhvr additive="base">
                                        <p:cTn id="14" dur="500" fill="hold"/>
                                        <p:tgtEl>
                                          <p:spTgt spid="2875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758"/>
                                        </p:tgtEl>
                                        <p:attrNameLst>
                                          <p:attrName>style.visibility</p:attrName>
                                        </p:attrNameLst>
                                      </p:cBhvr>
                                      <p:to>
                                        <p:strVal val="visible"/>
                                      </p:to>
                                    </p:set>
                                    <p:anim calcmode="lin" valueType="num">
                                      <p:cBhvr additive="base">
                                        <p:cTn id="19" dur="500" fill="hold"/>
                                        <p:tgtEl>
                                          <p:spTgt spid="28758"/>
                                        </p:tgtEl>
                                        <p:attrNameLst>
                                          <p:attrName>ppt_x</p:attrName>
                                        </p:attrNameLst>
                                      </p:cBhvr>
                                      <p:tavLst>
                                        <p:tav tm="0">
                                          <p:val>
                                            <p:strVal val="#ppt_x"/>
                                          </p:val>
                                        </p:tav>
                                        <p:tav tm="100000">
                                          <p:val>
                                            <p:strVal val="#ppt_x"/>
                                          </p:val>
                                        </p:tav>
                                      </p:tavLst>
                                    </p:anim>
                                    <p:anim calcmode="lin" valueType="num">
                                      <p:cBhvr additive="base">
                                        <p:cTn id="20" dur="500" fill="hold"/>
                                        <p:tgtEl>
                                          <p:spTgt spid="287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56" grpId="0" autoUpdateAnimBg="0"/>
      <p:bldP spid="28757" grpId="0" autoUpdateAnimBg="0"/>
      <p:bldP spid="2875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txBox="1">
            <a:spLocks noGrp="1" noChangeArrowheads="1"/>
          </p:cNvSpPr>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fld id="{67206F53-AE46-41E2-8A70-6F6B300AAE08}" type="slidenum">
              <a:rPr lang="ja-JP" altLang="en-US" sz="1200">
                <a:latin typeface="Calibri" pitchFamily="34" charset="0"/>
              </a:rPr>
              <a:pPr eaLnBrk="1" hangingPunct="1"/>
              <a:t>62</a:t>
            </a:fld>
            <a:endParaRPr lang="en-US" altLang="zh-CN" sz="1200">
              <a:latin typeface="Calibri" pitchFamily="34" charset="0"/>
            </a:endParaRPr>
          </a:p>
        </p:txBody>
      </p:sp>
      <p:grpSp>
        <p:nvGrpSpPr>
          <p:cNvPr id="28675" name="Group 88"/>
          <p:cNvGrpSpPr>
            <a:grpSpLocks/>
          </p:cNvGrpSpPr>
          <p:nvPr/>
        </p:nvGrpSpPr>
        <p:grpSpPr bwMode="auto">
          <a:xfrm>
            <a:off x="323850" y="4652963"/>
            <a:ext cx="8135938" cy="1873250"/>
            <a:chOff x="0" y="0"/>
            <a:chExt cx="5125" cy="1180"/>
          </a:xfrm>
        </p:grpSpPr>
        <p:sp>
          <p:nvSpPr>
            <p:cNvPr id="28756" name="Text Box 89"/>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8757" name="Text Box 90"/>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8758" name="Rectangle 91"/>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9" name="Line 92"/>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0" name="Line 93"/>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1" name="Rectangle 94"/>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2" name="Line 95"/>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3" name="Line 96"/>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676"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8679"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8681" name="Oval 7"/>
          <p:cNvSpPr>
            <a:spLocks noChangeArrowheads="1"/>
          </p:cNvSpPr>
          <p:nvPr/>
        </p:nvSpPr>
        <p:spPr bwMode="auto">
          <a:xfrm>
            <a:off x="6153150" y="12287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8683" name="Oval 9"/>
          <p:cNvSpPr>
            <a:spLocks noChangeArrowheads="1"/>
          </p:cNvSpPr>
          <p:nvPr/>
        </p:nvSpPr>
        <p:spPr bwMode="auto">
          <a:xfrm>
            <a:off x="7234238"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8685"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8687"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8689"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8691"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8693"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8695"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6"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8697"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8"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8699"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8701"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2"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8703"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4"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8705"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6"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8707"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8"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8709"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0"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8711"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2"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8713"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4"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8715"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6"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8717"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8"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8719"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0"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1"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2" name="Line 55"/>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3" name="Line 56"/>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4" name="Line 57"/>
          <p:cNvSpPr>
            <a:spLocks noChangeShapeType="1"/>
          </p:cNvSpPr>
          <p:nvPr/>
        </p:nvSpPr>
        <p:spPr bwMode="auto">
          <a:xfrm flipH="1">
            <a:off x="6084888" y="1412875"/>
            <a:ext cx="1428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5" name="Line 58"/>
          <p:cNvSpPr>
            <a:spLocks noChangeShapeType="1"/>
          </p:cNvSpPr>
          <p:nvPr/>
        </p:nvSpPr>
        <p:spPr bwMode="auto">
          <a:xfrm>
            <a:off x="6300788" y="1412875"/>
            <a:ext cx="3587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6" name="Line 59"/>
          <p:cNvSpPr>
            <a:spLocks noChangeShapeType="1"/>
          </p:cNvSpPr>
          <p:nvPr/>
        </p:nvSpPr>
        <p:spPr bwMode="auto">
          <a:xfrm>
            <a:off x="7308850" y="1412875"/>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7" name="Line 60"/>
          <p:cNvSpPr>
            <a:spLocks noChangeShapeType="1"/>
          </p:cNvSpPr>
          <p:nvPr/>
        </p:nvSpPr>
        <p:spPr bwMode="auto">
          <a:xfrm>
            <a:off x="7380288" y="1341438"/>
            <a:ext cx="6477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8" name="Line 61"/>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9" name="Line 62"/>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0"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1"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2"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3"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4"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5"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Text Box 73"/>
          <p:cNvSpPr txBox="1">
            <a:spLocks noChangeArrowheads="1"/>
          </p:cNvSpPr>
          <p:nvPr/>
        </p:nvSpPr>
        <p:spPr bwMode="auto">
          <a:xfrm>
            <a:off x="1979613" y="59690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8741" name="Text Box 74"/>
          <p:cNvSpPr txBox="1">
            <a:spLocks noChangeArrowheads="1"/>
          </p:cNvSpPr>
          <p:nvPr/>
        </p:nvSpPr>
        <p:spPr bwMode="auto">
          <a:xfrm>
            <a:off x="24828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8742" name="Text Box 75"/>
          <p:cNvSpPr txBox="1">
            <a:spLocks noChangeArrowheads="1"/>
          </p:cNvSpPr>
          <p:nvPr/>
        </p:nvSpPr>
        <p:spPr bwMode="auto">
          <a:xfrm>
            <a:off x="29781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8743" name="Text Box 76"/>
          <p:cNvSpPr txBox="1">
            <a:spLocks noChangeArrowheads="1"/>
          </p:cNvSpPr>
          <p:nvPr/>
        </p:nvSpPr>
        <p:spPr bwMode="auto">
          <a:xfrm>
            <a:off x="349250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8744" name="Text Box 77"/>
          <p:cNvSpPr txBox="1">
            <a:spLocks noChangeArrowheads="1"/>
          </p:cNvSpPr>
          <p:nvPr/>
        </p:nvSpPr>
        <p:spPr bwMode="auto">
          <a:xfrm>
            <a:off x="1979613" y="4733925"/>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8745" name="Text Box 78"/>
          <p:cNvSpPr txBox="1">
            <a:spLocks noChangeArrowheads="1"/>
          </p:cNvSpPr>
          <p:nvPr/>
        </p:nvSpPr>
        <p:spPr bwMode="auto">
          <a:xfrm>
            <a:off x="2439988" y="596900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8746" name="Text Box 79"/>
          <p:cNvSpPr txBox="1">
            <a:spLocks noChangeArrowheads="1"/>
          </p:cNvSpPr>
          <p:nvPr/>
        </p:nvSpPr>
        <p:spPr bwMode="auto">
          <a:xfrm>
            <a:off x="3932238" y="4714875"/>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E</a:t>
            </a:r>
          </a:p>
        </p:txBody>
      </p:sp>
      <p:sp>
        <p:nvSpPr>
          <p:cNvPr id="28747" name="Text Box 80"/>
          <p:cNvSpPr txBox="1">
            <a:spLocks noChangeArrowheads="1"/>
          </p:cNvSpPr>
          <p:nvPr/>
        </p:nvSpPr>
        <p:spPr bwMode="auto">
          <a:xfrm>
            <a:off x="440848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F</a:t>
            </a:r>
          </a:p>
        </p:txBody>
      </p:sp>
      <p:sp>
        <p:nvSpPr>
          <p:cNvPr id="28748" name="Text Box 81"/>
          <p:cNvSpPr txBox="1">
            <a:spLocks noChangeArrowheads="1"/>
          </p:cNvSpPr>
          <p:nvPr/>
        </p:nvSpPr>
        <p:spPr bwMode="auto">
          <a:xfrm>
            <a:off x="2959100" y="59594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8749" name="Text Box 82"/>
          <p:cNvSpPr txBox="1">
            <a:spLocks noChangeArrowheads="1"/>
          </p:cNvSpPr>
          <p:nvPr/>
        </p:nvSpPr>
        <p:spPr bwMode="auto">
          <a:xfrm>
            <a:off x="4840288" y="4724400"/>
            <a:ext cx="46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G</a:t>
            </a:r>
          </a:p>
        </p:txBody>
      </p:sp>
      <p:sp>
        <p:nvSpPr>
          <p:cNvPr id="28750" name="Text Box 83"/>
          <p:cNvSpPr txBox="1">
            <a:spLocks noChangeArrowheads="1"/>
          </p:cNvSpPr>
          <p:nvPr/>
        </p:nvSpPr>
        <p:spPr bwMode="auto">
          <a:xfrm>
            <a:off x="5335588" y="473392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H</a:t>
            </a:r>
          </a:p>
        </p:txBody>
      </p:sp>
      <p:sp>
        <p:nvSpPr>
          <p:cNvPr id="29783" name="Text Box 84"/>
          <p:cNvSpPr txBox="1">
            <a:spLocks noChangeArrowheads="1"/>
          </p:cNvSpPr>
          <p:nvPr/>
        </p:nvSpPr>
        <p:spPr bwMode="auto">
          <a:xfrm>
            <a:off x="3492500" y="59594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9784" name="Text Box 85"/>
          <p:cNvSpPr txBox="1">
            <a:spLocks noChangeArrowheads="1"/>
          </p:cNvSpPr>
          <p:nvPr/>
        </p:nvSpPr>
        <p:spPr bwMode="auto">
          <a:xfrm>
            <a:off x="5830888" y="4724400"/>
            <a:ext cx="282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I</a:t>
            </a:r>
          </a:p>
        </p:txBody>
      </p:sp>
      <p:sp>
        <p:nvSpPr>
          <p:cNvPr id="29785" name="Text Box 86"/>
          <p:cNvSpPr txBox="1">
            <a:spLocks noChangeArrowheads="1"/>
          </p:cNvSpPr>
          <p:nvPr/>
        </p:nvSpPr>
        <p:spPr bwMode="auto">
          <a:xfrm>
            <a:off x="6238875" y="4733925"/>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J</a:t>
            </a:r>
          </a:p>
        </p:txBody>
      </p:sp>
      <p:sp>
        <p:nvSpPr>
          <p:cNvPr id="28754" name="Line 97"/>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Text Box 58"/>
          <p:cNvSpPr txBox="1">
            <a:spLocks noChangeArrowheads="1"/>
          </p:cNvSpPr>
          <p:nvPr/>
        </p:nvSpPr>
        <p:spPr bwMode="auto">
          <a:xfrm>
            <a:off x="859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Tree>
    <p:extLst>
      <p:ext uri="{BB962C8B-B14F-4D97-AF65-F5344CB8AC3E}">
        <p14:creationId xmlns:p14="http://schemas.microsoft.com/office/powerpoint/2010/main" val="94016032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83"/>
                                        </p:tgtEl>
                                        <p:attrNameLst>
                                          <p:attrName>style.visibility</p:attrName>
                                        </p:attrNameLst>
                                      </p:cBhvr>
                                      <p:to>
                                        <p:strVal val="visible"/>
                                      </p:to>
                                    </p:set>
                                    <p:anim calcmode="lin" valueType="num">
                                      <p:cBhvr additive="base">
                                        <p:cTn id="7" dur="500" fill="hold"/>
                                        <p:tgtEl>
                                          <p:spTgt spid="29783"/>
                                        </p:tgtEl>
                                        <p:attrNameLst>
                                          <p:attrName>ppt_x</p:attrName>
                                        </p:attrNameLst>
                                      </p:cBhvr>
                                      <p:tavLst>
                                        <p:tav tm="0">
                                          <p:val>
                                            <p:strVal val="#ppt_x"/>
                                          </p:val>
                                        </p:tav>
                                        <p:tav tm="100000">
                                          <p:val>
                                            <p:strVal val="#ppt_x"/>
                                          </p:val>
                                        </p:tav>
                                      </p:tavLst>
                                    </p:anim>
                                    <p:anim calcmode="lin" valueType="num">
                                      <p:cBhvr additive="base">
                                        <p:cTn id="8" dur="500" fill="hold"/>
                                        <p:tgtEl>
                                          <p:spTgt spid="2978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9784"/>
                                        </p:tgtEl>
                                        <p:attrNameLst>
                                          <p:attrName>style.visibility</p:attrName>
                                        </p:attrNameLst>
                                      </p:cBhvr>
                                      <p:to>
                                        <p:strVal val="visible"/>
                                      </p:to>
                                    </p:set>
                                    <p:anim calcmode="lin" valueType="num">
                                      <p:cBhvr additive="base">
                                        <p:cTn id="13" dur="500" fill="hold"/>
                                        <p:tgtEl>
                                          <p:spTgt spid="29784"/>
                                        </p:tgtEl>
                                        <p:attrNameLst>
                                          <p:attrName>ppt_x</p:attrName>
                                        </p:attrNameLst>
                                      </p:cBhvr>
                                      <p:tavLst>
                                        <p:tav tm="0">
                                          <p:val>
                                            <p:strVal val="#ppt_x"/>
                                          </p:val>
                                        </p:tav>
                                        <p:tav tm="100000">
                                          <p:val>
                                            <p:strVal val="#ppt_x"/>
                                          </p:val>
                                        </p:tav>
                                      </p:tavLst>
                                    </p:anim>
                                    <p:anim calcmode="lin" valueType="num">
                                      <p:cBhvr additive="base">
                                        <p:cTn id="14" dur="500" fill="hold"/>
                                        <p:tgtEl>
                                          <p:spTgt spid="29784"/>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29785"/>
                                        </p:tgtEl>
                                        <p:attrNameLst>
                                          <p:attrName>style.visibility</p:attrName>
                                        </p:attrNameLst>
                                      </p:cBhvr>
                                      <p:to>
                                        <p:strVal val="visible"/>
                                      </p:to>
                                    </p:set>
                                    <p:anim calcmode="lin" valueType="num">
                                      <p:cBhvr additive="base">
                                        <p:cTn id="17" dur="500" fill="hold"/>
                                        <p:tgtEl>
                                          <p:spTgt spid="29785"/>
                                        </p:tgtEl>
                                        <p:attrNameLst>
                                          <p:attrName>ppt_x</p:attrName>
                                        </p:attrNameLst>
                                      </p:cBhvr>
                                      <p:tavLst>
                                        <p:tav tm="0">
                                          <p:val>
                                            <p:strVal val="#ppt_x"/>
                                          </p:val>
                                        </p:tav>
                                        <p:tav tm="100000">
                                          <p:val>
                                            <p:strVal val="#ppt_x"/>
                                          </p:val>
                                        </p:tav>
                                      </p:tavLst>
                                    </p:anim>
                                    <p:anim calcmode="lin" valueType="num">
                                      <p:cBhvr additive="base">
                                        <p:cTn id="18" dur="500" fill="hold"/>
                                        <p:tgtEl>
                                          <p:spTgt spid="297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83" grpId="0" autoUpdateAnimBg="0"/>
      <p:bldP spid="29784" grpId="0" autoUpdateAnimBg="0"/>
      <p:bldP spid="2978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noChangeArrowheads="1"/>
          </p:cNvSpPr>
          <p:nvPr/>
        </p:nvSpPr>
        <p:spPr bwMode="auto">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fld id="{06B2C0D6-D3E4-4662-9D42-2B77F5A36D8E}" type="slidenum">
              <a:rPr lang="ja-JP" altLang="en-US" sz="1200">
                <a:latin typeface="Calibri" pitchFamily="34" charset="0"/>
              </a:rPr>
              <a:pPr eaLnBrk="1" hangingPunct="1"/>
              <a:t>63</a:t>
            </a:fld>
            <a:endParaRPr lang="en-US" altLang="zh-CN" sz="1200">
              <a:latin typeface="Calibri" pitchFamily="34" charset="0"/>
            </a:endParaRPr>
          </a:p>
        </p:txBody>
      </p:sp>
      <p:grpSp>
        <p:nvGrpSpPr>
          <p:cNvPr id="29699" name="Group 94"/>
          <p:cNvGrpSpPr>
            <a:grpSpLocks/>
          </p:cNvGrpSpPr>
          <p:nvPr/>
        </p:nvGrpSpPr>
        <p:grpSpPr bwMode="auto">
          <a:xfrm>
            <a:off x="323850" y="4652963"/>
            <a:ext cx="8135938" cy="1873250"/>
            <a:chOff x="0" y="0"/>
            <a:chExt cx="5125" cy="1180"/>
          </a:xfrm>
        </p:grpSpPr>
        <p:sp>
          <p:nvSpPr>
            <p:cNvPr id="29785" name="Text Box 95"/>
            <p:cNvSpPr txBox="1">
              <a:spLocks noChangeArrowheads="1"/>
            </p:cNvSpPr>
            <p:nvPr/>
          </p:nvSpPr>
          <p:spPr bwMode="auto">
            <a:xfrm>
              <a:off x="247" y="7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OPEN</a:t>
              </a:r>
            </a:p>
          </p:txBody>
        </p:sp>
        <p:sp>
          <p:nvSpPr>
            <p:cNvPr id="29786" name="Text Box 96"/>
            <p:cNvSpPr txBox="1">
              <a:spLocks noChangeArrowheads="1"/>
            </p:cNvSpPr>
            <p:nvPr/>
          </p:nvSpPr>
          <p:spPr bwMode="auto">
            <a:xfrm>
              <a:off x="0" y="858"/>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400" b="1"/>
                <a:t>CLOSED</a:t>
              </a:r>
            </a:p>
          </p:txBody>
        </p:sp>
        <p:sp>
          <p:nvSpPr>
            <p:cNvPr id="29787" name="Rectangle 97"/>
            <p:cNvSpPr>
              <a:spLocks noChangeArrowheads="1"/>
            </p:cNvSpPr>
            <p:nvPr/>
          </p:nvSpPr>
          <p:spPr bwMode="auto">
            <a:xfrm>
              <a:off x="998" y="1"/>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88" name="Line 98"/>
            <p:cNvSpPr>
              <a:spLocks noChangeShapeType="1"/>
            </p:cNvSpPr>
            <p:nvPr/>
          </p:nvSpPr>
          <p:spPr bwMode="auto">
            <a:xfrm>
              <a:off x="998" y="0"/>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89" name="Line 99"/>
            <p:cNvSpPr>
              <a:spLocks noChangeShapeType="1"/>
            </p:cNvSpPr>
            <p:nvPr/>
          </p:nvSpPr>
          <p:spPr bwMode="auto">
            <a:xfrm flipV="1">
              <a:off x="998" y="408"/>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0" name="Rectangle 100"/>
            <p:cNvSpPr>
              <a:spLocks noChangeArrowheads="1"/>
            </p:cNvSpPr>
            <p:nvPr/>
          </p:nvSpPr>
          <p:spPr bwMode="auto">
            <a:xfrm>
              <a:off x="998" y="772"/>
              <a:ext cx="4127" cy="408"/>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91" name="Line 101"/>
            <p:cNvSpPr>
              <a:spLocks noChangeShapeType="1"/>
            </p:cNvSpPr>
            <p:nvPr/>
          </p:nvSpPr>
          <p:spPr bwMode="auto">
            <a:xfrm>
              <a:off x="998" y="77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2" name="Line 102"/>
            <p:cNvSpPr>
              <a:spLocks noChangeShapeType="1"/>
            </p:cNvSpPr>
            <p:nvPr/>
          </p:nvSpPr>
          <p:spPr bwMode="auto">
            <a:xfrm flipV="1">
              <a:off x="998" y="117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00"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3" name="Freeform 93"/>
          <p:cNvSpPr>
            <a:spLocks/>
          </p:cNvSpPr>
          <p:nvPr/>
        </p:nvSpPr>
        <p:spPr bwMode="auto">
          <a:xfrm>
            <a:off x="3708400" y="1628775"/>
            <a:ext cx="4725988" cy="1506538"/>
          </a:xfrm>
          <a:custGeom>
            <a:avLst/>
            <a:gdLst>
              <a:gd name="T0" fmla="*/ 2147483647 w 3065"/>
              <a:gd name="T1" fmla="*/ 2147483647 h 941"/>
              <a:gd name="T2" fmla="*/ 2147483647 w 3065"/>
              <a:gd name="T3" fmla="*/ 2147483647 h 941"/>
              <a:gd name="T4" fmla="*/ 2147483647 w 3065"/>
              <a:gd name="T5" fmla="*/ 2147483647 h 941"/>
              <a:gd name="T6" fmla="*/ 2147483647 w 3065"/>
              <a:gd name="T7" fmla="*/ 2147483647 h 941"/>
              <a:gd name="T8" fmla="*/ 2147483647 w 3065"/>
              <a:gd name="T9" fmla="*/ 2147483647 h 941"/>
              <a:gd name="T10" fmla="*/ 2147483647 w 3065"/>
              <a:gd name="T11" fmla="*/ 2147483647 h 941"/>
              <a:gd name="T12" fmla="*/ 2147483647 w 3065"/>
              <a:gd name="T13" fmla="*/ 2147483647 h 941"/>
              <a:gd name="T14" fmla="*/ 2147483647 w 3065"/>
              <a:gd name="T15" fmla="*/ 2147483647 h 941"/>
              <a:gd name="T16" fmla="*/ 2147483647 w 3065"/>
              <a:gd name="T17" fmla="*/ 2147483647 h 941"/>
              <a:gd name="T18" fmla="*/ 2147483647 w 3065"/>
              <a:gd name="T19" fmla="*/ 2147483647 h 941"/>
              <a:gd name="T20" fmla="*/ 2147483647 w 3065"/>
              <a:gd name="T21" fmla="*/ 2147483647 h 941"/>
              <a:gd name="T22" fmla="*/ 2147483647 w 3065"/>
              <a:gd name="T23" fmla="*/ 2147483647 h 941"/>
              <a:gd name="T24" fmla="*/ 2147483647 w 3065"/>
              <a:gd name="T25" fmla="*/ 2147483647 h 941"/>
              <a:gd name="T26" fmla="*/ 2147483647 w 3065"/>
              <a:gd name="T27" fmla="*/ 2147483647 h 941"/>
              <a:gd name="T28" fmla="*/ 2147483647 w 3065"/>
              <a:gd name="T29" fmla="*/ 2147483647 h 941"/>
              <a:gd name="T30" fmla="*/ 2147483647 w 3065"/>
              <a:gd name="T31" fmla="*/ 2147483647 h 941"/>
              <a:gd name="T32" fmla="*/ 2147483647 w 3065"/>
              <a:gd name="T33" fmla="*/ 2147483647 h 941"/>
              <a:gd name="T34" fmla="*/ 2147483647 w 3065"/>
              <a:gd name="T35" fmla="*/ 2147483647 h 941"/>
              <a:gd name="T36" fmla="*/ 2147483647 w 3065"/>
              <a:gd name="T37" fmla="*/ 2147483647 h 941"/>
              <a:gd name="T38" fmla="*/ 2147483647 w 3065"/>
              <a:gd name="T39" fmla="*/ 2147483647 h 941"/>
              <a:gd name="T40" fmla="*/ 2147483647 w 3065"/>
              <a:gd name="T41" fmla="*/ 2147483647 h 941"/>
              <a:gd name="T42" fmla="*/ 2147483647 w 3065"/>
              <a:gd name="T43" fmla="*/ 2147483647 h 941"/>
              <a:gd name="T44" fmla="*/ 2147483647 w 3065"/>
              <a:gd name="T45" fmla="*/ 2147483647 h 941"/>
              <a:gd name="T46" fmla="*/ 2147483647 w 3065"/>
              <a:gd name="T47" fmla="*/ 2147483647 h 941"/>
              <a:gd name="T48" fmla="*/ 2147483647 w 3065"/>
              <a:gd name="T49" fmla="*/ 2147483647 h 941"/>
              <a:gd name="T50" fmla="*/ 2147483647 w 3065"/>
              <a:gd name="T51" fmla="*/ 2147483647 h 941"/>
              <a:gd name="T52" fmla="*/ 2147483647 w 3065"/>
              <a:gd name="T53" fmla="*/ 2147483647 h 941"/>
              <a:gd name="T54" fmla="*/ 2147483647 w 3065"/>
              <a:gd name="T55" fmla="*/ 2147483647 h 941"/>
              <a:gd name="T56" fmla="*/ 2147483647 w 3065"/>
              <a:gd name="T57" fmla="*/ 2147483647 h 941"/>
              <a:gd name="T58" fmla="*/ 2147483647 w 3065"/>
              <a:gd name="T59" fmla="*/ 2147483647 h 941"/>
              <a:gd name="T60" fmla="*/ 2147483647 w 3065"/>
              <a:gd name="T61" fmla="*/ 2147483647 h 941"/>
              <a:gd name="T62" fmla="*/ 2147483647 w 3065"/>
              <a:gd name="T63" fmla="*/ 2147483647 h 941"/>
              <a:gd name="T64" fmla="*/ 2147483647 w 3065"/>
              <a:gd name="T65" fmla="*/ 2147483647 h 941"/>
              <a:gd name="T66" fmla="*/ 2147483647 w 3065"/>
              <a:gd name="T67" fmla="*/ 2147483647 h 941"/>
              <a:gd name="T68" fmla="*/ 2147483647 w 3065"/>
              <a:gd name="T69" fmla="*/ 2147483647 h 941"/>
              <a:gd name="T70" fmla="*/ 2147483647 w 3065"/>
              <a:gd name="T71" fmla="*/ 2147483647 h 941"/>
              <a:gd name="T72" fmla="*/ 2147483647 w 3065"/>
              <a:gd name="T73" fmla="*/ 2147483647 h 941"/>
              <a:gd name="T74" fmla="*/ 2147483647 w 3065"/>
              <a:gd name="T75" fmla="*/ 2147483647 h 941"/>
              <a:gd name="T76" fmla="*/ 2147483647 w 3065"/>
              <a:gd name="T77" fmla="*/ 2147483647 h 941"/>
              <a:gd name="T78" fmla="*/ 2147483647 w 3065"/>
              <a:gd name="T79" fmla="*/ 2147483647 h 941"/>
              <a:gd name="T80" fmla="*/ 2147483647 w 3065"/>
              <a:gd name="T81" fmla="*/ 2147483647 h 9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065" h="941">
                <a:moveTo>
                  <a:pt x="88" y="670"/>
                </a:moveTo>
                <a:cubicBezTo>
                  <a:pt x="103" y="665"/>
                  <a:pt x="116" y="654"/>
                  <a:pt x="132" y="650"/>
                </a:cubicBezTo>
                <a:cubicBezTo>
                  <a:pt x="191" y="635"/>
                  <a:pt x="252" y="638"/>
                  <a:pt x="312" y="634"/>
                </a:cubicBezTo>
                <a:cubicBezTo>
                  <a:pt x="444" y="608"/>
                  <a:pt x="585" y="615"/>
                  <a:pt x="716" y="582"/>
                </a:cubicBezTo>
                <a:cubicBezTo>
                  <a:pt x="759" y="571"/>
                  <a:pt x="801" y="557"/>
                  <a:pt x="844" y="546"/>
                </a:cubicBezTo>
                <a:cubicBezTo>
                  <a:pt x="855" y="512"/>
                  <a:pt x="838" y="566"/>
                  <a:pt x="852" y="510"/>
                </a:cubicBezTo>
                <a:cubicBezTo>
                  <a:pt x="854" y="502"/>
                  <a:pt x="857" y="494"/>
                  <a:pt x="860" y="486"/>
                </a:cubicBezTo>
                <a:cubicBezTo>
                  <a:pt x="861" y="482"/>
                  <a:pt x="864" y="474"/>
                  <a:pt x="864" y="474"/>
                </a:cubicBezTo>
                <a:cubicBezTo>
                  <a:pt x="868" y="412"/>
                  <a:pt x="860" y="294"/>
                  <a:pt x="908" y="246"/>
                </a:cubicBezTo>
                <a:cubicBezTo>
                  <a:pt x="923" y="201"/>
                  <a:pt x="975" y="161"/>
                  <a:pt x="1020" y="150"/>
                </a:cubicBezTo>
                <a:cubicBezTo>
                  <a:pt x="1038" y="138"/>
                  <a:pt x="1058" y="137"/>
                  <a:pt x="1076" y="126"/>
                </a:cubicBezTo>
                <a:cubicBezTo>
                  <a:pt x="1097" y="113"/>
                  <a:pt x="1117" y="96"/>
                  <a:pt x="1140" y="86"/>
                </a:cubicBezTo>
                <a:cubicBezTo>
                  <a:pt x="1185" y="66"/>
                  <a:pt x="1237" y="70"/>
                  <a:pt x="1284" y="66"/>
                </a:cubicBezTo>
                <a:cubicBezTo>
                  <a:pt x="2831" y="70"/>
                  <a:pt x="2377" y="0"/>
                  <a:pt x="2980" y="86"/>
                </a:cubicBezTo>
                <a:cubicBezTo>
                  <a:pt x="3008" y="97"/>
                  <a:pt x="3038" y="97"/>
                  <a:pt x="3064" y="114"/>
                </a:cubicBezTo>
                <a:cubicBezTo>
                  <a:pt x="3062" y="158"/>
                  <a:pt x="3065" y="221"/>
                  <a:pt x="3048" y="266"/>
                </a:cubicBezTo>
                <a:cubicBezTo>
                  <a:pt x="3043" y="278"/>
                  <a:pt x="3032" y="299"/>
                  <a:pt x="3020" y="306"/>
                </a:cubicBezTo>
                <a:cubicBezTo>
                  <a:pt x="3013" y="310"/>
                  <a:pt x="2996" y="314"/>
                  <a:pt x="2996" y="314"/>
                </a:cubicBezTo>
                <a:cubicBezTo>
                  <a:pt x="2960" y="341"/>
                  <a:pt x="2930" y="366"/>
                  <a:pt x="2884" y="374"/>
                </a:cubicBezTo>
                <a:cubicBezTo>
                  <a:pt x="2849" y="391"/>
                  <a:pt x="2814" y="398"/>
                  <a:pt x="2776" y="402"/>
                </a:cubicBezTo>
                <a:cubicBezTo>
                  <a:pt x="2742" y="425"/>
                  <a:pt x="2692" y="429"/>
                  <a:pt x="2652" y="434"/>
                </a:cubicBezTo>
                <a:cubicBezTo>
                  <a:pt x="2596" y="453"/>
                  <a:pt x="2330" y="445"/>
                  <a:pt x="2292" y="446"/>
                </a:cubicBezTo>
                <a:cubicBezTo>
                  <a:pt x="2184" y="461"/>
                  <a:pt x="2354" y="438"/>
                  <a:pt x="2056" y="454"/>
                </a:cubicBezTo>
                <a:cubicBezTo>
                  <a:pt x="2031" y="455"/>
                  <a:pt x="1998" y="467"/>
                  <a:pt x="1972" y="470"/>
                </a:cubicBezTo>
                <a:cubicBezTo>
                  <a:pt x="1679" y="568"/>
                  <a:pt x="1353" y="481"/>
                  <a:pt x="1044" y="482"/>
                </a:cubicBezTo>
                <a:cubicBezTo>
                  <a:pt x="1016" y="486"/>
                  <a:pt x="1019" y="481"/>
                  <a:pt x="1000" y="498"/>
                </a:cubicBezTo>
                <a:cubicBezTo>
                  <a:pt x="992" y="506"/>
                  <a:pt x="976" y="522"/>
                  <a:pt x="976" y="522"/>
                </a:cubicBezTo>
                <a:cubicBezTo>
                  <a:pt x="966" y="553"/>
                  <a:pt x="982" y="509"/>
                  <a:pt x="956" y="550"/>
                </a:cubicBezTo>
                <a:cubicBezTo>
                  <a:pt x="939" y="577"/>
                  <a:pt x="929" y="613"/>
                  <a:pt x="908" y="638"/>
                </a:cubicBezTo>
                <a:cubicBezTo>
                  <a:pt x="904" y="643"/>
                  <a:pt x="897" y="645"/>
                  <a:pt x="892" y="650"/>
                </a:cubicBezTo>
                <a:cubicBezTo>
                  <a:pt x="876" y="666"/>
                  <a:pt x="866" y="688"/>
                  <a:pt x="852" y="706"/>
                </a:cubicBezTo>
                <a:cubicBezTo>
                  <a:pt x="845" y="726"/>
                  <a:pt x="829" y="752"/>
                  <a:pt x="816" y="770"/>
                </a:cubicBezTo>
                <a:cubicBezTo>
                  <a:pt x="810" y="787"/>
                  <a:pt x="803" y="800"/>
                  <a:pt x="792" y="814"/>
                </a:cubicBezTo>
                <a:cubicBezTo>
                  <a:pt x="789" y="830"/>
                  <a:pt x="777" y="878"/>
                  <a:pt x="760" y="886"/>
                </a:cubicBezTo>
                <a:cubicBezTo>
                  <a:pt x="650" y="941"/>
                  <a:pt x="516" y="916"/>
                  <a:pt x="400" y="918"/>
                </a:cubicBezTo>
                <a:cubicBezTo>
                  <a:pt x="126" y="915"/>
                  <a:pt x="164" y="936"/>
                  <a:pt x="28" y="902"/>
                </a:cubicBezTo>
                <a:cubicBezTo>
                  <a:pt x="0" y="874"/>
                  <a:pt x="0" y="834"/>
                  <a:pt x="28" y="806"/>
                </a:cubicBezTo>
                <a:cubicBezTo>
                  <a:pt x="33" y="790"/>
                  <a:pt x="40" y="782"/>
                  <a:pt x="52" y="770"/>
                </a:cubicBezTo>
                <a:cubicBezTo>
                  <a:pt x="57" y="755"/>
                  <a:pt x="67" y="747"/>
                  <a:pt x="76" y="734"/>
                </a:cubicBezTo>
                <a:cubicBezTo>
                  <a:pt x="84" y="703"/>
                  <a:pt x="77" y="733"/>
                  <a:pt x="84" y="690"/>
                </a:cubicBezTo>
                <a:cubicBezTo>
                  <a:pt x="85" y="683"/>
                  <a:pt x="88" y="670"/>
                  <a:pt x="88" y="670"/>
                </a:cubicBezTo>
                <a:close/>
              </a:path>
            </a:pathLst>
          </a:custGeom>
          <a:solidFill>
            <a:srgbClr val="FFFFCC"/>
          </a:solidFill>
          <a:ln w="9525" cmpd="sng">
            <a:solidFill>
              <a:schemeClr val="tx1"/>
            </a:solidFill>
            <a:bevel/>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4" name="Freeform 92"/>
          <p:cNvSpPr>
            <a:spLocks/>
          </p:cNvSpPr>
          <p:nvPr/>
        </p:nvSpPr>
        <p:spPr bwMode="auto">
          <a:xfrm>
            <a:off x="4356100" y="115888"/>
            <a:ext cx="3240088" cy="2376487"/>
          </a:xfrm>
          <a:custGeom>
            <a:avLst/>
            <a:gdLst>
              <a:gd name="T0" fmla="*/ 2147483647 w 2076"/>
              <a:gd name="T1" fmla="*/ 2147483647 h 1358"/>
              <a:gd name="T2" fmla="*/ 2147483647 w 2076"/>
              <a:gd name="T3" fmla="*/ 2147483647 h 1358"/>
              <a:gd name="T4" fmla="*/ 2147483647 w 2076"/>
              <a:gd name="T5" fmla="*/ 2147483647 h 1358"/>
              <a:gd name="T6" fmla="*/ 2147483647 w 2076"/>
              <a:gd name="T7" fmla="*/ 2147483647 h 1358"/>
              <a:gd name="T8" fmla="*/ 0 w 2076"/>
              <a:gd name="T9" fmla="*/ 2147483647 h 1358"/>
              <a:gd name="T10" fmla="*/ 2147483647 w 2076"/>
              <a:gd name="T11" fmla="*/ 2147483647 h 1358"/>
              <a:gd name="T12" fmla="*/ 2147483647 w 2076"/>
              <a:gd name="T13" fmla="*/ 2147483647 h 1358"/>
              <a:gd name="T14" fmla="*/ 2147483647 w 2076"/>
              <a:gd name="T15" fmla="*/ 2147483647 h 1358"/>
              <a:gd name="T16" fmla="*/ 2147483647 w 2076"/>
              <a:gd name="T17" fmla="*/ 2147483647 h 1358"/>
              <a:gd name="T18" fmla="*/ 2147483647 w 2076"/>
              <a:gd name="T19" fmla="*/ 2147483647 h 1358"/>
              <a:gd name="T20" fmla="*/ 2147483647 w 2076"/>
              <a:gd name="T21" fmla="*/ 2147483647 h 1358"/>
              <a:gd name="T22" fmla="*/ 2147483647 w 2076"/>
              <a:gd name="T23" fmla="*/ 2147483647 h 1358"/>
              <a:gd name="T24" fmla="*/ 2147483647 w 2076"/>
              <a:gd name="T25" fmla="*/ 2147483647 h 1358"/>
              <a:gd name="T26" fmla="*/ 2147483647 w 2076"/>
              <a:gd name="T27" fmla="*/ 2147483647 h 1358"/>
              <a:gd name="T28" fmla="*/ 2147483647 w 2076"/>
              <a:gd name="T29" fmla="*/ 2147483647 h 1358"/>
              <a:gd name="T30" fmla="*/ 2147483647 w 2076"/>
              <a:gd name="T31" fmla="*/ 2147483647 h 1358"/>
              <a:gd name="T32" fmla="*/ 2147483647 w 2076"/>
              <a:gd name="T33" fmla="*/ 2147483647 h 1358"/>
              <a:gd name="T34" fmla="*/ 2147483647 w 2076"/>
              <a:gd name="T35" fmla="*/ 2147483647 h 1358"/>
              <a:gd name="T36" fmla="*/ 2147483647 w 2076"/>
              <a:gd name="T37" fmla="*/ 2147483647 h 1358"/>
              <a:gd name="T38" fmla="*/ 2147483647 w 2076"/>
              <a:gd name="T39" fmla="*/ 2147483647 h 1358"/>
              <a:gd name="T40" fmla="*/ 2147483647 w 2076"/>
              <a:gd name="T41" fmla="*/ 2147483647 h 1358"/>
              <a:gd name="T42" fmla="*/ 2147483647 w 2076"/>
              <a:gd name="T43" fmla="*/ 2147483647 h 1358"/>
              <a:gd name="T44" fmla="*/ 2147483647 w 2076"/>
              <a:gd name="T45" fmla="*/ 2147483647 h 1358"/>
              <a:gd name="T46" fmla="*/ 2147483647 w 2076"/>
              <a:gd name="T47" fmla="*/ 2147483647 h 1358"/>
              <a:gd name="T48" fmla="*/ 2147483647 w 2076"/>
              <a:gd name="T49" fmla="*/ 2147483647 h 1358"/>
              <a:gd name="T50" fmla="*/ 2147483647 w 2076"/>
              <a:gd name="T51" fmla="*/ 2147483647 h 1358"/>
              <a:gd name="T52" fmla="*/ 2147483647 w 2076"/>
              <a:gd name="T53" fmla="*/ 2147483647 h 1358"/>
              <a:gd name="T54" fmla="*/ 2147483647 w 2076"/>
              <a:gd name="T55" fmla="*/ 2147483647 h 1358"/>
              <a:gd name="T56" fmla="*/ 2147483647 w 2076"/>
              <a:gd name="T57" fmla="*/ 2147483647 h 1358"/>
              <a:gd name="T58" fmla="*/ 2147483647 w 2076"/>
              <a:gd name="T59" fmla="*/ 2147483647 h 1358"/>
              <a:gd name="T60" fmla="*/ 2147483647 w 2076"/>
              <a:gd name="T61" fmla="*/ 2147483647 h 1358"/>
              <a:gd name="T62" fmla="*/ 2147483647 w 2076"/>
              <a:gd name="T63" fmla="*/ 2147483647 h 1358"/>
              <a:gd name="T64" fmla="*/ 2147483647 w 2076"/>
              <a:gd name="T65" fmla="*/ 2147483647 h 1358"/>
              <a:gd name="T66" fmla="*/ 2147483647 w 2076"/>
              <a:gd name="T67" fmla="*/ 2147483647 h 1358"/>
              <a:gd name="T68" fmla="*/ 2147483647 w 2076"/>
              <a:gd name="T69" fmla="*/ 2147483647 h 1358"/>
              <a:gd name="T70" fmla="*/ 2147483647 w 2076"/>
              <a:gd name="T71" fmla="*/ 2147483647 h 1358"/>
              <a:gd name="T72" fmla="*/ 2147483647 w 2076"/>
              <a:gd name="T73" fmla="*/ 2147483647 h 1358"/>
              <a:gd name="T74" fmla="*/ 2147483647 w 2076"/>
              <a:gd name="T75" fmla="*/ 2147483647 h 1358"/>
              <a:gd name="T76" fmla="*/ 2147483647 w 2076"/>
              <a:gd name="T77" fmla="*/ 2147483647 h 1358"/>
              <a:gd name="T78" fmla="*/ 2147483647 w 2076"/>
              <a:gd name="T79" fmla="*/ 2147483647 h 1358"/>
              <a:gd name="T80" fmla="*/ 2147483647 w 2076"/>
              <a:gd name="T81" fmla="*/ 2147483647 h 1358"/>
              <a:gd name="T82" fmla="*/ 2147483647 w 2076"/>
              <a:gd name="T83" fmla="*/ 2147483647 h 1358"/>
              <a:gd name="T84" fmla="*/ 2147483647 w 2076"/>
              <a:gd name="T85" fmla="*/ 2147483647 h 13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6" h="1358">
                <a:moveTo>
                  <a:pt x="312" y="1340"/>
                </a:moveTo>
                <a:cubicBezTo>
                  <a:pt x="283" y="1339"/>
                  <a:pt x="122" y="1358"/>
                  <a:pt x="64" y="1316"/>
                </a:cubicBezTo>
                <a:cubicBezTo>
                  <a:pt x="51" y="1306"/>
                  <a:pt x="46" y="1293"/>
                  <a:pt x="32" y="1284"/>
                </a:cubicBezTo>
                <a:cubicBezTo>
                  <a:pt x="26" y="1266"/>
                  <a:pt x="15" y="1250"/>
                  <a:pt x="8" y="1232"/>
                </a:cubicBezTo>
                <a:cubicBezTo>
                  <a:pt x="5" y="1224"/>
                  <a:pt x="0" y="1208"/>
                  <a:pt x="0" y="1208"/>
                </a:cubicBezTo>
                <a:cubicBezTo>
                  <a:pt x="2" y="1158"/>
                  <a:pt x="0" y="1076"/>
                  <a:pt x="24" y="1024"/>
                </a:cubicBezTo>
                <a:cubicBezTo>
                  <a:pt x="55" y="958"/>
                  <a:pt x="114" y="918"/>
                  <a:pt x="164" y="868"/>
                </a:cubicBezTo>
                <a:cubicBezTo>
                  <a:pt x="197" y="835"/>
                  <a:pt x="226" y="798"/>
                  <a:pt x="260" y="764"/>
                </a:cubicBezTo>
                <a:cubicBezTo>
                  <a:pt x="313" y="711"/>
                  <a:pt x="355" y="649"/>
                  <a:pt x="408" y="596"/>
                </a:cubicBezTo>
                <a:cubicBezTo>
                  <a:pt x="476" y="528"/>
                  <a:pt x="544" y="456"/>
                  <a:pt x="612" y="388"/>
                </a:cubicBezTo>
                <a:cubicBezTo>
                  <a:pt x="639" y="361"/>
                  <a:pt x="659" y="328"/>
                  <a:pt x="684" y="300"/>
                </a:cubicBezTo>
                <a:cubicBezTo>
                  <a:pt x="740" y="238"/>
                  <a:pt x="807" y="209"/>
                  <a:pt x="880" y="172"/>
                </a:cubicBezTo>
                <a:cubicBezTo>
                  <a:pt x="901" y="162"/>
                  <a:pt x="917" y="150"/>
                  <a:pt x="940" y="144"/>
                </a:cubicBezTo>
                <a:cubicBezTo>
                  <a:pt x="1001" y="103"/>
                  <a:pt x="1079" y="62"/>
                  <a:pt x="1152" y="52"/>
                </a:cubicBezTo>
                <a:cubicBezTo>
                  <a:pt x="1231" y="26"/>
                  <a:pt x="1321" y="23"/>
                  <a:pt x="1404" y="16"/>
                </a:cubicBezTo>
                <a:cubicBezTo>
                  <a:pt x="1574" y="20"/>
                  <a:pt x="1532" y="0"/>
                  <a:pt x="1628" y="64"/>
                </a:cubicBezTo>
                <a:cubicBezTo>
                  <a:pt x="1635" y="75"/>
                  <a:pt x="1660" y="96"/>
                  <a:pt x="1672" y="100"/>
                </a:cubicBezTo>
                <a:cubicBezTo>
                  <a:pt x="1709" y="137"/>
                  <a:pt x="1754" y="168"/>
                  <a:pt x="1796" y="200"/>
                </a:cubicBezTo>
                <a:cubicBezTo>
                  <a:pt x="1804" y="206"/>
                  <a:pt x="1813" y="209"/>
                  <a:pt x="1820" y="216"/>
                </a:cubicBezTo>
                <a:cubicBezTo>
                  <a:pt x="1855" y="251"/>
                  <a:pt x="1887" y="288"/>
                  <a:pt x="1928" y="316"/>
                </a:cubicBezTo>
                <a:cubicBezTo>
                  <a:pt x="1939" y="332"/>
                  <a:pt x="1952" y="349"/>
                  <a:pt x="1968" y="360"/>
                </a:cubicBezTo>
                <a:cubicBezTo>
                  <a:pt x="1976" y="385"/>
                  <a:pt x="1992" y="401"/>
                  <a:pt x="2008" y="420"/>
                </a:cubicBezTo>
                <a:cubicBezTo>
                  <a:pt x="2022" y="437"/>
                  <a:pt x="2024" y="454"/>
                  <a:pt x="2044" y="468"/>
                </a:cubicBezTo>
                <a:cubicBezTo>
                  <a:pt x="2048" y="482"/>
                  <a:pt x="2064" y="508"/>
                  <a:pt x="2064" y="508"/>
                </a:cubicBezTo>
                <a:cubicBezTo>
                  <a:pt x="2070" y="531"/>
                  <a:pt x="2073" y="547"/>
                  <a:pt x="2076" y="572"/>
                </a:cubicBezTo>
                <a:cubicBezTo>
                  <a:pt x="2075" y="607"/>
                  <a:pt x="2074" y="641"/>
                  <a:pt x="2072" y="676"/>
                </a:cubicBezTo>
                <a:cubicBezTo>
                  <a:pt x="2069" y="721"/>
                  <a:pt x="2028" y="733"/>
                  <a:pt x="1996" y="752"/>
                </a:cubicBezTo>
                <a:cubicBezTo>
                  <a:pt x="1989" y="763"/>
                  <a:pt x="1964" y="784"/>
                  <a:pt x="1952" y="788"/>
                </a:cubicBezTo>
                <a:cubicBezTo>
                  <a:pt x="1920" y="830"/>
                  <a:pt x="1846" y="820"/>
                  <a:pt x="1800" y="824"/>
                </a:cubicBezTo>
                <a:cubicBezTo>
                  <a:pt x="1754" y="828"/>
                  <a:pt x="1710" y="848"/>
                  <a:pt x="1664" y="848"/>
                </a:cubicBezTo>
                <a:cubicBezTo>
                  <a:pt x="1349" y="851"/>
                  <a:pt x="1035" y="851"/>
                  <a:pt x="720" y="852"/>
                </a:cubicBezTo>
                <a:cubicBezTo>
                  <a:pt x="669" y="859"/>
                  <a:pt x="619" y="869"/>
                  <a:pt x="568" y="876"/>
                </a:cubicBezTo>
                <a:cubicBezTo>
                  <a:pt x="538" y="896"/>
                  <a:pt x="576" y="873"/>
                  <a:pt x="540" y="888"/>
                </a:cubicBezTo>
                <a:cubicBezTo>
                  <a:pt x="511" y="901"/>
                  <a:pt x="487" y="926"/>
                  <a:pt x="456" y="936"/>
                </a:cubicBezTo>
                <a:cubicBezTo>
                  <a:pt x="442" y="946"/>
                  <a:pt x="432" y="955"/>
                  <a:pt x="416" y="960"/>
                </a:cubicBezTo>
                <a:cubicBezTo>
                  <a:pt x="404" y="972"/>
                  <a:pt x="390" y="981"/>
                  <a:pt x="376" y="992"/>
                </a:cubicBezTo>
                <a:cubicBezTo>
                  <a:pt x="368" y="998"/>
                  <a:pt x="352" y="1008"/>
                  <a:pt x="352" y="1008"/>
                </a:cubicBezTo>
                <a:cubicBezTo>
                  <a:pt x="343" y="1035"/>
                  <a:pt x="332" y="1068"/>
                  <a:pt x="316" y="1092"/>
                </a:cubicBezTo>
                <a:cubicBezTo>
                  <a:pt x="315" y="1097"/>
                  <a:pt x="314" y="1103"/>
                  <a:pt x="312" y="1108"/>
                </a:cubicBezTo>
                <a:cubicBezTo>
                  <a:pt x="310" y="1112"/>
                  <a:pt x="306" y="1115"/>
                  <a:pt x="304" y="1120"/>
                </a:cubicBezTo>
                <a:cubicBezTo>
                  <a:pt x="300" y="1130"/>
                  <a:pt x="296" y="1152"/>
                  <a:pt x="296" y="1152"/>
                </a:cubicBezTo>
                <a:cubicBezTo>
                  <a:pt x="297" y="1200"/>
                  <a:pt x="298" y="1248"/>
                  <a:pt x="300" y="1296"/>
                </a:cubicBezTo>
                <a:cubicBezTo>
                  <a:pt x="301" y="1311"/>
                  <a:pt x="312" y="1340"/>
                  <a:pt x="312" y="1340"/>
                </a:cubicBezTo>
                <a:close/>
              </a:path>
            </a:pathLst>
          </a:custGeom>
          <a:solidFill>
            <a:srgbClr val="99FF66"/>
          </a:solidFill>
          <a:ln w="9525" cmpd="sng">
            <a:solidFill>
              <a:schemeClr val="tx1"/>
            </a:solidFill>
            <a:bevel/>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000"/>
              <a:t>A</a:t>
            </a:r>
          </a:p>
        </p:txBody>
      </p:sp>
      <p:sp>
        <p:nvSpPr>
          <p:cNvPr id="29705"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B</a:t>
            </a:r>
          </a:p>
        </p:txBody>
      </p:sp>
      <p:sp>
        <p:nvSpPr>
          <p:cNvPr id="29707" name="Oval 7"/>
          <p:cNvSpPr>
            <a:spLocks noChangeArrowheads="1"/>
          </p:cNvSpPr>
          <p:nvPr/>
        </p:nvSpPr>
        <p:spPr bwMode="auto">
          <a:xfrm>
            <a:off x="6153150" y="12287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C</a:t>
            </a:r>
          </a:p>
        </p:txBody>
      </p:sp>
      <p:sp>
        <p:nvSpPr>
          <p:cNvPr id="29709" name="Oval 9"/>
          <p:cNvSpPr>
            <a:spLocks noChangeArrowheads="1"/>
          </p:cNvSpPr>
          <p:nvPr/>
        </p:nvSpPr>
        <p:spPr bwMode="auto">
          <a:xfrm>
            <a:off x="7234238"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D</a:t>
            </a:r>
          </a:p>
        </p:txBody>
      </p:sp>
      <p:sp>
        <p:nvSpPr>
          <p:cNvPr id="29711"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2"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E</a:t>
            </a:r>
          </a:p>
        </p:txBody>
      </p:sp>
      <p:sp>
        <p:nvSpPr>
          <p:cNvPr id="29713"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F</a:t>
            </a:r>
          </a:p>
        </p:txBody>
      </p:sp>
      <p:sp>
        <p:nvSpPr>
          <p:cNvPr id="29715"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6"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G</a:t>
            </a:r>
          </a:p>
        </p:txBody>
      </p:sp>
      <p:sp>
        <p:nvSpPr>
          <p:cNvPr id="29717"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8"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H</a:t>
            </a:r>
          </a:p>
        </p:txBody>
      </p:sp>
      <p:sp>
        <p:nvSpPr>
          <p:cNvPr id="29719"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0"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I</a:t>
            </a:r>
          </a:p>
        </p:txBody>
      </p:sp>
      <p:sp>
        <p:nvSpPr>
          <p:cNvPr id="29721"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J</a:t>
            </a:r>
          </a:p>
        </p:txBody>
      </p:sp>
      <p:sp>
        <p:nvSpPr>
          <p:cNvPr id="29723"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K</a:t>
            </a:r>
          </a:p>
        </p:txBody>
      </p:sp>
      <p:sp>
        <p:nvSpPr>
          <p:cNvPr id="29725"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L</a:t>
            </a:r>
          </a:p>
        </p:txBody>
      </p:sp>
      <p:sp>
        <p:nvSpPr>
          <p:cNvPr id="29727"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8"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M</a:t>
            </a:r>
          </a:p>
        </p:txBody>
      </p:sp>
      <p:sp>
        <p:nvSpPr>
          <p:cNvPr id="29729"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0"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N</a:t>
            </a:r>
          </a:p>
        </p:txBody>
      </p:sp>
      <p:sp>
        <p:nvSpPr>
          <p:cNvPr id="29731"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2"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O</a:t>
            </a:r>
          </a:p>
        </p:txBody>
      </p:sp>
      <p:sp>
        <p:nvSpPr>
          <p:cNvPr id="29733"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4"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P</a:t>
            </a:r>
          </a:p>
        </p:txBody>
      </p:sp>
      <p:sp>
        <p:nvSpPr>
          <p:cNvPr id="29735"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6"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Q</a:t>
            </a:r>
          </a:p>
        </p:txBody>
      </p:sp>
      <p:sp>
        <p:nvSpPr>
          <p:cNvPr id="29737"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8"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R</a:t>
            </a:r>
          </a:p>
        </p:txBody>
      </p:sp>
      <p:sp>
        <p:nvSpPr>
          <p:cNvPr id="29739"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S</a:t>
            </a:r>
          </a:p>
        </p:txBody>
      </p:sp>
      <p:sp>
        <p:nvSpPr>
          <p:cNvPr id="29741"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2"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T</a:t>
            </a:r>
          </a:p>
        </p:txBody>
      </p:sp>
      <p:sp>
        <p:nvSpPr>
          <p:cNvPr id="29743"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4"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b="1"/>
              <a:t>U</a:t>
            </a:r>
          </a:p>
        </p:txBody>
      </p:sp>
      <p:sp>
        <p:nvSpPr>
          <p:cNvPr id="29745" name="Line 52"/>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6" name="Line 53"/>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7" name="Line 54"/>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8" name="Line 55"/>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9" name="Line 56"/>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0" name="Line 57"/>
          <p:cNvSpPr>
            <a:spLocks noChangeShapeType="1"/>
          </p:cNvSpPr>
          <p:nvPr/>
        </p:nvSpPr>
        <p:spPr bwMode="auto">
          <a:xfrm flipH="1">
            <a:off x="6084888" y="1412875"/>
            <a:ext cx="1428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1" name="Line 58"/>
          <p:cNvSpPr>
            <a:spLocks noChangeShapeType="1"/>
          </p:cNvSpPr>
          <p:nvPr/>
        </p:nvSpPr>
        <p:spPr bwMode="auto">
          <a:xfrm>
            <a:off x="6300788" y="1412875"/>
            <a:ext cx="358775"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2" name="Line 59"/>
          <p:cNvSpPr>
            <a:spLocks noChangeShapeType="1"/>
          </p:cNvSpPr>
          <p:nvPr/>
        </p:nvSpPr>
        <p:spPr bwMode="auto">
          <a:xfrm>
            <a:off x="7308850" y="1412875"/>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3" name="Line 60"/>
          <p:cNvSpPr>
            <a:spLocks noChangeShapeType="1"/>
          </p:cNvSpPr>
          <p:nvPr/>
        </p:nvSpPr>
        <p:spPr bwMode="auto">
          <a:xfrm>
            <a:off x="7380288" y="1341438"/>
            <a:ext cx="6477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4" name="Line 61"/>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5" name="Line 62"/>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6" name="Line 63"/>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7" name="Line 64"/>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8" name="Line 65"/>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9" name="Line 66"/>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0" name="Line 67"/>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1" name="Line 68"/>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2" name="Line 69"/>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3" name="Line 70"/>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4" name="Line 71"/>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5" name="Line 72"/>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6" name="Text Box 73"/>
          <p:cNvSpPr txBox="1">
            <a:spLocks noChangeArrowheads="1"/>
          </p:cNvSpPr>
          <p:nvPr/>
        </p:nvSpPr>
        <p:spPr bwMode="auto">
          <a:xfrm>
            <a:off x="1979613" y="59690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9767" name="Text Box 74"/>
          <p:cNvSpPr txBox="1">
            <a:spLocks noChangeArrowheads="1"/>
          </p:cNvSpPr>
          <p:nvPr/>
        </p:nvSpPr>
        <p:spPr bwMode="auto">
          <a:xfrm>
            <a:off x="24828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9768" name="Text Box 75"/>
          <p:cNvSpPr txBox="1">
            <a:spLocks noChangeArrowheads="1"/>
          </p:cNvSpPr>
          <p:nvPr/>
        </p:nvSpPr>
        <p:spPr bwMode="auto">
          <a:xfrm>
            <a:off x="297815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9769" name="Text Box 76"/>
          <p:cNvSpPr txBox="1">
            <a:spLocks noChangeArrowheads="1"/>
          </p:cNvSpPr>
          <p:nvPr/>
        </p:nvSpPr>
        <p:spPr bwMode="auto">
          <a:xfrm>
            <a:off x="3492500" y="4724400"/>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9770" name="Text Box 77"/>
          <p:cNvSpPr txBox="1">
            <a:spLocks noChangeArrowheads="1"/>
          </p:cNvSpPr>
          <p:nvPr/>
        </p:nvSpPr>
        <p:spPr bwMode="auto">
          <a:xfrm>
            <a:off x="1979613" y="4733925"/>
            <a:ext cx="441325"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A</a:t>
            </a:r>
          </a:p>
        </p:txBody>
      </p:sp>
      <p:sp>
        <p:nvSpPr>
          <p:cNvPr id="29771" name="Text Box 78"/>
          <p:cNvSpPr txBox="1">
            <a:spLocks noChangeArrowheads="1"/>
          </p:cNvSpPr>
          <p:nvPr/>
        </p:nvSpPr>
        <p:spPr bwMode="auto">
          <a:xfrm>
            <a:off x="2439988" y="596900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B</a:t>
            </a:r>
          </a:p>
        </p:txBody>
      </p:sp>
      <p:sp>
        <p:nvSpPr>
          <p:cNvPr id="29772" name="Text Box 79"/>
          <p:cNvSpPr txBox="1">
            <a:spLocks noChangeArrowheads="1"/>
          </p:cNvSpPr>
          <p:nvPr/>
        </p:nvSpPr>
        <p:spPr bwMode="auto">
          <a:xfrm>
            <a:off x="3932238" y="4714875"/>
            <a:ext cx="420687" cy="519113"/>
          </a:xfrm>
          <a:prstGeom prst="rect">
            <a:avLst/>
          </a:prstGeom>
          <a:solidFill>
            <a:srgbClr val="99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E</a:t>
            </a:r>
          </a:p>
        </p:txBody>
      </p:sp>
      <p:sp>
        <p:nvSpPr>
          <p:cNvPr id="29773" name="Text Box 80"/>
          <p:cNvSpPr txBox="1">
            <a:spLocks noChangeArrowheads="1"/>
          </p:cNvSpPr>
          <p:nvPr/>
        </p:nvSpPr>
        <p:spPr bwMode="auto">
          <a:xfrm>
            <a:off x="440848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F</a:t>
            </a:r>
          </a:p>
        </p:txBody>
      </p:sp>
      <p:sp>
        <p:nvSpPr>
          <p:cNvPr id="29774" name="Text Box 81"/>
          <p:cNvSpPr txBox="1">
            <a:spLocks noChangeArrowheads="1"/>
          </p:cNvSpPr>
          <p:nvPr/>
        </p:nvSpPr>
        <p:spPr bwMode="auto">
          <a:xfrm>
            <a:off x="2959100" y="59594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C</a:t>
            </a:r>
          </a:p>
        </p:txBody>
      </p:sp>
      <p:sp>
        <p:nvSpPr>
          <p:cNvPr id="29775" name="Text Box 82"/>
          <p:cNvSpPr txBox="1">
            <a:spLocks noChangeArrowheads="1"/>
          </p:cNvSpPr>
          <p:nvPr/>
        </p:nvSpPr>
        <p:spPr bwMode="auto">
          <a:xfrm>
            <a:off x="4840288" y="4724400"/>
            <a:ext cx="46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G</a:t>
            </a:r>
          </a:p>
        </p:txBody>
      </p:sp>
      <p:sp>
        <p:nvSpPr>
          <p:cNvPr id="29776" name="Text Box 83"/>
          <p:cNvSpPr txBox="1">
            <a:spLocks noChangeArrowheads="1"/>
          </p:cNvSpPr>
          <p:nvPr/>
        </p:nvSpPr>
        <p:spPr bwMode="auto">
          <a:xfrm>
            <a:off x="5335588" y="473392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H</a:t>
            </a:r>
          </a:p>
        </p:txBody>
      </p:sp>
      <p:sp>
        <p:nvSpPr>
          <p:cNvPr id="29777" name="Text Box 84"/>
          <p:cNvSpPr txBox="1">
            <a:spLocks noChangeArrowheads="1"/>
          </p:cNvSpPr>
          <p:nvPr/>
        </p:nvSpPr>
        <p:spPr bwMode="auto">
          <a:xfrm>
            <a:off x="3492500" y="59594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D</a:t>
            </a:r>
          </a:p>
        </p:txBody>
      </p:sp>
      <p:sp>
        <p:nvSpPr>
          <p:cNvPr id="29778" name="Text Box 85"/>
          <p:cNvSpPr txBox="1">
            <a:spLocks noChangeArrowheads="1"/>
          </p:cNvSpPr>
          <p:nvPr/>
        </p:nvSpPr>
        <p:spPr bwMode="auto">
          <a:xfrm>
            <a:off x="5830888" y="4724400"/>
            <a:ext cx="282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I</a:t>
            </a:r>
          </a:p>
        </p:txBody>
      </p:sp>
      <p:sp>
        <p:nvSpPr>
          <p:cNvPr id="29779" name="Text Box 86"/>
          <p:cNvSpPr txBox="1">
            <a:spLocks noChangeArrowheads="1"/>
          </p:cNvSpPr>
          <p:nvPr/>
        </p:nvSpPr>
        <p:spPr bwMode="auto">
          <a:xfrm>
            <a:off x="6238875" y="4733925"/>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J</a:t>
            </a:r>
          </a:p>
        </p:txBody>
      </p:sp>
      <p:sp>
        <p:nvSpPr>
          <p:cNvPr id="30812" name="Text Box 87"/>
          <p:cNvSpPr txBox="1">
            <a:spLocks noChangeArrowheads="1"/>
          </p:cNvSpPr>
          <p:nvPr/>
        </p:nvSpPr>
        <p:spPr bwMode="auto">
          <a:xfrm>
            <a:off x="3924300" y="59578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E</a:t>
            </a:r>
          </a:p>
        </p:txBody>
      </p:sp>
      <p:sp>
        <p:nvSpPr>
          <p:cNvPr id="30813" name="Text Box 88"/>
          <p:cNvSpPr txBox="1">
            <a:spLocks noChangeArrowheads="1"/>
          </p:cNvSpPr>
          <p:nvPr/>
        </p:nvSpPr>
        <p:spPr bwMode="auto">
          <a:xfrm>
            <a:off x="6708775" y="473392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K</a:t>
            </a:r>
          </a:p>
        </p:txBody>
      </p:sp>
      <p:sp>
        <p:nvSpPr>
          <p:cNvPr id="30814" name="Text Box 89"/>
          <p:cNvSpPr txBox="1">
            <a:spLocks noChangeArrowheads="1"/>
          </p:cNvSpPr>
          <p:nvPr/>
        </p:nvSpPr>
        <p:spPr bwMode="auto">
          <a:xfrm>
            <a:off x="7164388" y="4733925"/>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en-US" altLang="zh-CN" sz="2800" b="1">
                <a:solidFill>
                  <a:schemeClr val="accent2"/>
                </a:solidFill>
              </a:rPr>
              <a:t>L</a:t>
            </a:r>
          </a:p>
        </p:txBody>
      </p:sp>
      <p:sp>
        <p:nvSpPr>
          <p:cNvPr id="29783" name="Line 103"/>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Text Box 58"/>
          <p:cNvSpPr txBox="1">
            <a:spLocks noChangeArrowheads="1"/>
          </p:cNvSpPr>
          <p:nvPr/>
        </p:nvSpPr>
        <p:spPr bwMode="auto">
          <a:xfrm>
            <a:off x="859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r>
              <a:rPr lang="zh-CN" altLang="en-US" sz="3200" b="1" dirty="0">
                <a:solidFill>
                  <a:srgbClr val="0000FF"/>
                </a:solidFill>
              </a:rPr>
              <a:t>广度优先搜索</a:t>
            </a:r>
          </a:p>
        </p:txBody>
      </p:sp>
    </p:spTree>
    <p:extLst>
      <p:ext uri="{BB962C8B-B14F-4D97-AF65-F5344CB8AC3E}">
        <p14:creationId xmlns:p14="http://schemas.microsoft.com/office/powerpoint/2010/main" val="421122444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12"/>
                                        </p:tgtEl>
                                        <p:attrNameLst>
                                          <p:attrName>style.visibility</p:attrName>
                                        </p:attrNameLst>
                                      </p:cBhvr>
                                      <p:to>
                                        <p:strVal val="visible"/>
                                      </p:to>
                                    </p:set>
                                    <p:anim calcmode="lin" valueType="num">
                                      <p:cBhvr additive="base">
                                        <p:cTn id="7" dur="500" fill="hold"/>
                                        <p:tgtEl>
                                          <p:spTgt spid="30812"/>
                                        </p:tgtEl>
                                        <p:attrNameLst>
                                          <p:attrName>ppt_x</p:attrName>
                                        </p:attrNameLst>
                                      </p:cBhvr>
                                      <p:tavLst>
                                        <p:tav tm="0">
                                          <p:val>
                                            <p:strVal val="#ppt_x"/>
                                          </p:val>
                                        </p:tav>
                                        <p:tav tm="100000">
                                          <p:val>
                                            <p:strVal val="#ppt_x"/>
                                          </p:val>
                                        </p:tav>
                                      </p:tavLst>
                                    </p:anim>
                                    <p:anim calcmode="lin" valueType="num">
                                      <p:cBhvr additive="base">
                                        <p:cTn id="8" dur="500" fill="hold"/>
                                        <p:tgtEl>
                                          <p:spTgt spid="308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0813"/>
                                        </p:tgtEl>
                                        <p:attrNameLst>
                                          <p:attrName>style.visibility</p:attrName>
                                        </p:attrNameLst>
                                      </p:cBhvr>
                                      <p:to>
                                        <p:strVal val="visible"/>
                                      </p:to>
                                    </p:set>
                                    <p:anim calcmode="lin" valueType="num">
                                      <p:cBhvr additive="base">
                                        <p:cTn id="13" dur="500" fill="hold"/>
                                        <p:tgtEl>
                                          <p:spTgt spid="30813"/>
                                        </p:tgtEl>
                                        <p:attrNameLst>
                                          <p:attrName>ppt_x</p:attrName>
                                        </p:attrNameLst>
                                      </p:cBhvr>
                                      <p:tavLst>
                                        <p:tav tm="0">
                                          <p:val>
                                            <p:strVal val="#ppt_x"/>
                                          </p:val>
                                        </p:tav>
                                        <p:tav tm="100000">
                                          <p:val>
                                            <p:strVal val="#ppt_x"/>
                                          </p:val>
                                        </p:tav>
                                      </p:tavLst>
                                    </p:anim>
                                    <p:anim calcmode="lin" valueType="num">
                                      <p:cBhvr additive="base">
                                        <p:cTn id="14" dur="500" fill="hold"/>
                                        <p:tgtEl>
                                          <p:spTgt spid="3081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0814"/>
                                        </p:tgtEl>
                                        <p:attrNameLst>
                                          <p:attrName>style.visibility</p:attrName>
                                        </p:attrNameLst>
                                      </p:cBhvr>
                                      <p:to>
                                        <p:strVal val="visible"/>
                                      </p:to>
                                    </p:set>
                                    <p:anim calcmode="lin" valueType="num">
                                      <p:cBhvr additive="base">
                                        <p:cTn id="19" dur="500" fill="hold"/>
                                        <p:tgtEl>
                                          <p:spTgt spid="30814"/>
                                        </p:tgtEl>
                                        <p:attrNameLst>
                                          <p:attrName>ppt_x</p:attrName>
                                        </p:attrNameLst>
                                      </p:cBhvr>
                                      <p:tavLst>
                                        <p:tav tm="0">
                                          <p:val>
                                            <p:strVal val="#ppt_x"/>
                                          </p:val>
                                        </p:tav>
                                        <p:tav tm="100000">
                                          <p:val>
                                            <p:strVal val="#ppt_x"/>
                                          </p:val>
                                        </p:tav>
                                      </p:tavLst>
                                    </p:anim>
                                    <p:anim calcmode="lin" valueType="num">
                                      <p:cBhvr additive="base">
                                        <p:cTn id="20" dur="500" fill="hold"/>
                                        <p:tgtEl>
                                          <p:spTgt spid="3081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30734"/>
                                        </p:tgtEl>
                                        <p:attrNameLst>
                                          <p:attrName>style.visibility</p:attrName>
                                        </p:attrNameLst>
                                      </p:cBhvr>
                                      <p:to>
                                        <p:strVal val="visible"/>
                                      </p:to>
                                    </p:set>
                                    <p:anim calcmode="lin" valueType="num">
                                      <p:cBhvr>
                                        <p:cTn id="25" dur="1000" fill="hold"/>
                                        <p:tgtEl>
                                          <p:spTgt spid="30734"/>
                                        </p:tgtEl>
                                        <p:attrNameLst>
                                          <p:attrName>ppt_w</p:attrName>
                                        </p:attrNameLst>
                                      </p:cBhvr>
                                      <p:tavLst>
                                        <p:tav tm="0">
                                          <p:val>
                                            <p:strVal val="#ppt_w*0.70"/>
                                          </p:val>
                                        </p:tav>
                                        <p:tav tm="100000">
                                          <p:val>
                                            <p:strVal val="#ppt_w"/>
                                          </p:val>
                                        </p:tav>
                                      </p:tavLst>
                                    </p:anim>
                                    <p:anim calcmode="lin" valueType="num">
                                      <p:cBhvr>
                                        <p:cTn id="26" dur="1000" fill="hold"/>
                                        <p:tgtEl>
                                          <p:spTgt spid="30734"/>
                                        </p:tgtEl>
                                        <p:attrNameLst>
                                          <p:attrName>ppt_h</p:attrName>
                                        </p:attrNameLst>
                                      </p:cBhvr>
                                      <p:tavLst>
                                        <p:tav tm="0">
                                          <p:val>
                                            <p:strVal val="#ppt_h"/>
                                          </p:val>
                                        </p:tav>
                                        <p:tav tm="100000">
                                          <p:val>
                                            <p:strVal val="#ppt_h"/>
                                          </p:val>
                                        </p:tav>
                                      </p:tavLst>
                                    </p:anim>
                                    <p:animEffect transition="in" filter="fade">
                                      <p:cBhvr>
                                        <p:cTn id="27" dur="1000"/>
                                        <p:tgtEl>
                                          <p:spTgt spid="307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30733"/>
                                        </p:tgtEl>
                                        <p:attrNameLst>
                                          <p:attrName>style.visibility</p:attrName>
                                        </p:attrNameLst>
                                      </p:cBhvr>
                                      <p:to>
                                        <p:strVal val="visible"/>
                                      </p:to>
                                    </p:set>
                                    <p:anim calcmode="lin" valueType="num">
                                      <p:cBhvr>
                                        <p:cTn id="32" dur="1000" fill="hold"/>
                                        <p:tgtEl>
                                          <p:spTgt spid="30733"/>
                                        </p:tgtEl>
                                        <p:attrNameLst>
                                          <p:attrName>ppt_w</p:attrName>
                                        </p:attrNameLst>
                                      </p:cBhvr>
                                      <p:tavLst>
                                        <p:tav tm="0">
                                          <p:val>
                                            <p:strVal val="#ppt_w*0.70"/>
                                          </p:val>
                                        </p:tav>
                                        <p:tav tm="100000">
                                          <p:val>
                                            <p:strVal val="#ppt_w"/>
                                          </p:val>
                                        </p:tav>
                                      </p:tavLst>
                                    </p:anim>
                                    <p:anim calcmode="lin" valueType="num">
                                      <p:cBhvr>
                                        <p:cTn id="33" dur="1000" fill="hold"/>
                                        <p:tgtEl>
                                          <p:spTgt spid="30733"/>
                                        </p:tgtEl>
                                        <p:attrNameLst>
                                          <p:attrName>ppt_h</p:attrName>
                                        </p:attrNameLst>
                                      </p:cBhvr>
                                      <p:tavLst>
                                        <p:tav tm="0">
                                          <p:val>
                                            <p:strVal val="#ppt_h"/>
                                          </p:val>
                                        </p:tav>
                                        <p:tav tm="100000">
                                          <p:val>
                                            <p:strVal val="#ppt_h"/>
                                          </p:val>
                                        </p:tav>
                                      </p:tavLst>
                                    </p:anim>
                                    <p:animEffect transition="in" filter="fade">
                                      <p:cBhvr>
                                        <p:cTn id="34" dur="1000"/>
                                        <p:tgtEl>
                                          <p:spTgt spid="30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3" grpId="0" animBg="1"/>
      <p:bldP spid="30734" grpId="0" animBg="1"/>
      <p:bldP spid="30812" grpId="0" autoUpdateAnimBg="0"/>
      <p:bldP spid="30813" grpId="0" autoUpdateAnimBg="0"/>
      <p:bldP spid="30814"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1" name="Rectangle 1"/>
          <p:cNvSpPr>
            <a:spLocks noChangeArrowheads="1"/>
          </p:cNvSpPr>
          <p:nvPr/>
        </p:nvSpPr>
        <p:spPr bwMode="auto">
          <a:xfrm>
            <a:off x="857224" y="1036505"/>
            <a:ext cx="7572429"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50000"/>
              </a:lnSpc>
              <a:spcBef>
                <a:spcPct val="0"/>
              </a:spcBef>
              <a:spcAft>
                <a:spcPct val="0"/>
              </a:spcAft>
              <a:buClrTx/>
              <a:buSzTx/>
              <a:buFontTx/>
              <a:buNone/>
              <a:tabLst/>
            </a:pPr>
            <a:r>
              <a:rPr kumimoji="0" lang="zh-CN" b="0" i="0" u="none" strike="noStrike" cap="none" normalizeH="0" baseline="0" dirty="0">
                <a:ln>
                  <a:noFill/>
                </a:ln>
                <a:effectLst/>
                <a:latin typeface="黑体" pitchFamily="49" charset="-122"/>
                <a:ea typeface="黑体" pitchFamily="49" charset="-122"/>
                <a:cs typeface="Courier New" pitchFamily="49" charset="0"/>
              </a:rPr>
              <a:t>例</a:t>
            </a:r>
            <a:r>
              <a:rPr kumimoji="0" lang="en-US" altLang="zh-CN" b="0" i="0" u="none" strike="noStrike" cap="none" normalizeH="0" baseline="0" dirty="0">
                <a:ln>
                  <a:noFill/>
                </a:ln>
                <a:effectLst/>
                <a:latin typeface="黑体" pitchFamily="49" charset="-122"/>
                <a:ea typeface="黑体" pitchFamily="49" charset="-122"/>
                <a:cs typeface="Courier New" pitchFamily="49" charset="0"/>
              </a:rPr>
              <a:t> </a:t>
            </a:r>
            <a:r>
              <a:rPr kumimoji="0" lang="en-US" altLang="zh-CN" b="0" i="0" u="none" strike="noStrike" cap="none" normalizeH="0" baseline="0" dirty="0">
                <a:ln>
                  <a:noFill/>
                </a:ln>
                <a:effectLst/>
                <a:latin typeface="Times New Roman" pitchFamily="18" charset="0"/>
                <a:ea typeface="宋体" pitchFamily="2" charset="-122"/>
                <a:cs typeface="Times New Roman" pitchFamily="18" charset="0"/>
              </a:rPr>
              <a:t>3-1 </a:t>
            </a:r>
            <a:r>
              <a:rPr kumimoji="0" lang="zh-CN" altLang="en-US" b="0" i="0" u="none" strike="noStrike" cap="none" normalizeH="0" baseline="0" dirty="0">
                <a:ln>
                  <a:noFill/>
                </a:ln>
                <a:effectLst/>
                <a:latin typeface="仿宋_GB2312"/>
                <a:ea typeface="宋体" pitchFamily="2" charset="-122"/>
                <a:cs typeface="Courier New" pitchFamily="49" charset="0"/>
              </a:rPr>
              <a:t>用广度优先搜索策略求解八数码问题。</a:t>
            </a:r>
            <a:endParaRPr kumimoji="0" lang="zh-CN" altLang="en-US" b="0" i="0" u="none" strike="noStrike" cap="none" normalizeH="0" baseline="0" dirty="0">
              <a:ln>
                <a:noFill/>
              </a:ln>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effectLst/>
                <a:latin typeface="Times New Roman" pitchFamily="18" charset="0"/>
                <a:ea typeface="宋体" pitchFamily="2" charset="-122"/>
                <a:cs typeface="Courier New" pitchFamily="49" charset="0"/>
              </a:rPr>
              <a:t>设初始节点</a:t>
            </a:r>
            <a:r>
              <a:rPr kumimoji="0" lang="en-US" altLang="zh-CN" b="0" i="1" u="none" strike="noStrike" cap="none" normalizeH="0" baseline="0" dirty="0">
                <a:ln>
                  <a:noFill/>
                </a:ln>
                <a:effectLst/>
                <a:latin typeface="Times New Roman" pitchFamily="18" charset="0"/>
                <a:ea typeface="宋体" pitchFamily="2" charset="-122"/>
                <a:cs typeface="Times New Roman" pitchFamily="18" charset="0"/>
              </a:rPr>
              <a:t>S</a:t>
            </a:r>
            <a:r>
              <a:rPr kumimoji="0" lang="en-US" altLang="zh-CN" b="0" i="0" u="none" strike="noStrike" cap="none" normalizeH="0" baseline="-30000" dirty="0">
                <a:ln>
                  <a:noFill/>
                </a:ln>
                <a:effectLst/>
                <a:latin typeface="Times New Roman" pitchFamily="18" charset="0"/>
                <a:ea typeface="宋体" pitchFamily="2" charset="-122"/>
                <a:cs typeface="Times New Roman" pitchFamily="18" charset="0"/>
              </a:rPr>
              <a:t>o</a:t>
            </a:r>
            <a:r>
              <a:rPr kumimoji="0" lang="zh-CN" altLang="en-US" b="0" i="0" u="none" strike="noStrike" cap="none" normalizeH="0" baseline="0" dirty="0">
                <a:ln>
                  <a:noFill/>
                </a:ln>
                <a:effectLst/>
                <a:latin typeface="Times New Roman" pitchFamily="18" charset="0"/>
                <a:ea typeface="宋体" pitchFamily="2" charset="-122"/>
                <a:cs typeface="Courier New" pitchFamily="49" charset="0"/>
              </a:rPr>
              <a:t>和目标节点</a:t>
            </a:r>
            <a:r>
              <a:rPr kumimoji="0" lang="en-US" altLang="zh-CN" b="0" i="1" u="none" strike="noStrike" cap="none" normalizeH="0" baseline="0" dirty="0" err="1">
                <a:ln>
                  <a:noFill/>
                </a:ln>
                <a:effectLst/>
                <a:latin typeface="Times New Roman" pitchFamily="18" charset="0"/>
                <a:ea typeface="宋体" pitchFamily="2" charset="-122"/>
                <a:cs typeface="Times New Roman" pitchFamily="18" charset="0"/>
              </a:rPr>
              <a:t>S</a:t>
            </a:r>
            <a:r>
              <a:rPr kumimoji="0" lang="en-US" altLang="zh-CN" b="0" i="1" u="none" strike="noStrike" cap="none" normalizeH="0" baseline="-30000" dirty="0" err="1">
                <a:ln>
                  <a:noFill/>
                </a:ln>
                <a:effectLst/>
                <a:latin typeface="Times New Roman" pitchFamily="18" charset="0"/>
                <a:ea typeface="宋体" pitchFamily="2" charset="-122"/>
                <a:cs typeface="Times New Roman" pitchFamily="18" charset="0"/>
              </a:rPr>
              <a:t>g</a:t>
            </a:r>
            <a:r>
              <a:rPr kumimoji="0" lang="zh-CN" altLang="en-US" b="0" i="0" u="none" strike="noStrike" cap="none" normalizeH="0" baseline="0" dirty="0">
                <a:ln>
                  <a:noFill/>
                </a:ln>
                <a:effectLst/>
                <a:latin typeface="Times New Roman" pitchFamily="18" charset="0"/>
                <a:ea typeface="宋体" pitchFamily="2" charset="-122"/>
                <a:cs typeface="Courier New" pitchFamily="49" charset="0"/>
              </a:rPr>
              <a:t>分别如图</a:t>
            </a:r>
            <a:r>
              <a:rPr kumimoji="0" lang="en-US" altLang="zh-CN" b="0" i="0" u="none" strike="noStrike" cap="none" normalizeH="0" baseline="0" dirty="0">
                <a:ln>
                  <a:noFill/>
                </a:ln>
                <a:effectLst/>
                <a:latin typeface="Times New Roman" pitchFamily="18" charset="0"/>
                <a:ea typeface="宋体" pitchFamily="2" charset="-122"/>
                <a:cs typeface="Times New Roman" pitchFamily="18" charset="0"/>
              </a:rPr>
              <a:t>3-3</a:t>
            </a:r>
            <a:r>
              <a:rPr kumimoji="0" lang="zh-CN" altLang="en-US" b="0" i="0" u="none" strike="noStrike" cap="none" normalizeH="0" baseline="0" dirty="0">
                <a:ln>
                  <a:noFill/>
                </a:ln>
                <a:effectLst/>
                <a:latin typeface="Times New Roman" pitchFamily="18" charset="0"/>
                <a:ea typeface="宋体" pitchFamily="2" charset="-122"/>
                <a:cs typeface="Courier New" pitchFamily="49" charset="0"/>
              </a:rPr>
              <a:t>的初始棋局和目标棋局所示，我们用广度优先搜索策略，则可得到如图</a:t>
            </a:r>
            <a:r>
              <a:rPr kumimoji="0" lang="en-US" altLang="zh-CN" b="0" i="0" u="none" strike="noStrike" cap="none" normalizeH="0" baseline="0" dirty="0">
                <a:ln>
                  <a:noFill/>
                </a:ln>
                <a:effectLst/>
                <a:latin typeface="Times New Roman" pitchFamily="18" charset="0"/>
                <a:ea typeface="宋体" pitchFamily="2" charset="-122"/>
                <a:cs typeface="Times New Roman" pitchFamily="18" charset="0"/>
              </a:rPr>
              <a:t>3-6</a:t>
            </a:r>
            <a:r>
              <a:rPr kumimoji="0" lang="zh-CN" altLang="en-US" b="0" i="0" u="none" strike="noStrike" cap="none" normalizeH="0" baseline="0" dirty="0">
                <a:ln>
                  <a:noFill/>
                </a:ln>
                <a:effectLst/>
                <a:ea typeface="宋体" pitchFamily="2" charset="-122"/>
                <a:cs typeface="Courier New" pitchFamily="49" charset="0"/>
              </a:rPr>
              <a:t>所示的搜索树。</a:t>
            </a:r>
            <a:endParaRPr kumimoji="0" lang="zh-CN" altLang="en-US" b="0" i="0" u="none" strike="noStrike" cap="none" normalizeH="0" baseline="0" dirty="0">
              <a:ln>
                <a:noFill/>
              </a:ln>
              <a:effectLst/>
              <a:latin typeface="Arial" pitchFamily="34" charset="0"/>
              <a:ea typeface="宋体" pitchFamily="2" charset="-122"/>
              <a:cs typeface="宋体" pitchFamily="2" charset="-122"/>
            </a:endParaRPr>
          </a:p>
        </p:txBody>
      </p:sp>
      <p:pic>
        <p:nvPicPr>
          <p:cNvPr id="3" name="Picture 1" descr="E:\人工智能导论\085054-01 人工智能导论(图)\tu\RG3-3.tif"/>
          <p:cNvPicPr>
            <a:picLocks noChangeAspect="1" noChangeArrowheads="1"/>
          </p:cNvPicPr>
          <p:nvPr/>
        </p:nvPicPr>
        <p:blipFill>
          <a:blip r:embed="rId2"/>
          <a:srcRect/>
          <a:stretch>
            <a:fillRect/>
          </a:stretch>
        </p:blipFill>
        <p:spPr bwMode="auto">
          <a:xfrm>
            <a:off x="1403648" y="3429000"/>
            <a:ext cx="5572164" cy="2137778"/>
          </a:xfrm>
          <a:prstGeom prst="rect">
            <a:avLst/>
          </a:prstGeom>
          <a:noFill/>
        </p:spPr>
      </p:pic>
    </p:spTree>
    <p:extLst>
      <p:ext uri="{BB962C8B-B14F-4D97-AF65-F5344CB8AC3E}">
        <p14:creationId xmlns:p14="http://schemas.microsoft.com/office/powerpoint/2010/main" val="3067510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4097" name="Picture 1" descr="E:\人工智能导论\085054-01 人工智能导论(图)\tu\RG3-6.tif"/>
          <p:cNvPicPr>
            <a:picLocks noChangeAspect="1" noChangeArrowheads="1"/>
          </p:cNvPicPr>
          <p:nvPr/>
        </p:nvPicPr>
        <p:blipFill>
          <a:blip r:embed="rId3"/>
          <a:srcRect/>
          <a:stretch>
            <a:fillRect/>
          </a:stretch>
        </p:blipFill>
        <p:spPr bwMode="auto">
          <a:xfrm>
            <a:off x="529732" y="611331"/>
            <a:ext cx="8146724" cy="5625981"/>
          </a:xfrm>
          <a:prstGeom prst="rect">
            <a:avLst/>
          </a:prstGeom>
          <a:noFill/>
        </p:spPr>
      </p:pic>
      <p:sp>
        <p:nvSpPr>
          <p:cNvPr id="678918" name="Text Box 6"/>
          <p:cNvSpPr txBox="1">
            <a:spLocks noChangeArrowheads="1"/>
          </p:cNvSpPr>
          <p:nvPr/>
        </p:nvSpPr>
        <p:spPr bwMode="auto">
          <a:xfrm>
            <a:off x="3500430" y="5786454"/>
            <a:ext cx="4955203" cy="461665"/>
          </a:xfrm>
          <a:prstGeom prst="rect">
            <a:avLst/>
          </a:prstGeom>
          <a:noFill/>
          <a:ln w="9525">
            <a:noFill/>
            <a:miter lim="800000"/>
            <a:headEnd/>
            <a:tailEnd/>
          </a:ln>
          <a:effectLst/>
        </p:spPr>
        <p:txBody>
          <a:bodyPr wrap="none">
            <a:spAutoFit/>
          </a:bodyPr>
          <a:lstStyle/>
          <a:p>
            <a:r>
              <a:rPr lang="zh-CN" altLang="en-US" b="1" dirty="0">
                <a:solidFill>
                  <a:srgbClr val="0070C0"/>
                </a:solidFill>
                <a:latin typeface="宋体" charset="-122"/>
              </a:rPr>
              <a:t>图 </a:t>
            </a:r>
            <a:r>
              <a:rPr lang="en-US" altLang="zh-CN" b="1" dirty="0">
                <a:solidFill>
                  <a:srgbClr val="0070C0"/>
                </a:solidFill>
                <a:latin typeface="宋体" charset="-122"/>
              </a:rPr>
              <a:t>3-6 </a:t>
            </a:r>
            <a:r>
              <a:rPr lang="zh-CN" altLang="en-US" b="1" dirty="0">
                <a:solidFill>
                  <a:srgbClr val="0070C0"/>
                </a:solidFill>
                <a:latin typeface="宋体" charset="-122"/>
              </a:rPr>
              <a:t>八数码问题的广度优先搜索</a:t>
            </a:r>
            <a:endParaRPr lang="zh-CN" altLang="en-US" b="1" dirty="0">
              <a:solidFill>
                <a:srgbClr val="0070C0"/>
              </a:solidFill>
            </a:endParaRPr>
          </a:p>
        </p:txBody>
      </p:sp>
    </p:spTree>
    <p:extLst>
      <p:ext uri="{BB962C8B-B14F-4D97-AF65-F5344CB8AC3E}">
        <p14:creationId xmlns:p14="http://schemas.microsoft.com/office/powerpoint/2010/main" val="2492822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38915" name="内容占位符 2"/>
          <p:cNvSpPr>
            <a:spLocks noGrp="1"/>
          </p:cNvSpPr>
          <p:nvPr>
            <p:ph idx="1"/>
          </p:nvPr>
        </p:nvSpPr>
        <p:spPr>
          <a:xfrm>
            <a:off x="785813" y="1143000"/>
            <a:ext cx="8169275" cy="4214813"/>
          </a:xfrm>
        </p:spPr>
        <p:txBody>
          <a:bodyPr/>
          <a:lstStyle/>
          <a:p>
            <a:r>
              <a:rPr lang="zh-CN" altLang="en-US" b="1" dirty="0" smtClean="0">
                <a:latin typeface="楷体_GB2312" pitchFamily="49" charset="-122"/>
                <a:ea typeface="楷体_GB2312" pitchFamily="49" charset="-122"/>
              </a:rPr>
              <a:t>广度优先搜索特点：</a:t>
            </a:r>
            <a:endParaRPr lang="en-US" altLang="zh-CN" b="1"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宽度优先</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横向搜索</a:t>
            </a:r>
            <a:endParaRPr lang="en-US" altLang="zh-CN" dirty="0" smtClean="0">
              <a:latin typeface="楷体_GB2312" pitchFamily="49" charset="-122"/>
              <a:ea typeface="楷体_GB2312" pitchFamily="49" charset="-122"/>
            </a:endParaRPr>
          </a:p>
          <a:p>
            <a:pPr lvl="1"/>
            <a:r>
              <a:rPr lang="zh-CN" altLang="en-US" dirty="0" smtClean="0">
                <a:latin typeface="楷体_GB2312" pitchFamily="49" charset="-122"/>
                <a:ea typeface="楷体_GB2312" pitchFamily="49" charset="-122"/>
              </a:rPr>
              <a:t>优点</a:t>
            </a:r>
            <a:endParaRPr lang="en-US" altLang="zh-CN" dirty="0" smtClean="0">
              <a:latin typeface="楷体_GB2312" pitchFamily="49" charset="-122"/>
              <a:ea typeface="楷体_GB2312" pitchFamily="49" charset="-122"/>
            </a:endParaRPr>
          </a:p>
          <a:p>
            <a:pPr lvl="2"/>
            <a:r>
              <a:rPr lang="zh-CN" altLang="en-US" sz="2400" dirty="0" smtClean="0">
                <a:latin typeface="楷体_GB2312" pitchFamily="49" charset="-122"/>
                <a:ea typeface="楷体_GB2312" pitchFamily="49" charset="-122"/>
              </a:rPr>
              <a:t>策略是完备的</a:t>
            </a:r>
            <a:endParaRPr lang="en-US" altLang="zh-CN" sz="2400" dirty="0" smtClean="0">
              <a:latin typeface="楷体_GB2312" pitchFamily="49" charset="-122"/>
              <a:ea typeface="楷体_GB2312" pitchFamily="49" charset="-122"/>
            </a:endParaRPr>
          </a:p>
          <a:p>
            <a:pPr lvl="2"/>
            <a:r>
              <a:rPr lang="zh-CN" altLang="en-US" sz="2400" dirty="0" smtClean="0">
                <a:latin typeface="楷体_GB2312" pitchFamily="49" charset="-122"/>
                <a:ea typeface="楷体_GB2312" pitchFamily="49" charset="-122"/>
              </a:rPr>
              <a:t>如果有解，肯定找到解，且找到的解是最优解</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最短路径</a:t>
            </a:r>
            <a:r>
              <a:rPr lang="en-US" altLang="zh-CN" sz="2400" dirty="0" smtClean="0">
                <a:latin typeface="楷体_GB2312" pitchFamily="49" charset="-122"/>
                <a:ea typeface="楷体_GB2312" pitchFamily="49" charset="-122"/>
              </a:rPr>
              <a:t>)</a:t>
            </a:r>
          </a:p>
          <a:p>
            <a:pPr lvl="1"/>
            <a:r>
              <a:rPr lang="zh-CN" altLang="en-US" dirty="0" smtClean="0">
                <a:latin typeface="楷体_GB2312" pitchFamily="49" charset="-122"/>
                <a:ea typeface="楷体_GB2312" pitchFamily="49" charset="-122"/>
              </a:rPr>
              <a:t>缺点</a:t>
            </a:r>
            <a:endParaRPr lang="en-US" altLang="zh-CN" dirty="0" smtClean="0">
              <a:latin typeface="楷体_GB2312" pitchFamily="49" charset="-122"/>
              <a:ea typeface="楷体_GB2312" pitchFamily="49" charset="-122"/>
            </a:endParaRPr>
          </a:p>
          <a:p>
            <a:pPr lvl="2"/>
            <a:r>
              <a:rPr lang="zh-CN" altLang="en-US" sz="2400" dirty="0" smtClean="0">
                <a:latin typeface="楷体_GB2312" pitchFamily="49" charset="-122"/>
                <a:ea typeface="楷体_GB2312" pitchFamily="49" charset="-122"/>
              </a:rPr>
              <a:t>效率低</a:t>
            </a:r>
          </a:p>
        </p:txBody>
      </p:sp>
    </p:spTree>
    <p:extLst>
      <p:ext uri="{BB962C8B-B14F-4D97-AF65-F5344CB8AC3E}">
        <p14:creationId xmlns:p14="http://schemas.microsoft.com/office/powerpoint/2010/main" val="80399445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39939" name="内容占位符 2"/>
          <p:cNvSpPr>
            <a:spLocks noGrp="1"/>
          </p:cNvSpPr>
          <p:nvPr>
            <p:ph idx="1"/>
          </p:nvPr>
        </p:nvSpPr>
        <p:spPr/>
        <p:txBody>
          <a:bodyPr/>
          <a:lstStyle/>
          <a:p>
            <a:r>
              <a:rPr lang="en-US" altLang="zh-CN" b="1" dirty="0" smtClean="0">
                <a:latin typeface="楷体_GB2312" pitchFamily="49" charset="-122"/>
                <a:ea typeface="楷体_GB2312" pitchFamily="49" charset="-122"/>
              </a:rPr>
              <a:t>2</a:t>
            </a:r>
            <a:r>
              <a:rPr lang="en-US" altLang="zh-CN" b="1" dirty="0">
                <a:latin typeface="楷体_GB2312" pitchFamily="49" charset="-122"/>
                <a:ea typeface="楷体_GB2312" pitchFamily="49" charset="-122"/>
              </a:rPr>
              <a:t>.</a:t>
            </a:r>
            <a:r>
              <a:rPr lang="zh-CN" altLang="en-US" b="1" dirty="0" smtClean="0">
                <a:latin typeface="楷体_GB2312" pitchFamily="49" charset="-122"/>
                <a:ea typeface="楷体_GB2312" pitchFamily="49" charset="-122"/>
              </a:rPr>
              <a:t>深度优先搜索</a:t>
            </a:r>
            <a:r>
              <a:rPr lang="zh-CN" altLang="en-US" dirty="0" smtClean="0">
                <a:latin typeface="楷体_GB2312" pitchFamily="49" charset="-122"/>
                <a:ea typeface="楷体_GB2312" pitchFamily="49" charset="-122"/>
              </a:rPr>
              <a:t>（</a:t>
            </a:r>
            <a:r>
              <a:rPr lang="en-US" altLang="zh-CN" dirty="0" smtClean="0"/>
              <a:t>Depth-first search </a:t>
            </a:r>
            <a:r>
              <a:rPr lang="zh-CN" altLang="en-US" dirty="0" smtClean="0"/>
              <a:t>，</a:t>
            </a:r>
            <a:r>
              <a:rPr lang="en-US" altLang="zh-CN" dirty="0" smtClean="0"/>
              <a:t>DFS</a:t>
            </a:r>
            <a:r>
              <a:rPr lang="zh-CN" altLang="en-US" dirty="0" smtClean="0">
                <a:latin typeface="楷体_GB2312" pitchFamily="49" charset="-122"/>
                <a:ea typeface="楷体_GB2312" pitchFamily="49" charset="-122"/>
              </a:rPr>
              <a:t>）</a:t>
            </a:r>
            <a:endParaRPr lang="en-US" altLang="zh-CN" dirty="0" smtClean="0">
              <a:latin typeface="楷体_GB2312" pitchFamily="49" charset="-122"/>
              <a:ea typeface="楷体_GB2312" pitchFamily="49" charset="-122"/>
            </a:endParaRPr>
          </a:p>
          <a:p>
            <a:pPr lvl="1"/>
            <a:endParaRPr lang="en-US" altLang="zh-CN" dirty="0" smtClean="0">
              <a:latin typeface="仿宋_GB2312" pitchFamily="49" charset="-122"/>
              <a:ea typeface="仿宋_GB2312" pitchFamily="49" charset="-122"/>
            </a:endParaRPr>
          </a:p>
          <a:p>
            <a:pPr lvl="1"/>
            <a:r>
              <a:rPr lang="zh-CN" altLang="en-US" sz="2800" dirty="0" smtClean="0">
                <a:latin typeface="仿宋_GB2312" pitchFamily="49" charset="-122"/>
                <a:ea typeface="仿宋_GB2312" pitchFamily="49" charset="-122"/>
              </a:rPr>
              <a:t>策略</a:t>
            </a:r>
            <a:r>
              <a:rPr lang="en-US" altLang="zh-CN" sz="2800" dirty="0" smtClean="0">
                <a:latin typeface="仿宋_GB2312" pitchFamily="49" charset="-122"/>
                <a:ea typeface="仿宋_GB2312" pitchFamily="49" charset="-122"/>
              </a:rPr>
              <a:t>:</a:t>
            </a:r>
            <a:endParaRPr lang="zh-CN" altLang="en-US" sz="2800" dirty="0">
              <a:latin typeface="仿宋_GB2312" pitchFamily="49" charset="-122"/>
              <a:ea typeface="仿宋_GB2312" pitchFamily="49" charset="-122"/>
            </a:endParaRPr>
          </a:p>
          <a:p>
            <a:pPr marL="457200" lvl="1" indent="0">
              <a:lnSpc>
                <a:spcPct val="150000"/>
              </a:lnSpc>
              <a:spcBef>
                <a:spcPts val="0"/>
              </a:spcBef>
              <a:buNone/>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在</a:t>
            </a:r>
            <a:r>
              <a:rPr lang="zh-CN" altLang="en-US" dirty="0">
                <a:latin typeface="仿宋_GB2312" pitchFamily="49" charset="-122"/>
                <a:ea typeface="仿宋_GB2312" pitchFamily="49" charset="-122"/>
              </a:rPr>
              <a:t>搜索树的每一层始终先扩展一个子节点，不断地向纵深前进，直到不能再前进（非目标结点且是无法扩展的结点），才从当前节点返回到上一级节点，从另一方向继续前进。</a:t>
            </a:r>
          </a:p>
          <a:p>
            <a:pPr lvl="1"/>
            <a:endParaRPr lang="zh-CN" altLang="en-US" dirty="0" smtClean="0"/>
          </a:p>
        </p:txBody>
      </p:sp>
    </p:spTree>
    <p:extLst>
      <p:ext uri="{BB962C8B-B14F-4D97-AF65-F5344CB8AC3E}">
        <p14:creationId xmlns:p14="http://schemas.microsoft.com/office/powerpoint/2010/main" val="118166916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40963"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深度优先搜索算法</a:t>
            </a:r>
          </a:p>
        </p:txBody>
      </p:sp>
      <p:sp>
        <p:nvSpPr>
          <p:cNvPr id="5" name="TextBox 4"/>
          <p:cNvSpPr txBox="1">
            <a:spLocks noChangeArrowheads="1"/>
          </p:cNvSpPr>
          <p:nvPr/>
        </p:nvSpPr>
        <p:spPr bwMode="auto">
          <a:xfrm>
            <a:off x="4716015" y="1988840"/>
            <a:ext cx="4427985"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b="1" dirty="0" smtClean="0">
                <a:solidFill>
                  <a:srgbClr val="000000"/>
                </a:solidFill>
                <a:latin typeface="仿宋_GB2312" pitchFamily="49" charset="-122"/>
                <a:ea typeface="仿宋_GB2312" pitchFamily="49" charset="-122"/>
              </a:rPr>
              <a:t>注解</a:t>
            </a:r>
            <a:r>
              <a:rPr kumimoji="0" lang="zh-CN" altLang="en-US" sz="2000" dirty="0" smtClean="0">
                <a:solidFill>
                  <a:srgbClr val="000000"/>
                </a:solidFill>
                <a:latin typeface="仿宋_GB2312" pitchFamily="49" charset="-122"/>
                <a:ea typeface="仿宋_GB2312" pitchFamily="49" charset="-122"/>
              </a:rPr>
              <a:t>：</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en-US" altLang="zh-CN" sz="2000" dirty="0" smtClean="0">
                <a:solidFill>
                  <a:srgbClr val="000000"/>
                </a:solidFill>
                <a:latin typeface="仿宋_GB2312" pitchFamily="49" charset="-122"/>
                <a:ea typeface="仿宋_GB2312" pitchFamily="49" charset="-122"/>
              </a:rPr>
              <a:t>OPEN</a:t>
            </a:r>
            <a:r>
              <a:rPr kumimoji="0" lang="zh-CN" altLang="en-US" sz="2000" dirty="0" smtClean="0">
                <a:solidFill>
                  <a:srgbClr val="000000"/>
                </a:solidFill>
                <a:latin typeface="仿宋_GB2312" pitchFamily="49" charset="-122"/>
                <a:ea typeface="仿宋_GB2312" pitchFamily="49" charset="-122"/>
              </a:rPr>
              <a:t>表是一个</a:t>
            </a:r>
            <a:r>
              <a:rPr kumimoji="0" lang="zh-CN" altLang="en-US" sz="2000" b="1" dirty="0" smtClean="0">
                <a:solidFill>
                  <a:srgbClr val="FF0000"/>
                </a:solidFill>
                <a:latin typeface="仿宋_GB2312" pitchFamily="49" charset="-122"/>
                <a:ea typeface="仿宋_GB2312" pitchFamily="49" charset="-122"/>
              </a:rPr>
              <a:t>堆栈</a:t>
            </a:r>
            <a:endParaRPr kumimoji="0" lang="en-US" altLang="zh-CN" sz="2000" b="1" dirty="0" smtClean="0">
              <a:solidFill>
                <a:srgbClr val="FF0000"/>
              </a:solidFill>
              <a:latin typeface="仿宋_GB2312" pitchFamily="49" charset="-122"/>
              <a:ea typeface="仿宋_GB2312" pitchFamily="49" charset="-122"/>
            </a:endParaRPr>
          </a:p>
          <a:p>
            <a:pPr>
              <a:buFont typeface="宋体" pitchFamily="2" charset="-122"/>
              <a:buAutoNum type="arabicPeriod"/>
            </a:pPr>
            <a:r>
              <a:rPr kumimoji="0" lang="en-US" altLang="zh-CN" sz="2000" dirty="0" smtClean="0">
                <a:solidFill>
                  <a:srgbClr val="000000"/>
                </a:solidFill>
                <a:latin typeface="仿宋_GB2312" pitchFamily="49" charset="-122"/>
                <a:ea typeface="仿宋_GB2312" pitchFamily="49" charset="-122"/>
              </a:rPr>
              <a:t>CLOSED</a:t>
            </a:r>
            <a:r>
              <a:rPr kumimoji="0" lang="zh-CN" altLang="en-US" sz="2000" dirty="0" smtClean="0">
                <a:solidFill>
                  <a:srgbClr val="000000"/>
                </a:solidFill>
                <a:latin typeface="仿宋_GB2312" pitchFamily="49" charset="-122"/>
                <a:ea typeface="仿宋_GB2312" pitchFamily="49" charset="-122"/>
              </a:rPr>
              <a:t>表是一个顺序表，表中各节点按顺序标号，正在被考察的节点在表中编号最大</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zh-CN" altLang="en-US" sz="2000" dirty="0" smtClean="0">
                <a:solidFill>
                  <a:srgbClr val="000000"/>
                </a:solidFill>
                <a:latin typeface="仿宋_GB2312" pitchFamily="49" charset="-122"/>
                <a:ea typeface="仿宋_GB2312" pitchFamily="49" charset="-122"/>
              </a:rPr>
              <a:t>如果问题有解，目标点</a:t>
            </a:r>
            <a:r>
              <a:rPr kumimoji="0" lang="en-US" altLang="zh-CN" sz="2000" dirty="0" err="1" smtClean="0">
                <a:solidFill>
                  <a:srgbClr val="000000"/>
                </a:solidFill>
                <a:latin typeface="仿宋_GB2312" pitchFamily="49" charset="-122"/>
                <a:ea typeface="仿宋_GB2312" pitchFamily="49" charset="-122"/>
              </a:rPr>
              <a:t>S</a:t>
            </a:r>
            <a:r>
              <a:rPr kumimoji="0" lang="en-US" altLang="zh-CN" sz="2000" baseline="-25000" dirty="0" err="1" smtClean="0">
                <a:solidFill>
                  <a:srgbClr val="000000"/>
                </a:solidFill>
                <a:latin typeface="仿宋_GB2312" pitchFamily="49" charset="-122"/>
                <a:ea typeface="仿宋_GB2312" pitchFamily="49" charset="-122"/>
              </a:rPr>
              <a:t>g</a:t>
            </a:r>
            <a:r>
              <a:rPr kumimoji="0" lang="zh-CN" altLang="en-US" sz="2000" dirty="0" smtClean="0">
                <a:solidFill>
                  <a:srgbClr val="000000"/>
                </a:solidFill>
                <a:latin typeface="仿宋_GB2312" pitchFamily="49" charset="-122"/>
                <a:ea typeface="仿宋_GB2312" pitchFamily="49" charset="-122"/>
              </a:rPr>
              <a:t>必出现在</a:t>
            </a:r>
            <a:r>
              <a:rPr kumimoji="0" lang="en-US" altLang="zh-CN" sz="2000" dirty="0" smtClean="0">
                <a:solidFill>
                  <a:srgbClr val="000000"/>
                </a:solidFill>
                <a:latin typeface="仿宋_GB2312" pitchFamily="49" charset="-122"/>
                <a:ea typeface="仿宋_GB2312" pitchFamily="49" charset="-122"/>
              </a:rPr>
              <a:t>OPEN</a:t>
            </a:r>
            <a:r>
              <a:rPr kumimoji="0" lang="zh-CN" altLang="en-US" sz="2000" dirty="0" smtClean="0">
                <a:solidFill>
                  <a:srgbClr val="000000"/>
                </a:solidFill>
                <a:latin typeface="仿宋_GB2312" pitchFamily="49" charset="-122"/>
                <a:ea typeface="仿宋_GB2312" pitchFamily="49" charset="-122"/>
              </a:rPr>
              <a:t>表中，算法结束</a:t>
            </a:r>
            <a:endParaRPr kumimoji="0" lang="en-US" altLang="zh-CN" sz="2000" dirty="0" smtClean="0">
              <a:solidFill>
                <a:srgbClr val="000000"/>
              </a:solidFill>
              <a:latin typeface="仿宋_GB2312" pitchFamily="49" charset="-122"/>
              <a:ea typeface="仿宋_GB2312" pitchFamily="49" charset="-122"/>
            </a:endParaRPr>
          </a:p>
          <a:p>
            <a:pPr>
              <a:buFont typeface="宋体" pitchFamily="2" charset="-122"/>
              <a:buAutoNum type="arabicPeriod"/>
            </a:pPr>
            <a:r>
              <a:rPr kumimoji="0" lang="zh-CN" altLang="en-US" sz="2000" dirty="0" smtClean="0">
                <a:solidFill>
                  <a:srgbClr val="000000"/>
                </a:solidFill>
                <a:latin typeface="仿宋_GB2312" pitchFamily="49" charset="-122"/>
                <a:ea typeface="仿宋_GB2312" pitchFamily="49" charset="-122"/>
              </a:rPr>
              <a:t>根据返回指针，在</a:t>
            </a:r>
            <a:r>
              <a:rPr kumimoji="0" lang="en-US" altLang="zh-CN" sz="2000" dirty="0" smtClean="0">
                <a:solidFill>
                  <a:srgbClr val="000000"/>
                </a:solidFill>
                <a:latin typeface="仿宋_GB2312" pitchFamily="49" charset="-122"/>
                <a:ea typeface="仿宋_GB2312" pitchFamily="49" charset="-122"/>
              </a:rPr>
              <a:t>CLOSED</a:t>
            </a:r>
            <a:r>
              <a:rPr kumimoji="0" lang="zh-CN" altLang="en-US" sz="2000" dirty="0" smtClean="0">
                <a:solidFill>
                  <a:srgbClr val="000000"/>
                </a:solidFill>
                <a:latin typeface="仿宋_GB2312" pitchFamily="49" charset="-122"/>
                <a:ea typeface="仿宋_GB2312" pitchFamily="49" charset="-122"/>
              </a:rPr>
              <a:t>表中回溯，得到求解路径</a:t>
            </a:r>
          </a:p>
        </p:txBody>
      </p:sp>
      <p:pic>
        <p:nvPicPr>
          <p:cNvPr id="133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700808"/>
            <a:ext cx="4213671" cy="580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extLst>
      <p:ext uri="{BB962C8B-B14F-4D97-AF65-F5344CB8AC3E}">
        <p14:creationId xmlns:p14="http://schemas.microsoft.com/office/powerpoint/2010/main" val="314607199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9EF10DC-5FC9-4264-BCE1-E05F478FF27F}" type="slidenum">
              <a:rPr lang="ja-JP" altLang="en-US" sz="1800" smtClean="0">
                <a:solidFill>
                  <a:srgbClr val="A50021"/>
                </a:solidFill>
                <a:latin typeface="Times New Roman" pitchFamily="18" charset="0"/>
                <a:ea typeface="MS PGothic" pitchFamily="34" charset="-128"/>
              </a:rPr>
              <a:pPr/>
              <a:t>69</a:t>
            </a:fld>
            <a:endParaRPr lang="en-US" altLang="ja-JP" sz="1800" smtClean="0">
              <a:solidFill>
                <a:srgbClr val="A50021"/>
              </a:solidFill>
              <a:latin typeface="Times New Roman" pitchFamily="18" charset="0"/>
              <a:ea typeface="MS PGothic" pitchFamily="34" charset="-128"/>
            </a:endParaRPr>
          </a:p>
        </p:txBody>
      </p:sp>
      <p:sp>
        <p:nvSpPr>
          <p:cNvPr id="112643"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44" name="Oval 3"/>
          <p:cNvSpPr>
            <a:spLocks noChangeArrowheads="1"/>
          </p:cNvSpPr>
          <p:nvPr/>
        </p:nvSpPr>
        <p:spPr bwMode="auto">
          <a:xfrm>
            <a:off x="6172200" y="50958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45"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2646" name="Oval 5"/>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47"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2648"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49"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2650"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51"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2652"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53"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2654"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55"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2656"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57"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2658"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59"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2660"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61"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2662"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63"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2664"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65"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2666"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67"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2668"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69"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2670"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71"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2672"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73"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2674"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75"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2676"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77"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2678"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79"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2680"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81"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2682"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83"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2684"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685"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2686"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2687" name="Line 46"/>
          <p:cNvSpPr>
            <a:spLocks noChangeShapeType="1"/>
          </p:cNvSpPr>
          <p:nvPr/>
        </p:nvSpPr>
        <p:spPr bwMode="auto">
          <a:xfrm flipH="1">
            <a:off x="5364163" y="620713"/>
            <a:ext cx="7921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88" name="Line 47"/>
          <p:cNvSpPr>
            <a:spLocks noChangeShapeType="1"/>
          </p:cNvSpPr>
          <p:nvPr/>
        </p:nvSpPr>
        <p:spPr bwMode="auto">
          <a:xfrm>
            <a:off x="6227763" y="692150"/>
            <a:ext cx="0"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89" name="Line 48"/>
          <p:cNvSpPr>
            <a:spLocks noChangeShapeType="1"/>
          </p:cNvSpPr>
          <p:nvPr/>
        </p:nvSpPr>
        <p:spPr bwMode="auto">
          <a:xfrm>
            <a:off x="6300788" y="620713"/>
            <a:ext cx="9350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0" name="Line 49"/>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1" name="Line 50"/>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2"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3"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4"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5"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6" name="Line 55"/>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7" name="Line 56"/>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8"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699"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0"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1"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2"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3"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4" name="Line 63"/>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5"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6"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07"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2708" name="Group 67"/>
          <p:cNvGrpSpPr>
            <a:grpSpLocks/>
          </p:cNvGrpSpPr>
          <p:nvPr/>
        </p:nvGrpSpPr>
        <p:grpSpPr bwMode="auto">
          <a:xfrm>
            <a:off x="323850" y="4652963"/>
            <a:ext cx="8135938" cy="1873250"/>
            <a:chOff x="204" y="2931"/>
            <a:chExt cx="5125" cy="1180"/>
          </a:xfrm>
        </p:grpSpPr>
        <p:sp>
          <p:nvSpPr>
            <p:cNvPr id="112711"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2712"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2713"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714"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15"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16"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2717"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18"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2709" name="Line 77"/>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2710" name="Line 78"/>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8928913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BAB83577-AF9E-470B-B8AC-412C5E883DAC}" type="slidenum">
              <a:rPr kumimoji="1" lang="en-US" altLang="zh-CN" sz="1800" smtClean="0">
                <a:solidFill>
                  <a:schemeClr val="bg1"/>
                </a:solidFill>
                <a:latin typeface="Tahoma" pitchFamily="34" charset="0"/>
                <a:ea typeface="宋体" pitchFamily="2" charset="-122"/>
              </a:rPr>
              <a:pPr/>
              <a:t>7</a:t>
            </a:fld>
            <a:endParaRPr kumimoji="1" lang="en-US" altLang="zh-CN" sz="1800" smtClean="0">
              <a:solidFill>
                <a:schemeClr val="bg1"/>
              </a:solidFill>
              <a:latin typeface="Tahoma" pitchFamily="34" charset="0"/>
              <a:ea typeface="宋体" pitchFamily="2" charset="-122"/>
            </a:endParaRPr>
          </a:p>
        </p:txBody>
      </p:sp>
      <p:sp>
        <p:nvSpPr>
          <p:cNvPr id="69637" name="Line 5"/>
          <p:cNvSpPr>
            <a:spLocks noChangeShapeType="1"/>
          </p:cNvSpPr>
          <p:nvPr/>
        </p:nvSpPr>
        <p:spPr bwMode="auto">
          <a:xfrm>
            <a:off x="5478463" y="1628775"/>
            <a:ext cx="1041400" cy="0"/>
          </a:xfrm>
          <a:prstGeom prst="line">
            <a:avLst/>
          </a:prstGeom>
          <a:noFill/>
          <a:ln w="38100">
            <a:solidFill>
              <a:srgbClr val="CCFFFF"/>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611560" y="855876"/>
            <a:ext cx="8136904" cy="1200329"/>
          </a:xfrm>
          <a:prstGeom prst="rect">
            <a:avLst/>
          </a:prstGeom>
        </p:spPr>
        <p:txBody>
          <a:bodyPr wrap="square">
            <a:spAutoFit/>
          </a:bodyPr>
          <a:lstStyle/>
          <a:p>
            <a:r>
              <a:rPr lang="zh-CN" altLang="en-US" dirty="0" smtClean="0"/>
              <a:t>状态空间用</a:t>
            </a:r>
            <a:r>
              <a:rPr lang="zh-CN" altLang="en-US" dirty="0"/>
              <a:t>一个赋值的有向图来</a:t>
            </a:r>
            <a:r>
              <a:rPr lang="zh-CN" altLang="en-US" dirty="0" smtClean="0"/>
              <a:t>表示，在</a:t>
            </a:r>
            <a:r>
              <a:rPr lang="zh-CN" altLang="en-US" dirty="0"/>
              <a:t>状态空间图中包含了操作和状态之间的转换关系</a:t>
            </a:r>
            <a:r>
              <a:rPr lang="zh-CN" altLang="en-US" dirty="0" smtClean="0"/>
              <a:t>，节点表示问题的</a:t>
            </a:r>
            <a:r>
              <a:rPr lang="zh-CN" altLang="en-US" dirty="0"/>
              <a:t>状态，有向边表示</a:t>
            </a:r>
            <a:r>
              <a:rPr lang="zh-CN" altLang="en-US" dirty="0" smtClean="0"/>
              <a:t>操作</a:t>
            </a:r>
            <a:endParaRPr lang="zh-CN" altLang="en-US" dirty="0"/>
          </a:p>
        </p:txBody>
      </p:sp>
      <p:sp>
        <p:nvSpPr>
          <p:cNvPr id="10" name="Text Box 4"/>
          <p:cNvSpPr txBox="1">
            <a:spLocks noChangeArrowheads="1"/>
          </p:cNvSpPr>
          <p:nvPr/>
        </p:nvSpPr>
        <p:spPr bwMode="auto">
          <a:xfrm>
            <a:off x="899592" y="332656"/>
            <a:ext cx="4291980" cy="523220"/>
          </a:xfrm>
          <a:prstGeom prst="rect">
            <a:avLst/>
          </a:prstGeom>
          <a:noFill/>
          <a:ln w="9525">
            <a:noFill/>
            <a:miter lim="800000"/>
            <a:headEnd/>
            <a:tailEnd/>
          </a:ln>
          <a:effectLst/>
        </p:spPr>
        <p:txBody>
          <a:bodyPr wrap="square">
            <a:spAutoFit/>
          </a:bodyPr>
          <a:lstStyle/>
          <a:p>
            <a:r>
              <a:rPr lang="en-US" altLang="zh-CN" sz="2800" b="1" dirty="0" smtClean="0">
                <a:solidFill>
                  <a:srgbClr val="FF0000"/>
                </a:solidFill>
                <a:latin typeface="楷体" pitchFamily="49" charset="-122"/>
                <a:ea typeface="楷体" pitchFamily="49" charset="-122"/>
              </a:rPr>
              <a:t>4. </a:t>
            </a:r>
            <a:r>
              <a:rPr lang="zh-CN" altLang="en-US" sz="2800" b="1" dirty="0" smtClean="0">
                <a:solidFill>
                  <a:srgbClr val="FF0000"/>
                </a:solidFill>
                <a:latin typeface="楷体" pitchFamily="49" charset="-122"/>
                <a:ea typeface="楷体" pitchFamily="49" charset="-122"/>
              </a:rPr>
              <a:t>状态空间图</a:t>
            </a:r>
            <a:endParaRPr lang="zh-CN" altLang="en-US" sz="2800" dirty="0">
              <a:solidFill>
                <a:srgbClr val="FF0000"/>
              </a:solidFill>
              <a:latin typeface="楷体" pitchFamily="49" charset="-122"/>
              <a:ea typeface="楷体" pitchFamily="49" charset="-122"/>
            </a:endParaRPr>
          </a:p>
        </p:txBody>
      </p:sp>
      <p:sp>
        <p:nvSpPr>
          <p:cNvPr id="12" name="Rectangle 2"/>
          <p:cNvSpPr txBox="1">
            <a:spLocks noChangeArrowheads="1"/>
          </p:cNvSpPr>
          <p:nvPr/>
        </p:nvSpPr>
        <p:spPr bwMode="auto">
          <a:xfrm>
            <a:off x="634050" y="2204864"/>
            <a:ext cx="81144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zh-CN" altLang="en-US" sz="2400" b="1" dirty="0" smtClean="0">
                <a:solidFill>
                  <a:srgbClr val="002060"/>
                </a:solidFill>
              </a:rPr>
              <a:t>有向图</a:t>
            </a:r>
            <a:r>
              <a:rPr lang="zh-CN" altLang="en-US" sz="2400" dirty="0" smtClean="0">
                <a:solidFill>
                  <a:srgbClr val="002060"/>
                </a:solidFill>
              </a:rPr>
              <a:t>： 一对节点用弧线连接起来，从一个节点指向另一个节点。父辈节点</a:t>
            </a:r>
            <a:r>
              <a:rPr lang="en-US" altLang="zh-CN" sz="2400" dirty="0" smtClean="0">
                <a:solidFill>
                  <a:srgbClr val="002060"/>
                </a:solidFill>
              </a:rPr>
              <a:t>-&gt;</a:t>
            </a:r>
            <a:r>
              <a:rPr lang="zh-CN" altLang="en-US" sz="2400" dirty="0" smtClean="0">
                <a:solidFill>
                  <a:srgbClr val="002060"/>
                </a:solidFill>
              </a:rPr>
              <a:t>后裔节点</a:t>
            </a:r>
          </a:p>
          <a:p>
            <a:pPr eaLnBrk="1" hangingPunct="1"/>
            <a:r>
              <a:rPr lang="zh-CN" altLang="en-US" sz="2400" b="1" dirty="0" smtClean="0">
                <a:solidFill>
                  <a:srgbClr val="002060"/>
                </a:solidFill>
              </a:rPr>
              <a:t>路径：</a:t>
            </a:r>
            <a:r>
              <a:rPr lang="zh-CN" altLang="en-US" sz="2400" dirty="0" smtClean="0">
                <a:solidFill>
                  <a:srgbClr val="002060"/>
                </a:solidFill>
              </a:rPr>
              <a:t>节点序列（</a:t>
            </a:r>
            <a:r>
              <a:rPr lang="en-US" altLang="zh-CN" sz="2400" dirty="0" smtClean="0">
                <a:solidFill>
                  <a:srgbClr val="002060"/>
                </a:solidFill>
              </a:rPr>
              <a:t>n</a:t>
            </a:r>
            <a:r>
              <a:rPr lang="en-US" altLang="zh-CN" sz="2400" baseline="-25000" dirty="0" smtClean="0">
                <a:solidFill>
                  <a:srgbClr val="002060"/>
                </a:solidFill>
              </a:rPr>
              <a:t>i1</a:t>
            </a:r>
            <a:r>
              <a:rPr lang="zh-CN" altLang="en-US" sz="2400" dirty="0" smtClean="0">
                <a:solidFill>
                  <a:srgbClr val="002060"/>
                </a:solidFill>
              </a:rPr>
              <a:t>，</a:t>
            </a:r>
            <a:r>
              <a:rPr lang="en-US" altLang="zh-CN" sz="2400" dirty="0" smtClean="0">
                <a:solidFill>
                  <a:srgbClr val="002060"/>
                </a:solidFill>
              </a:rPr>
              <a:t>n</a:t>
            </a:r>
            <a:r>
              <a:rPr lang="en-US" altLang="zh-CN" sz="2400" baseline="-25000" dirty="0" smtClean="0">
                <a:solidFill>
                  <a:srgbClr val="002060"/>
                </a:solidFill>
              </a:rPr>
              <a:t>i2</a:t>
            </a:r>
            <a:r>
              <a:rPr lang="zh-CN" altLang="en-US" sz="2400" dirty="0" smtClean="0">
                <a:solidFill>
                  <a:srgbClr val="002060"/>
                </a:solidFill>
              </a:rPr>
              <a:t>，</a:t>
            </a:r>
            <a:r>
              <a:rPr lang="en-US" altLang="zh-CN" sz="2400" dirty="0" smtClean="0">
                <a:solidFill>
                  <a:srgbClr val="002060"/>
                </a:solidFill>
              </a:rPr>
              <a:t>…, </a:t>
            </a:r>
            <a:r>
              <a:rPr lang="en-US" altLang="zh-CN" sz="2400" dirty="0" err="1" smtClean="0">
                <a:solidFill>
                  <a:srgbClr val="002060"/>
                </a:solidFill>
              </a:rPr>
              <a:t>n</a:t>
            </a:r>
            <a:r>
              <a:rPr lang="en-US" altLang="zh-CN" sz="2400" baseline="-25000" dirty="0" err="1" smtClean="0">
                <a:solidFill>
                  <a:srgbClr val="002060"/>
                </a:solidFill>
              </a:rPr>
              <a:t>ik</a:t>
            </a:r>
            <a:r>
              <a:rPr lang="zh-CN" altLang="en-US" sz="2400" dirty="0" smtClean="0">
                <a:solidFill>
                  <a:srgbClr val="002060"/>
                </a:solidFill>
              </a:rPr>
              <a:t>），长度为</a:t>
            </a:r>
            <a:r>
              <a:rPr lang="en-US" altLang="zh-CN" sz="2400" dirty="0" smtClean="0">
                <a:solidFill>
                  <a:srgbClr val="002060"/>
                </a:solidFill>
              </a:rPr>
              <a:t>k</a:t>
            </a:r>
            <a:r>
              <a:rPr lang="zh-CN" altLang="en-US" sz="2400" dirty="0" smtClean="0">
                <a:solidFill>
                  <a:srgbClr val="002060"/>
                </a:solidFill>
              </a:rPr>
              <a:t>的路径</a:t>
            </a:r>
          </a:p>
          <a:p>
            <a:pPr eaLnBrk="1" hangingPunct="1"/>
            <a:r>
              <a:rPr lang="zh-CN" altLang="en-US" sz="2400" b="1" dirty="0" smtClean="0">
                <a:solidFill>
                  <a:srgbClr val="002060"/>
                </a:solidFill>
                <a:latin typeface="华文新魏" pitchFamily="2" charset="-122"/>
              </a:rPr>
              <a:t>代价</a:t>
            </a:r>
            <a:r>
              <a:rPr lang="zh-CN" altLang="en-US" sz="2400" dirty="0" smtClean="0">
                <a:solidFill>
                  <a:srgbClr val="002060"/>
                </a:solidFill>
                <a:latin typeface="华文新魏" pitchFamily="2" charset="-122"/>
              </a:rPr>
              <a:t>：节点</a:t>
            </a:r>
            <a:r>
              <a:rPr lang="en-US" altLang="zh-CN" sz="2400" dirty="0" err="1" smtClean="0">
                <a:solidFill>
                  <a:srgbClr val="002060"/>
                </a:solidFill>
                <a:latin typeface="华文新魏" pitchFamily="2" charset="-122"/>
              </a:rPr>
              <a:t>ni</a:t>
            </a:r>
            <a:r>
              <a:rPr lang="zh-CN" altLang="en-US" sz="2400" dirty="0" smtClean="0">
                <a:solidFill>
                  <a:srgbClr val="002060"/>
                </a:solidFill>
                <a:latin typeface="华文新魏" pitchFamily="2" charset="-122"/>
              </a:rPr>
              <a:t>指向节点</a:t>
            </a:r>
            <a:r>
              <a:rPr lang="en-US" altLang="zh-CN" sz="2400" dirty="0" smtClean="0">
                <a:solidFill>
                  <a:srgbClr val="002060"/>
                </a:solidFill>
                <a:latin typeface="华文新魏" pitchFamily="2" charset="-122"/>
              </a:rPr>
              <a:t> </a:t>
            </a:r>
            <a:r>
              <a:rPr lang="en-US" altLang="zh-CN" sz="2400" dirty="0" err="1" smtClean="0">
                <a:solidFill>
                  <a:srgbClr val="002060"/>
                </a:solidFill>
                <a:latin typeface="华文新魏" pitchFamily="2" charset="-122"/>
              </a:rPr>
              <a:t>nj</a:t>
            </a:r>
            <a:r>
              <a:rPr lang="zh-CN" altLang="en-US" sz="2400" dirty="0" smtClean="0">
                <a:solidFill>
                  <a:srgbClr val="002060"/>
                </a:solidFill>
                <a:latin typeface="华文新魏" pitchFamily="2" charset="-122"/>
              </a:rPr>
              <a:t>这段弧线的代价</a:t>
            </a:r>
            <a:r>
              <a:rPr lang="en-US" altLang="zh-CN" sz="2400" dirty="0" smtClean="0">
                <a:solidFill>
                  <a:srgbClr val="002060"/>
                </a:solidFill>
              </a:rPr>
              <a:t>c(</a:t>
            </a:r>
            <a:r>
              <a:rPr lang="en-US" altLang="zh-CN" sz="2400" dirty="0" err="1" smtClean="0">
                <a:solidFill>
                  <a:srgbClr val="002060"/>
                </a:solidFill>
              </a:rPr>
              <a:t>n</a:t>
            </a:r>
            <a:r>
              <a:rPr lang="en-US" altLang="zh-CN" sz="2400" baseline="-25000" dirty="0" err="1" smtClean="0">
                <a:solidFill>
                  <a:srgbClr val="002060"/>
                </a:solidFill>
              </a:rPr>
              <a:t>i</a:t>
            </a:r>
            <a:r>
              <a:rPr lang="en-US" altLang="zh-CN" sz="2400" dirty="0" smtClean="0">
                <a:solidFill>
                  <a:srgbClr val="002060"/>
                </a:solidFill>
              </a:rPr>
              <a:t>, </a:t>
            </a:r>
            <a:r>
              <a:rPr lang="en-US" altLang="zh-CN" sz="2400" dirty="0" err="1" smtClean="0">
                <a:solidFill>
                  <a:srgbClr val="002060"/>
                </a:solidFill>
              </a:rPr>
              <a:t>n</a:t>
            </a:r>
            <a:r>
              <a:rPr lang="en-US" altLang="zh-CN" sz="2400" baseline="-25000" dirty="0" err="1" smtClean="0">
                <a:solidFill>
                  <a:srgbClr val="002060"/>
                </a:solidFill>
              </a:rPr>
              <a:t>j</a:t>
            </a:r>
            <a:r>
              <a:rPr lang="en-US" altLang="zh-CN" sz="2400" dirty="0" smtClean="0">
                <a:solidFill>
                  <a:srgbClr val="002060"/>
                </a:solidFill>
              </a:rPr>
              <a:t>)</a:t>
            </a:r>
            <a:r>
              <a:rPr lang="zh-CN" altLang="en-US" sz="2400" dirty="0" smtClean="0">
                <a:solidFill>
                  <a:srgbClr val="002060"/>
                </a:solidFill>
              </a:rPr>
              <a:t>，两节点路径的代价等于该路径上所有弧线代价之和？</a:t>
            </a:r>
            <a:r>
              <a:rPr lang="zh-CN" altLang="en-US" sz="2400" dirty="0" smtClean="0">
                <a:solidFill>
                  <a:srgbClr val="C00000"/>
                </a:solidFill>
              </a:rPr>
              <a:t>优化问题？</a:t>
            </a:r>
          </a:p>
          <a:p>
            <a:pPr eaLnBrk="1" hangingPunct="1"/>
            <a:r>
              <a:rPr lang="zh-CN" altLang="en-US" sz="2400" b="1" dirty="0" smtClean="0">
                <a:solidFill>
                  <a:srgbClr val="002060"/>
                </a:solidFill>
                <a:latin typeface="华文新魏" pitchFamily="2" charset="-122"/>
              </a:rPr>
              <a:t>图的显示说明</a:t>
            </a:r>
            <a:r>
              <a:rPr lang="en-US" altLang="zh-CN" sz="2400" dirty="0" smtClean="0">
                <a:solidFill>
                  <a:srgbClr val="002060"/>
                </a:solidFill>
                <a:latin typeface="华文新魏" pitchFamily="2" charset="-122"/>
              </a:rPr>
              <a:t>:</a:t>
            </a:r>
            <a:r>
              <a:rPr lang="zh-CN" altLang="en-US" sz="2400" dirty="0" smtClean="0">
                <a:solidFill>
                  <a:srgbClr val="002060"/>
                </a:solidFill>
                <a:latin typeface="华文新魏" pitchFamily="2" charset="-122"/>
              </a:rPr>
              <a:t>各节点及其具有代价的弧线由一张表明确给出不适用于大型图</a:t>
            </a:r>
          </a:p>
          <a:p>
            <a:pPr eaLnBrk="1" hangingPunct="1"/>
            <a:r>
              <a:rPr lang="zh-CN" altLang="en-US" sz="2400" b="1" dirty="0" smtClean="0">
                <a:solidFill>
                  <a:srgbClr val="002060"/>
                </a:solidFill>
                <a:latin typeface="华文新魏" pitchFamily="2" charset="-122"/>
              </a:rPr>
              <a:t>图的隐示说明：</a:t>
            </a:r>
            <a:r>
              <a:rPr lang="zh-CN" altLang="en-US" sz="2400" dirty="0" smtClean="0">
                <a:solidFill>
                  <a:srgbClr val="002060"/>
                </a:solidFill>
                <a:latin typeface="华文新魏" pitchFamily="2" charset="-122"/>
              </a:rPr>
              <a:t>节点的无限集合</a:t>
            </a:r>
            <a:r>
              <a:rPr lang="en-US" altLang="zh-CN" sz="2400" dirty="0" smtClean="0">
                <a:solidFill>
                  <a:srgbClr val="002060"/>
                </a:solidFill>
                <a:latin typeface="华文新魏" pitchFamily="2" charset="-122"/>
              </a:rPr>
              <a:t>{</a:t>
            </a:r>
            <a:r>
              <a:rPr lang="en-US" altLang="zh-CN" sz="2400" dirty="0" err="1" smtClean="0">
                <a:solidFill>
                  <a:srgbClr val="002060"/>
                </a:solidFill>
                <a:latin typeface="华文新魏" pitchFamily="2" charset="-122"/>
              </a:rPr>
              <a:t>si</a:t>
            </a:r>
            <a:r>
              <a:rPr lang="en-US" altLang="zh-CN" sz="2400" dirty="0" smtClean="0">
                <a:solidFill>
                  <a:srgbClr val="002060"/>
                </a:solidFill>
                <a:latin typeface="华文新魏" pitchFamily="2" charset="-122"/>
              </a:rPr>
              <a:t>}</a:t>
            </a:r>
            <a:r>
              <a:rPr lang="zh-CN" altLang="en-US" sz="2400" dirty="0" smtClean="0">
                <a:solidFill>
                  <a:srgbClr val="002060"/>
                </a:solidFill>
                <a:latin typeface="华文新魏" pitchFamily="2" charset="-122"/>
              </a:rPr>
              <a:t>作为起始节点是已知的。后继节点算符</a:t>
            </a:r>
            <a:r>
              <a:rPr lang="en-US" altLang="zh-CN" sz="2400" dirty="0" smtClean="0">
                <a:solidFill>
                  <a:srgbClr val="002060"/>
                </a:solidFill>
                <a:latin typeface="华文新魏" pitchFamily="2" charset="-122"/>
              </a:rPr>
              <a:t>Γ</a:t>
            </a:r>
            <a:r>
              <a:rPr lang="zh-CN" altLang="en-US" sz="2400" dirty="0" smtClean="0">
                <a:solidFill>
                  <a:srgbClr val="002060"/>
                </a:solidFill>
                <a:latin typeface="华文新魏" pitchFamily="2" charset="-122"/>
              </a:rPr>
              <a:t>也是已知的，它能作用于任一节点以产生该节点的全部后继节点和各连接弧线的代价。</a:t>
            </a:r>
          </a:p>
          <a:p>
            <a:pPr eaLnBrk="1" hangingPunct="1"/>
            <a:endParaRPr lang="zh-CN" altLang="en-US" sz="2400" b="1" dirty="0" smtClean="0">
              <a:solidFill>
                <a:srgbClr val="002060"/>
              </a:solidFill>
              <a:latin typeface="华文新魏" pitchFamily="2" charset="-122"/>
            </a:endParaRPr>
          </a:p>
        </p:txBody>
      </p:sp>
    </p:spTree>
    <p:extLst>
      <p:ext uri="{BB962C8B-B14F-4D97-AF65-F5344CB8AC3E}">
        <p14:creationId xmlns:p14="http://schemas.microsoft.com/office/powerpoint/2010/main" val="3075945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9637"/>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blinds(horizontal)">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 calcmode="lin" valueType="num">
                                      <p:cBhvr additive="base">
                                        <p:cTn id="23"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 calcmode="lin" valueType="num">
                                      <p:cBhvr additive="base">
                                        <p:cTn id="28"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 calcmode="lin" valueType="num">
                                      <p:cBhvr additive="base">
                                        <p:cTn id="33"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P spid="10" grpId="0"/>
      <p:bldP spid="12" grpId="0" build="p" autoUpdateAnimBg="0"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33B90F7-86AE-4C8F-8041-19AE0E5AFC1C}" type="slidenum">
              <a:rPr lang="ja-JP" altLang="en-US" sz="1800" smtClean="0">
                <a:solidFill>
                  <a:srgbClr val="A50021"/>
                </a:solidFill>
                <a:latin typeface="Times New Roman" pitchFamily="18" charset="0"/>
                <a:ea typeface="MS PGothic" pitchFamily="34" charset="-128"/>
              </a:rPr>
              <a:pPr/>
              <a:t>70</a:t>
            </a:fld>
            <a:endParaRPr lang="en-US" altLang="ja-JP" sz="1800" smtClean="0">
              <a:solidFill>
                <a:srgbClr val="A50021"/>
              </a:solidFill>
              <a:latin typeface="Times New Roman" pitchFamily="18" charset="0"/>
              <a:ea typeface="MS PGothic" pitchFamily="34" charset="-128"/>
            </a:endParaRPr>
          </a:p>
        </p:txBody>
      </p:sp>
      <p:sp>
        <p:nvSpPr>
          <p:cNvPr id="113667"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68"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69"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3670" name="Oval 5"/>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71"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3672"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73"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3674"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75"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3676"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77"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3678"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79"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3680"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81"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3682"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83"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3684"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85"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3686"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87"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3688"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89"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3690"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91"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3692"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93"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3694"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95"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3696"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97"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3698"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699"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3700"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01"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3702"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03"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3704"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05"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3706"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07"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3708"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09"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3710"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3711" name="Line 46"/>
          <p:cNvSpPr>
            <a:spLocks noChangeShapeType="1"/>
          </p:cNvSpPr>
          <p:nvPr/>
        </p:nvSpPr>
        <p:spPr bwMode="auto">
          <a:xfrm flipH="1">
            <a:off x="5364163" y="620713"/>
            <a:ext cx="7921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2" name="Line 47"/>
          <p:cNvSpPr>
            <a:spLocks noChangeShapeType="1"/>
          </p:cNvSpPr>
          <p:nvPr/>
        </p:nvSpPr>
        <p:spPr bwMode="auto">
          <a:xfrm>
            <a:off x="6227763" y="692150"/>
            <a:ext cx="0"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3" name="Line 48"/>
          <p:cNvSpPr>
            <a:spLocks noChangeShapeType="1"/>
          </p:cNvSpPr>
          <p:nvPr/>
        </p:nvSpPr>
        <p:spPr bwMode="auto">
          <a:xfrm>
            <a:off x="6300788" y="620713"/>
            <a:ext cx="9350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4" name="Line 49"/>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5" name="Line 50"/>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6"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7"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8"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19"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0" name="Line 55"/>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1" name="Line 56"/>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2"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3"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4"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5"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6"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7"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8" name="Line 63"/>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29"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30"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31"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3732" name="Group 67"/>
          <p:cNvGrpSpPr>
            <a:grpSpLocks/>
          </p:cNvGrpSpPr>
          <p:nvPr/>
        </p:nvGrpSpPr>
        <p:grpSpPr bwMode="auto">
          <a:xfrm>
            <a:off x="323850" y="4652963"/>
            <a:ext cx="8135938" cy="1873250"/>
            <a:chOff x="204" y="2931"/>
            <a:chExt cx="5125" cy="1180"/>
          </a:xfrm>
        </p:grpSpPr>
        <p:sp>
          <p:nvSpPr>
            <p:cNvPr id="113736"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3737"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3738"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39"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40"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41"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3742"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43"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3733" name="Text Box 76"/>
          <p:cNvSpPr txBox="1">
            <a:spLocks noChangeArrowheads="1"/>
          </p:cNvSpPr>
          <p:nvPr/>
        </p:nvSpPr>
        <p:spPr bwMode="auto">
          <a:xfrm>
            <a:off x="1979613" y="473392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3734" name="Line 77"/>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3735" name="Line 78"/>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58299581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E390F20-8CDE-4289-8352-514FEA840983}" type="slidenum">
              <a:rPr lang="ja-JP" altLang="en-US" sz="1800" smtClean="0">
                <a:solidFill>
                  <a:srgbClr val="A50021"/>
                </a:solidFill>
                <a:latin typeface="Times New Roman" pitchFamily="18" charset="0"/>
                <a:ea typeface="MS PGothic" pitchFamily="34" charset="-128"/>
              </a:rPr>
              <a:pPr/>
              <a:t>71</a:t>
            </a:fld>
            <a:endParaRPr lang="en-US" altLang="ja-JP" sz="1800" smtClean="0">
              <a:solidFill>
                <a:srgbClr val="A50021"/>
              </a:solidFill>
              <a:latin typeface="Times New Roman" pitchFamily="18" charset="0"/>
              <a:ea typeface="MS PGothic" pitchFamily="34" charset="-128"/>
            </a:endParaRPr>
          </a:p>
        </p:txBody>
      </p:sp>
      <p:sp>
        <p:nvSpPr>
          <p:cNvPr id="114691"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692"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693"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4694" name="Oval 5"/>
          <p:cNvSpPr>
            <a:spLocks noChangeArrowheads="1"/>
          </p:cNvSpPr>
          <p:nvPr/>
        </p:nvSpPr>
        <p:spPr bwMode="auto">
          <a:xfrm>
            <a:off x="5205413"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695"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4696"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697"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4698"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699"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4700"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01"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4702"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03"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4704"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05"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4706"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07"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4708"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09"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4710"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11"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4712"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13"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4714"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15"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4716"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17"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4718"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19"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4720"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21"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4722"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23"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4724"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25"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4726"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27"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4728"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29"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4730"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31"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4732"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33"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4734"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4735"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36"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37"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38" name="Line 49"/>
          <p:cNvSpPr>
            <a:spLocks noChangeShapeType="1"/>
          </p:cNvSpPr>
          <p:nvPr/>
        </p:nvSpPr>
        <p:spPr bwMode="auto">
          <a:xfrm flipH="1">
            <a:off x="4716463" y="1412875"/>
            <a:ext cx="503237"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39" name="Line 50"/>
          <p:cNvSpPr>
            <a:spLocks noChangeShapeType="1"/>
          </p:cNvSpPr>
          <p:nvPr/>
        </p:nvSpPr>
        <p:spPr bwMode="auto">
          <a:xfrm>
            <a:off x="5292725" y="1412875"/>
            <a:ext cx="7143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0"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1"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2"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3"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4" name="Line 55"/>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5" name="Line 56"/>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6"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7"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8"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49"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0"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1"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2" name="Line 63"/>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3"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4"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55"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4756" name="Group 67"/>
          <p:cNvGrpSpPr>
            <a:grpSpLocks/>
          </p:cNvGrpSpPr>
          <p:nvPr/>
        </p:nvGrpSpPr>
        <p:grpSpPr bwMode="auto">
          <a:xfrm>
            <a:off x="323850" y="4652963"/>
            <a:ext cx="8135938" cy="1873250"/>
            <a:chOff x="204" y="2931"/>
            <a:chExt cx="5125" cy="1180"/>
          </a:xfrm>
        </p:grpSpPr>
        <p:sp>
          <p:nvSpPr>
            <p:cNvPr id="114763"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4764"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4765"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66"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67"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68"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4769"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70"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4757" name="Text Box 77"/>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4758" name="Text Box 78"/>
          <p:cNvSpPr txBox="1">
            <a:spLocks noChangeArrowheads="1"/>
          </p:cNvSpPr>
          <p:nvPr/>
        </p:nvSpPr>
        <p:spPr bwMode="auto">
          <a:xfrm>
            <a:off x="2835275"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4759" name="Text Box 79"/>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4760" name="Text Box 80"/>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4761" name="Line 81"/>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4762" name="Line 82"/>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34457624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68A9E73-3830-4D45-B2E8-5570F16288D7}" type="slidenum">
              <a:rPr lang="ja-JP" altLang="en-US" sz="1800" smtClean="0">
                <a:solidFill>
                  <a:srgbClr val="A50021"/>
                </a:solidFill>
                <a:latin typeface="Times New Roman" pitchFamily="18" charset="0"/>
                <a:ea typeface="MS PGothic" pitchFamily="34" charset="-128"/>
              </a:rPr>
              <a:pPr/>
              <a:t>72</a:t>
            </a:fld>
            <a:endParaRPr lang="en-US" altLang="ja-JP" sz="1800" smtClean="0">
              <a:solidFill>
                <a:srgbClr val="A50021"/>
              </a:solidFill>
              <a:latin typeface="Times New Roman" pitchFamily="18" charset="0"/>
              <a:ea typeface="MS PGothic" pitchFamily="34" charset="-128"/>
            </a:endParaRPr>
          </a:p>
        </p:txBody>
      </p:sp>
      <p:sp>
        <p:nvSpPr>
          <p:cNvPr id="115715"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16"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17"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5718"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19"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5720"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21"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5722"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23"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5724" name="Oval 11"/>
          <p:cNvSpPr>
            <a:spLocks noChangeArrowheads="1"/>
          </p:cNvSpPr>
          <p:nvPr/>
        </p:nvSpPr>
        <p:spPr bwMode="auto">
          <a:xfrm>
            <a:off x="4557713" y="202247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25"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5726"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27"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5728"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29"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5730"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31"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5732"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33"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5734"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35"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5736"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37"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5738"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39"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5740"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41"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5742"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43"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5744"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45"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5746"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47"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5748"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49"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5750"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51"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5752"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53"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5754"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55"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5756"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57"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5758"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5759"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0"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1"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2"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3"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4"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5"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6"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7"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8" name="Line 55"/>
          <p:cNvSpPr>
            <a:spLocks noChangeShapeType="1"/>
          </p:cNvSpPr>
          <p:nvPr/>
        </p:nvSpPr>
        <p:spPr bwMode="auto">
          <a:xfrm flipH="1">
            <a:off x="4140200"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69" name="Line 56"/>
          <p:cNvSpPr>
            <a:spLocks noChangeShapeType="1"/>
          </p:cNvSpPr>
          <p:nvPr/>
        </p:nvSpPr>
        <p:spPr bwMode="auto">
          <a:xfrm>
            <a:off x="4643438" y="2205038"/>
            <a:ext cx="71437"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0"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1"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2"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3"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4"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5"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6" name="Line 63"/>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7"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8"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79"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5780" name="Group 67"/>
          <p:cNvGrpSpPr>
            <a:grpSpLocks/>
          </p:cNvGrpSpPr>
          <p:nvPr/>
        </p:nvGrpSpPr>
        <p:grpSpPr bwMode="auto">
          <a:xfrm>
            <a:off x="323850" y="4652963"/>
            <a:ext cx="8135938" cy="1873250"/>
            <a:chOff x="204" y="2931"/>
            <a:chExt cx="5125" cy="1180"/>
          </a:xfrm>
        </p:grpSpPr>
        <p:sp>
          <p:nvSpPr>
            <p:cNvPr id="115789"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5790"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5791"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92"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93"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94"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5795"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96"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5781" name="Text Box 77"/>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5782" name="Text Box 81"/>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5783" name="Text Box 83"/>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15784" name="Text Box 84"/>
          <p:cNvSpPr txBox="1">
            <a:spLocks noChangeArrowheads="1"/>
          </p:cNvSpPr>
          <p:nvPr/>
        </p:nvSpPr>
        <p:spPr bwMode="auto">
          <a:xfrm>
            <a:off x="3359150" y="47244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15785" name="Text Box 86"/>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5786" name="Text Box 87"/>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5787" name="Line 88"/>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5788" name="Line 89"/>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69536226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E4D59EC-9A2C-467D-A091-B7DA9DE87361}" type="slidenum">
              <a:rPr lang="ja-JP" altLang="en-US" sz="1800" smtClean="0">
                <a:solidFill>
                  <a:srgbClr val="A50021"/>
                </a:solidFill>
                <a:latin typeface="Times New Roman" pitchFamily="18" charset="0"/>
                <a:ea typeface="MS PGothic" pitchFamily="34" charset="-128"/>
              </a:rPr>
              <a:pPr/>
              <a:t>73</a:t>
            </a:fld>
            <a:endParaRPr lang="en-US" altLang="ja-JP" sz="1800" smtClean="0">
              <a:solidFill>
                <a:srgbClr val="A50021"/>
              </a:solidFill>
              <a:latin typeface="Times New Roman" pitchFamily="18" charset="0"/>
              <a:ea typeface="MS PGothic" pitchFamily="34" charset="-128"/>
            </a:endParaRPr>
          </a:p>
        </p:txBody>
      </p:sp>
      <p:sp>
        <p:nvSpPr>
          <p:cNvPr id="116739"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0"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1"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6742"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3"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6744"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5"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6746"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7"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6748"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49"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6750"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51"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6752"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53"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6754"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55"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6756"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57"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6758"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59"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6760" name="Oval 23"/>
          <p:cNvSpPr>
            <a:spLocks noChangeArrowheads="1"/>
          </p:cNvSpPr>
          <p:nvPr/>
        </p:nvSpPr>
        <p:spPr bwMode="auto">
          <a:xfrm>
            <a:off x="39941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61"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6762"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63"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6764"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65"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6766"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67"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6768"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69"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6770"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71"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6772"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73"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6774"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75"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6776"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77"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6778"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79"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6780"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781"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6782"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6783"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4"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5"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6"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7"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8"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89"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0"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1"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2"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3"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4"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5"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6"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7"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8"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799"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00" name="Line 63"/>
          <p:cNvSpPr>
            <a:spLocks noChangeShapeType="1"/>
          </p:cNvSpPr>
          <p:nvPr/>
        </p:nvSpPr>
        <p:spPr bwMode="auto">
          <a:xfrm>
            <a:off x="40687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01"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02"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03"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6804" name="Group 67"/>
          <p:cNvGrpSpPr>
            <a:grpSpLocks/>
          </p:cNvGrpSpPr>
          <p:nvPr/>
        </p:nvGrpSpPr>
        <p:grpSpPr bwMode="auto">
          <a:xfrm>
            <a:off x="323850" y="4652963"/>
            <a:ext cx="8135938" cy="1873250"/>
            <a:chOff x="204" y="2931"/>
            <a:chExt cx="5125" cy="1180"/>
          </a:xfrm>
        </p:grpSpPr>
        <p:sp>
          <p:nvSpPr>
            <p:cNvPr id="116815"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6816"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6817"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818"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19"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20"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6821"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22"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6805"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6806"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6807" name="Text Box 78"/>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16808" name="Text Box 79"/>
          <p:cNvSpPr txBox="1">
            <a:spLocks noChangeArrowheads="1"/>
          </p:cNvSpPr>
          <p:nvPr/>
        </p:nvSpPr>
        <p:spPr bwMode="auto">
          <a:xfrm>
            <a:off x="3359150" y="4724400"/>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16809"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6810"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6811"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6812"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16813" name="Text Box 84"/>
          <p:cNvSpPr txBox="1">
            <a:spLocks noChangeArrowheads="1"/>
          </p:cNvSpPr>
          <p:nvPr/>
        </p:nvSpPr>
        <p:spPr bwMode="auto">
          <a:xfrm>
            <a:off x="3794125" y="474345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16814" name="Line 85"/>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38409201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F40EF34-562B-4F08-9309-73ED8EBCE2CB}" type="slidenum">
              <a:rPr lang="ja-JP" altLang="en-US" sz="1800" smtClean="0">
                <a:solidFill>
                  <a:srgbClr val="A50021"/>
                </a:solidFill>
                <a:latin typeface="Times New Roman" pitchFamily="18" charset="0"/>
                <a:ea typeface="MS PGothic" pitchFamily="34" charset="-128"/>
              </a:rPr>
              <a:pPr/>
              <a:t>74</a:t>
            </a:fld>
            <a:endParaRPr lang="en-US" altLang="ja-JP" sz="1800" smtClean="0">
              <a:solidFill>
                <a:srgbClr val="A50021"/>
              </a:solidFill>
              <a:latin typeface="Times New Roman" pitchFamily="18" charset="0"/>
              <a:ea typeface="MS PGothic" pitchFamily="34" charset="-128"/>
            </a:endParaRPr>
          </a:p>
        </p:txBody>
      </p:sp>
      <p:sp>
        <p:nvSpPr>
          <p:cNvPr id="117763"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64"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65"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7766"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67"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7768"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69"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7770"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71"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7772"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73"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7774"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75"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7776"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77"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7778"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79"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7780"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81"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7782"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83"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7784" name="Oval 23"/>
          <p:cNvSpPr>
            <a:spLocks noChangeArrowheads="1"/>
          </p:cNvSpPr>
          <p:nvPr/>
        </p:nvSpPr>
        <p:spPr bwMode="auto">
          <a:xfrm>
            <a:off x="39941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85"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7786"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87"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7788"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89"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7790"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91"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7792"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93"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7794"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95"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7796"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97"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7798"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799"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7800" name="Oval 39"/>
          <p:cNvSpPr>
            <a:spLocks noChangeArrowheads="1"/>
          </p:cNvSpPr>
          <p:nvPr/>
        </p:nvSpPr>
        <p:spPr bwMode="auto">
          <a:xfrm>
            <a:off x="39830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801"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7802"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803"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7804"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805"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7806"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7807"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08"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09"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0"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1"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2"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3"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4"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5"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6"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7"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8"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19"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0"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1"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2"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3"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4" name="Line 63"/>
          <p:cNvSpPr>
            <a:spLocks noChangeShapeType="1"/>
          </p:cNvSpPr>
          <p:nvPr/>
        </p:nvSpPr>
        <p:spPr bwMode="auto">
          <a:xfrm>
            <a:off x="40687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5"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6"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27"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7828" name="Group 67"/>
          <p:cNvGrpSpPr>
            <a:grpSpLocks/>
          </p:cNvGrpSpPr>
          <p:nvPr/>
        </p:nvGrpSpPr>
        <p:grpSpPr bwMode="auto">
          <a:xfrm>
            <a:off x="323850" y="4652963"/>
            <a:ext cx="8135938" cy="1873250"/>
            <a:chOff x="204" y="2931"/>
            <a:chExt cx="5125" cy="1180"/>
          </a:xfrm>
        </p:grpSpPr>
        <p:sp>
          <p:nvSpPr>
            <p:cNvPr id="117840"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7841"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7842"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843"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44"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45"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7846"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47"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7829"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7830"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7831" name="Text Box 78"/>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17832" name="Text Box 79"/>
          <p:cNvSpPr txBox="1">
            <a:spLocks noChangeArrowheads="1"/>
          </p:cNvSpPr>
          <p:nvPr/>
        </p:nvSpPr>
        <p:spPr bwMode="auto">
          <a:xfrm>
            <a:off x="3359150" y="4724400"/>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17833"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7834"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7835"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7836"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17837" name="Text Box 84"/>
          <p:cNvSpPr txBox="1">
            <a:spLocks noChangeArrowheads="1"/>
          </p:cNvSpPr>
          <p:nvPr/>
        </p:nvSpPr>
        <p:spPr bwMode="auto">
          <a:xfrm>
            <a:off x="3794125" y="47244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S</a:t>
            </a:r>
          </a:p>
        </p:txBody>
      </p:sp>
      <p:sp>
        <p:nvSpPr>
          <p:cNvPr id="117838" name="Text Box 85"/>
          <p:cNvSpPr txBox="1">
            <a:spLocks noChangeArrowheads="1"/>
          </p:cNvSpPr>
          <p:nvPr/>
        </p:nvSpPr>
        <p:spPr bwMode="auto">
          <a:xfrm>
            <a:off x="3348038" y="59340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17839" name="Line 86"/>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423492318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84DDACC-8F6B-48E0-B3AA-A6A68B585BCF}" type="slidenum">
              <a:rPr lang="ja-JP" altLang="en-US" sz="1800" smtClean="0">
                <a:solidFill>
                  <a:srgbClr val="A50021"/>
                </a:solidFill>
                <a:latin typeface="Times New Roman" pitchFamily="18" charset="0"/>
                <a:ea typeface="MS PGothic" pitchFamily="34" charset="-128"/>
              </a:rPr>
              <a:pPr/>
              <a:t>75</a:t>
            </a:fld>
            <a:endParaRPr lang="en-US" altLang="ja-JP" sz="1800" smtClean="0">
              <a:solidFill>
                <a:srgbClr val="A50021"/>
              </a:solidFill>
              <a:latin typeface="Times New Roman" pitchFamily="18" charset="0"/>
              <a:ea typeface="MS PGothic" pitchFamily="34" charset="-128"/>
            </a:endParaRPr>
          </a:p>
        </p:txBody>
      </p:sp>
      <p:sp>
        <p:nvSpPr>
          <p:cNvPr id="118787"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88"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89"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8790"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91"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8792"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93"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8794"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95"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8796"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97"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8798"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799"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8800"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01"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8802"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03"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8804"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05"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8806"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07"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8808" name="Oval 23"/>
          <p:cNvSpPr>
            <a:spLocks noChangeArrowheads="1"/>
          </p:cNvSpPr>
          <p:nvPr/>
        </p:nvSpPr>
        <p:spPr bwMode="auto">
          <a:xfrm>
            <a:off x="39941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09"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8810" name="Oval 25"/>
          <p:cNvSpPr>
            <a:spLocks noChangeArrowheads="1"/>
          </p:cNvSpPr>
          <p:nvPr/>
        </p:nvSpPr>
        <p:spPr bwMode="auto">
          <a:xfrm>
            <a:off x="46418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11"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8812"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13"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8814"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15"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8816"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17"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8818"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19"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8820"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21"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8822"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23"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8824" name="Oval 39"/>
          <p:cNvSpPr>
            <a:spLocks noChangeArrowheads="1"/>
          </p:cNvSpPr>
          <p:nvPr/>
        </p:nvSpPr>
        <p:spPr bwMode="auto">
          <a:xfrm>
            <a:off x="39830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25"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8826"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27"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8828"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29"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8830"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8831"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2"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3"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4"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5"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6"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7"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8"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39"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0"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1"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2"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3"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4"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5"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6"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7"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8" name="Line 63"/>
          <p:cNvSpPr>
            <a:spLocks noChangeShapeType="1"/>
          </p:cNvSpPr>
          <p:nvPr/>
        </p:nvSpPr>
        <p:spPr bwMode="auto">
          <a:xfrm>
            <a:off x="40687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49"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50"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51"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8852" name="Group 67"/>
          <p:cNvGrpSpPr>
            <a:grpSpLocks/>
          </p:cNvGrpSpPr>
          <p:nvPr/>
        </p:nvGrpSpPr>
        <p:grpSpPr bwMode="auto">
          <a:xfrm>
            <a:off x="323850" y="4652963"/>
            <a:ext cx="8135938" cy="1873250"/>
            <a:chOff x="204" y="2931"/>
            <a:chExt cx="5125" cy="1180"/>
          </a:xfrm>
        </p:grpSpPr>
        <p:sp>
          <p:nvSpPr>
            <p:cNvPr id="118864"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8865"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8866"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67"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68"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69"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8870"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71"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8853"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8854"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8855" name="Text Box 78"/>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18856" name="Text Box 79"/>
          <p:cNvSpPr txBox="1">
            <a:spLocks noChangeArrowheads="1"/>
          </p:cNvSpPr>
          <p:nvPr/>
        </p:nvSpPr>
        <p:spPr bwMode="auto">
          <a:xfrm>
            <a:off x="3359150" y="4724400"/>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18857"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8858"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8859"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8860"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18861" name="Text Box 84"/>
          <p:cNvSpPr txBox="1">
            <a:spLocks noChangeArrowheads="1"/>
          </p:cNvSpPr>
          <p:nvPr/>
        </p:nvSpPr>
        <p:spPr bwMode="auto">
          <a:xfrm>
            <a:off x="3794125" y="59436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S</a:t>
            </a:r>
          </a:p>
        </p:txBody>
      </p:sp>
      <p:sp>
        <p:nvSpPr>
          <p:cNvPr id="118862" name="Text Box 85"/>
          <p:cNvSpPr txBox="1">
            <a:spLocks noChangeArrowheads="1"/>
          </p:cNvSpPr>
          <p:nvPr/>
        </p:nvSpPr>
        <p:spPr bwMode="auto">
          <a:xfrm>
            <a:off x="3348038" y="59340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18863" name="Line 86"/>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49347712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06E18F5-7C9E-4C41-A67A-70A5FFFE6478}" type="slidenum">
              <a:rPr lang="ja-JP" altLang="en-US" sz="1800" smtClean="0">
                <a:solidFill>
                  <a:srgbClr val="A50021"/>
                </a:solidFill>
                <a:latin typeface="Times New Roman" pitchFamily="18" charset="0"/>
                <a:ea typeface="MS PGothic" pitchFamily="34" charset="-128"/>
              </a:rPr>
              <a:pPr/>
              <a:t>76</a:t>
            </a:fld>
            <a:endParaRPr lang="en-US" altLang="ja-JP" sz="1800" smtClean="0">
              <a:solidFill>
                <a:srgbClr val="A50021"/>
              </a:solidFill>
              <a:latin typeface="Times New Roman" pitchFamily="18" charset="0"/>
              <a:ea typeface="MS PGothic" pitchFamily="34" charset="-128"/>
            </a:endParaRPr>
          </a:p>
        </p:txBody>
      </p:sp>
      <p:sp>
        <p:nvSpPr>
          <p:cNvPr id="119811"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12"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13"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19814"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15"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19816"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17"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19818"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19"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19820"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21"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19822"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23"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19824"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25"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19826"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27"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19828"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29"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19830"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31"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19832" name="Oval 23"/>
          <p:cNvSpPr>
            <a:spLocks noChangeArrowheads="1"/>
          </p:cNvSpPr>
          <p:nvPr/>
        </p:nvSpPr>
        <p:spPr bwMode="auto">
          <a:xfrm>
            <a:off x="39941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33"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19834" name="Oval 25"/>
          <p:cNvSpPr>
            <a:spLocks noChangeArrowheads="1"/>
          </p:cNvSpPr>
          <p:nvPr/>
        </p:nvSpPr>
        <p:spPr bwMode="auto">
          <a:xfrm>
            <a:off x="46418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35"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19836"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37"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19838"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39"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19840"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41"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19842"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43"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19844"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45"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19846"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47"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19848" name="Oval 39"/>
          <p:cNvSpPr>
            <a:spLocks noChangeArrowheads="1"/>
          </p:cNvSpPr>
          <p:nvPr/>
        </p:nvSpPr>
        <p:spPr bwMode="auto">
          <a:xfrm>
            <a:off x="39830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49"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19850" name="Oval 41"/>
          <p:cNvSpPr>
            <a:spLocks noChangeArrowheads="1"/>
          </p:cNvSpPr>
          <p:nvPr/>
        </p:nvSpPr>
        <p:spPr bwMode="auto">
          <a:xfrm>
            <a:off x="46434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51"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19852"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53"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19854"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19855"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56"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57"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58"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59"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0"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1"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2"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3"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4"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5"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6"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7"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8"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69"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0"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1"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2" name="Line 63"/>
          <p:cNvSpPr>
            <a:spLocks noChangeShapeType="1"/>
          </p:cNvSpPr>
          <p:nvPr/>
        </p:nvSpPr>
        <p:spPr bwMode="auto">
          <a:xfrm>
            <a:off x="40687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3" name="Line 64"/>
          <p:cNvSpPr>
            <a:spLocks noChangeShapeType="1"/>
          </p:cNvSpPr>
          <p:nvPr/>
        </p:nvSpPr>
        <p:spPr bwMode="auto">
          <a:xfrm>
            <a:off x="4716463"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4"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75"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19876" name="Group 67"/>
          <p:cNvGrpSpPr>
            <a:grpSpLocks/>
          </p:cNvGrpSpPr>
          <p:nvPr/>
        </p:nvGrpSpPr>
        <p:grpSpPr bwMode="auto">
          <a:xfrm>
            <a:off x="323850" y="4652963"/>
            <a:ext cx="8135938" cy="1873250"/>
            <a:chOff x="204" y="2931"/>
            <a:chExt cx="5125" cy="1180"/>
          </a:xfrm>
        </p:grpSpPr>
        <p:sp>
          <p:nvSpPr>
            <p:cNvPr id="119889"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19890"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19891"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92"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93"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94"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19895"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96"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19877"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19878"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19879" name="Text Box 78"/>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19880" name="Text Box 79"/>
          <p:cNvSpPr txBox="1">
            <a:spLocks noChangeArrowheads="1"/>
          </p:cNvSpPr>
          <p:nvPr/>
        </p:nvSpPr>
        <p:spPr bwMode="auto">
          <a:xfrm>
            <a:off x="33480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T</a:t>
            </a:r>
          </a:p>
        </p:txBody>
      </p:sp>
      <p:sp>
        <p:nvSpPr>
          <p:cNvPr id="119881"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19882"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19883"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19884"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19885" name="Text Box 84"/>
          <p:cNvSpPr txBox="1">
            <a:spLocks noChangeArrowheads="1"/>
          </p:cNvSpPr>
          <p:nvPr/>
        </p:nvSpPr>
        <p:spPr bwMode="auto">
          <a:xfrm>
            <a:off x="3794125" y="59436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S</a:t>
            </a:r>
          </a:p>
        </p:txBody>
      </p:sp>
      <p:sp>
        <p:nvSpPr>
          <p:cNvPr id="119886" name="Text Box 85"/>
          <p:cNvSpPr txBox="1">
            <a:spLocks noChangeArrowheads="1"/>
          </p:cNvSpPr>
          <p:nvPr/>
        </p:nvSpPr>
        <p:spPr bwMode="auto">
          <a:xfrm>
            <a:off x="3348038" y="59340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19887" name="Text Box 86"/>
          <p:cNvSpPr txBox="1">
            <a:spLocks noChangeArrowheads="1"/>
          </p:cNvSpPr>
          <p:nvPr/>
        </p:nvSpPr>
        <p:spPr bwMode="auto">
          <a:xfrm>
            <a:off x="4211638" y="594995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19888" name="Line 87"/>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14790387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B87339A-D6A3-4026-ADE0-987A10C3713A}" type="slidenum">
              <a:rPr lang="ja-JP" altLang="en-US" sz="1800" smtClean="0">
                <a:solidFill>
                  <a:srgbClr val="A50021"/>
                </a:solidFill>
                <a:latin typeface="Times New Roman" pitchFamily="18" charset="0"/>
                <a:ea typeface="MS PGothic" pitchFamily="34" charset="-128"/>
              </a:rPr>
              <a:pPr/>
              <a:t>77</a:t>
            </a:fld>
            <a:endParaRPr lang="en-US" altLang="ja-JP" sz="1800" smtClean="0">
              <a:solidFill>
                <a:srgbClr val="A50021"/>
              </a:solidFill>
              <a:latin typeface="Times New Roman" pitchFamily="18" charset="0"/>
              <a:ea typeface="MS PGothic" pitchFamily="34" charset="-128"/>
            </a:endParaRPr>
          </a:p>
        </p:txBody>
      </p:sp>
      <p:sp>
        <p:nvSpPr>
          <p:cNvPr id="120835"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36"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37"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20838"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39"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20840"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41"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20842"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43"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20844"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45"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20846" name="Oval 13"/>
          <p:cNvSpPr>
            <a:spLocks noChangeArrowheads="1"/>
          </p:cNvSpPr>
          <p:nvPr/>
        </p:nvSpPr>
        <p:spPr bwMode="auto">
          <a:xfrm>
            <a:off x="5337175" y="20383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47"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20848"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49"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20850"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51"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20852"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53"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20854"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55"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20856" name="Oval 23"/>
          <p:cNvSpPr>
            <a:spLocks noChangeArrowheads="1"/>
          </p:cNvSpPr>
          <p:nvPr/>
        </p:nvSpPr>
        <p:spPr bwMode="auto">
          <a:xfrm>
            <a:off x="39941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57"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20858" name="Oval 25"/>
          <p:cNvSpPr>
            <a:spLocks noChangeArrowheads="1"/>
          </p:cNvSpPr>
          <p:nvPr/>
        </p:nvSpPr>
        <p:spPr bwMode="auto">
          <a:xfrm>
            <a:off x="46418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59"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20860"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61"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20862"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63"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20864"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65"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20866"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67"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20868"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69"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20870"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71"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20872" name="Oval 39"/>
          <p:cNvSpPr>
            <a:spLocks noChangeArrowheads="1"/>
          </p:cNvSpPr>
          <p:nvPr/>
        </p:nvSpPr>
        <p:spPr bwMode="auto">
          <a:xfrm>
            <a:off x="39830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73"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20874" name="Oval 41"/>
          <p:cNvSpPr>
            <a:spLocks noChangeArrowheads="1"/>
          </p:cNvSpPr>
          <p:nvPr/>
        </p:nvSpPr>
        <p:spPr bwMode="auto">
          <a:xfrm>
            <a:off x="46434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75"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20876"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877"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20878"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20879"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0"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1"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2"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3"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4"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5"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6"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7"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8"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89"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0" name="Line 57"/>
          <p:cNvSpPr>
            <a:spLocks noChangeShapeType="1"/>
          </p:cNvSpPr>
          <p:nvPr/>
        </p:nvSpPr>
        <p:spPr bwMode="auto">
          <a:xfrm>
            <a:off x="5422900" y="2205038"/>
            <a:ext cx="8731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1"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2"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3"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4"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5"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6" name="Line 63"/>
          <p:cNvSpPr>
            <a:spLocks noChangeShapeType="1"/>
          </p:cNvSpPr>
          <p:nvPr/>
        </p:nvSpPr>
        <p:spPr bwMode="auto">
          <a:xfrm>
            <a:off x="40687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7" name="Line 64"/>
          <p:cNvSpPr>
            <a:spLocks noChangeShapeType="1"/>
          </p:cNvSpPr>
          <p:nvPr/>
        </p:nvSpPr>
        <p:spPr bwMode="auto">
          <a:xfrm>
            <a:off x="47164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8"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899"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20900" name="Group 67"/>
          <p:cNvGrpSpPr>
            <a:grpSpLocks/>
          </p:cNvGrpSpPr>
          <p:nvPr/>
        </p:nvGrpSpPr>
        <p:grpSpPr bwMode="auto">
          <a:xfrm>
            <a:off x="323850" y="4652963"/>
            <a:ext cx="8135938" cy="1873250"/>
            <a:chOff x="204" y="2931"/>
            <a:chExt cx="5125" cy="1180"/>
          </a:xfrm>
        </p:grpSpPr>
        <p:sp>
          <p:nvSpPr>
            <p:cNvPr id="120913"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20914"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20915"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916"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917"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918"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0919"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920"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20901"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20902"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20903" name="Text Box 78"/>
          <p:cNvSpPr txBox="1">
            <a:spLocks noChangeArrowheads="1"/>
          </p:cNvSpPr>
          <p:nvPr/>
        </p:nvSpPr>
        <p:spPr bwMode="auto">
          <a:xfrm>
            <a:off x="2916238" y="472440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
        <p:nvSpPr>
          <p:cNvPr id="120904" name="Text Box 79"/>
          <p:cNvSpPr txBox="1">
            <a:spLocks noChangeArrowheads="1"/>
          </p:cNvSpPr>
          <p:nvPr/>
        </p:nvSpPr>
        <p:spPr bwMode="auto">
          <a:xfrm>
            <a:off x="4591050" y="5934075"/>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T</a:t>
            </a:r>
          </a:p>
        </p:txBody>
      </p:sp>
      <p:sp>
        <p:nvSpPr>
          <p:cNvPr id="120905"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20906"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20907"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0908"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20909" name="Text Box 84"/>
          <p:cNvSpPr txBox="1">
            <a:spLocks noChangeArrowheads="1"/>
          </p:cNvSpPr>
          <p:nvPr/>
        </p:nvSpPr>
        <p:spPr bwMode="auto">
          <a:xfrm>
            <a:off x="3794125" y="59436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S</a:t>
            </a:r>
          </a:p>
        </p:txBody>
      </p:sp>
      <p:sp>
        <p:nvSpPr>
          <p:cNvPr id="120910" name="Text Box 85"/>
          <p:cNvSpPr txBox="1">
            <a:spLocks noChangeArrowheads="1"/>
          </p:cNvSpPr>
          <p:nvPr/>
        </p:nvSpPr>
        <p:spPr bwMode="auto">
          <a:xfrm>
            <a:off x="3348038" y="59340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20911" name="Text Box 86"/>
          <p:cNvSpPr txBox="1">
            <a:spLocks noChangeArrowheads="1"/>
          </p:cNvSpPr>
          <p:nvPr/>
        </p:nvSpPr>
        <p:spPr bwMode="auto">
          <a:xfrm>
            <a:off x="4211638" y="594995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20912" name="Line 87"/>
          <p:cNvSpPr>
            <a:spLocks noChangeShapeType="1"/>
          </p:cNvSpPr>
          <p:nvPr/>
        </p:nvSpPr>
        <p:spPr bwMode="auto">
          <a:xfrm flipH="1">
            <a:off x="4787900" y="2205038"/>
            <a:ext cx="5048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4317416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78D6A62-165C-419B-9AF2-34E41D16A4BF}" type="slidenum">
              <a:rPr lang="ja-JP" altLang="en-US" sz="1800" smtClean="0">
                <a:solidFill>
                  <a:srgbClr val="A50021"/>
                </a:solidFill>
                <a:latin typeface="Times New Roman" pitchFamily="18" charset="0"/>
                <a:ea typeface="MS PGothic" pitchFamily="34" charset="-128"/>
              </a:rPr>
              <a:pPr/>
              <a:t>78</a:t>
            </a:fld>
            <a:endParaRPr lang="en-US" altLang="ja-JP" sz="1800" smtClean="0">
              <a:solidFill>
                <a:srgbClr val="A50021"/>
              </a:solidFill>
              <a:latin typeface="Times New Roman" pitchFamily="18" charset="0"/>
              <a:ea typeface="MS PGothic" pitchFamily="34" charset="-128"/>
            </a:endParaRPr>
          </a:p>
        </p:txBody>
      </p:sp>
      <p:sp>
        <p:nvSpPr>
          <p:cNvPr id="121859" name="Rectangle 2"/>
          <p:cNvSpPr>
            <a:spLocks noChangeArrowheads="1"/>
          </p:cNvSpPr>
          <p:nvPr/>
        </p:nvSpPr>
        <p:spPr bwMode="auto">
          <a:xfrm>
            <a:off x="3563938" y="71438"/>
            <a:ext cx="5472112" cy="4149725"/>
          </a:xfrm>
          <a:prstGeom prst="rect">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60" name="Freeform 90"/>
          <p:cNvSpPr>
            <a:spLocks/>
          </p:cNvSpPr>
          <p:nvPr/>
        </p:nvSpPr>
        <p:spPr bwMode="auto">
          <a:xfrm>
            <a:off x="5157788" y="1009650"/>
            <a:ext cx="2498725" cy="2219325"/>
          </a:xfrm>
          <a:custGeom>
            <a:avLst/>
            <a:gdLst>
              <a:gd name="T0" fmla="*/ 2147483647 w 1574"/>
              <a:gd name="T1" fmla="*/ 0 h 1398"/>
              <a:gd name="T2" fmla="*/ 2147483647 w 1574"/>
              <a:gd name="T3" fmla="*/ 2147483647 h 1398"/>
              <a:gd name="T4" fmla="*/ 2147483647 w 1574"/>
              <a:gd name="T5" fmla="*/ 2147483647 h 1398"/>
              <a:gd name="T6" fmla="*/ 2147483647 w 1574"/>
              <a:gd name="T7" fmla="*/ 2147483647 h 1398"/>
              <a:gd name="T8" fmla="*/ 2147483647 w 1574"/>
              <a:gd name="T9" fmla="*/ 2147483647 h 1398"/>
              <a:gd name="T10" fmla="*/ 2147483647 w 1574"/>
              <a:gd name="T11" fmla="*/ 2147483647 h 1398"/>
              <a:gd name="T12" fmla="*/ 2147483647 w 1574"/>
              <a:gd name="T13" fmla="*/ 2147483647 h 1398"/>
              <a:gd name="T14" fmla="*/ 2147483647 w 1574"/>
              <a:gd name="T15" fmla="*/ 2147483647 h 1398"/>
              <a:gd name="T16" fmla="*/ 2147483647 w 1574"/>
              <a:gd name="T17" fmla="*/ 2147483647 h 1398"/>
              <a:gd name="T18" fmla="*/ 2147483647 w 1574"/>
              <a:gd name="T19" fmla="*/ 2147483647 h 1398"/>
              <a:gd name="T20" fmla="*/ 2147483647 w 1574"/>
              <a:gd name="T21" fmla="*/ 2147483647 h 1398"/>
              <a:gd name="T22" fmla="*/ 2147483647 w 1574"/>
              <a:gd name="T23" fmla="*/ 2147483647 h 1398"/>
              <a:gd name="T24" fmla="*/ 2147483647 w 1574"/>
              <a:gd name="T25" fmla="*/ 2147483647 h 1398"/>
              <a:gd name="T26" fmla="*/ 2147483647 w 1574"/>
              <a:gd name="T27" fmla="*/ 2147483647 h 1398"/>
              <a:gd name="T28" fmla="*/ 2147483647 w 1574"/>
              <a:gd name="T29" fmla="*/ 2147483647 h 1398"/>
              <a:gd name="T30" fmla="*/ 2147483647 w 1574"/>
              <a:gd name="T31" fmla="*/ 2147483647 h 1398"/>
              <a:gd name="T32" fmla="*/ 2147483647 w 1574"/>
              <a:gd name="T33" fmla="*/ 2147483647 h 1398"/>
              <a:gd name="T34" fmla="*/ 2147483647 w 1574"/>
              <a:gd name="T35" fmla="*/ 2147483647 h 1398"/>
              <a:gd name="T36" fmla="*/ 2147483647 w 1574"/>
              <a:gd name="T37" fmla="*/ 2147483647 h 1398"/>
              <a:gd name="T38" fmla="*/ 2147483647 w 1574"/>
              <a:gd name="T39" fmla="*/ 2147483647 h 1398"/>
              <a:gd name="T40" fmla="*/ 2147483647 w 1574"/>
              <a:gd name="T41" fmla="*/ 2147483647 h 1398"/>
              <a:gd name="T42" fmla="*/ 2147483647 w 1574"/>
              <a:gd name="T43" fmla="*/ 2147483647 h 1398"/>
              <a:gd name="T44" fmla="*/ 2147483647 w 1574"/>
              <a:gd name="T45" fmla="*/ 2147483647 h 1398"/>
              <a:gd name="T46" fmla="*/ 2147483647 w 1574"/>
              <a:gd name="T47" fmla="*/ 2147483647 h 1398"/>
              <a:gd name="T48" fmla="*/ 2147483647 w 1574"/>
              <a:gd name="T49" fmla="*/ 2147483647 h 1398"/>
              <a:gd name="T50" fmla="*/ 2147483647 w 1574"/>
              <a:gd name="T51" fmla="*/ 2147483647 h 1398"/>
              <a:gd name="T52" fmla="*/ 2147483647 w 1574"/>
              <a:gd name="T53" fmla="*/ 2147483647 h 1398"/>
              <a:gd name="T54" fmla="*/ 2147483647 w 1574"/>
              <a:gd name="T55" fmla="*/ 2147483647 h 1398"/>
              <a:gd name="T56" fmla="*/ 2147483647 w 1574"/>
              <a:gd name="T57" fmla="*/ 2147483647 h 1398"/>
              <a:gd name="T58" fmla="*/ 2147483647 w 1574"/>
              <a:gd name="T59" fmla="*/ 2147483647 h 1398"/>
              <a:gd name="T60" fmla="*/ 2147483647 w 1574"/>
              <a:gd name="T61" fmla="*/ 2147483647 h 1398"/>
              <a:gd name="T62" fmla="*/ 2147483647 w 1574"/>
              <a:gd name="T63" fmla="*/ 2147483647 h 1398"/>
              <a:gd name="T64" fmla="*/ 2147483647 w 1574"/>
              <a:gd name="T65" fmla="*/ 2147483647 h 1398"/>
              <a:gd name="T66" fmla="*/ 2147483647 w 1574"/>
              <a:gd name="T67" fmla="*/ 2147483647 h 1398"/>
              <a:gd name="T68" fmla="*/ 2147483647 w 1574"/>
              <a:gd name="T69" fmla="*/ 2147483647 h 1398"/>
              <a:gd name="T70" fmla="*/ 2147483647 w 1574"/>
              <a:gd name="T71" fmla="*/ 0 h 13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74" h="1398">
                <a:moveTo>
                  <a:pt x="1563" y="0"/>
                </a:moveTo>
                <a:cubicBezTo>
                  <a:pt x="1066" y="4"/>
                  <a:pt x="1041" y="1"/>
                  <a:pt x="723" y="18"/>
                </a:cubicBezTo>
                <a:cubicBezTo>
                  <a:pt x="696" y="25"/>
                  <a:pt x="657" y="31"/>
                  <a:pt x="633" y="48"/>
                </a:cubicBezTo>
                <a:cubicBezTo>
                  <a:pt x="612" y="63"/>
                  <a:pt x="604" y="76"/>
                  <a:pt x="579" y="84"/>
                </a:cubicBezTo>
                <a:cubicBezTo>
                  <a:pt x="554" y="109"/>
                  <a:pt x="535" y="117"/>
                  <a:pt x="501" y="126"/>
                </a:cubicBezTo>
                <a:cubicBezTo>
                  <a:pt x="482" y="154"/>
                  <a:pt x="480" y="176"/>
                  <a:pt x="471" y="210"/>
                </a:cubicBezTo>
                <a:cubicBezTo>
                  <a:pt x="458" y="262"/>
                  <a:pt x="442" y="314"/>
                  <a:pt x="429" y="366"/>
                </a:cubicBezTo>
                <a:cubicBezTo>
                  <a:pt x="421" y="396"/>
                  <a:pt x="409" y="426"/>
                  <a:pt x="399" y="456"/>
                </a:cubicBezTo>
                <a:cubicBezTo>
                  <a:pt x="395" y="468"/>
                  <a:pt x="387" y="492"/>
                  <a:pt x="387" y="492"/>
                </a:cubicBezTo>
                <a:cubicBezTo>
                  <a:pt x="372" y="594"/>
                  <a:pt x="336" y="694"/>
                  <a:pt x="303" y="792"/>
                </a:cubicBezTo>
                <a:cubicBezTo>
                  <a:pt x="296" y="813"/>
                  <a:pt x="274" y="825"/>
                  <a:pt x="267" y="846"/>
                </a:cubicBezTo>
                <a:cubicBezTo>
                  <a:pt x="258" y="874"/>
                  <a:pt x="238" y="897"/>
                  <a:pt x="225" y="924"/>
                </a:cubicBezTo>
                <a:cubicBezTo>
                  <a:pt x="216" y="941"/>
                  <a:pt x="210" y="961"/>
                  <a:pt x="201" y="978"/>
                </a:cubicBezTo>
                <a:cubicBezTo>
                  <a:pt x="190" y="998"/>
                  <a:pt x="144" y="1077"/>
                  <a:pt x="123" y="1086"/>
                </a:cubicBezTo>
                <a:cubicBezTo>
                  <a:pt x="109" y="1092"/>
                  <a:pt x="94" y="1091"/>
                  <a:pt x="81" y="1098"/>
                </a:cubicBezTo>
                <a:cubicBezTo>
                  <a:pt x="68" y="1105"/>
                  <a:pt x="45" y="1122"/>
                  <a:pt x="45" y="1122"/>
                </a:cubicBezTo>
                <a:cubicBezTo>
                  <a:pt x="27" y="1158"/>
                  <a:pt x="17" y="1197"/>
                  <a:pt x="9" y="1236"/>
                </a:cubicBezTo>
                <a:cubicBezTo>
                  <a:pt x="12" y="1266"/>
                  <a:pt x="0" y="1305"/>
                  <a:pt x="21" y="1326"/>
                </a:cubicBezTo>
                <a:cubicBezTo>
                  <a:pt x="40" y="1345"/>
                  <a:pt x="89" y="1366"/>
                  <a:pt x="117" y="1374"/>
                </a:cubicBezTo>
                <a:cubicBezTo>
                  <a:pt x="133" y="1378"/>
                  <a:pt x="149" y="1383"/>
                  <a:pt x="165" y="1386"/>
                </a:cubicBezTo>
                <a:cubicBezTo>
                  <a:pt x="189" y="1391"/>
                  <a:pt x="237" y="1398"/>
                  <a:pt x="237" y="1398"/>
                </a:cubicBezTo>
                <a:cubicBezTo>
                  <a:pt x="390" y="1379"/>
                  <a:pt x="253" y="1212"/>
                  <a:pt x="297" y="1080"/>
                </a:cubicBezTo>
                <a:cubicBezTo>
                  <a:pt x="299" y="1042"/>
                  <a:pt x="298" y="1004"/>
                  <a:pt x="303" y="966"/>
                </a:cubicBezTo>
                <a:cubicBezTo>
                  <a:pt x="304" y="959"/>
                  <a:pt x="312" y="955"/>
                  <a:pt x="315" y="948"/>
                </a:cubicBezTo>
                <a:cubicBezTo>
                  <a:pt x="320" y="936"/>
                  <a:pt x="323" y="924"/>
                  <a:pt x="327" y="912"/>
                </a:cubicBezTo>
                <a:cubicBezTo>
                  <a:pt x="340" y="874"/>
                  <a:pt x="353" y="838"/>
                  <a:pt x="375" y="804"/>
                </a:cubicBezTo>
                <a:cubicBezTo>
                  <a:pt x="387" y="756"/>
                  <a:pt x="407" y="707"/>
                  <a:pt x="423" y="660"/>
                </a:cubicBezTo>
                <a:cubicBezTo>
                  <a:pt x="436" y="620"/>
                  <a:pt x="443" y="569"/>
                  <a:pt x="471" y="534"/>
                </a:cubicBezTo>
                <a:cubicBezTo>
                  <a:pt x="515" y="479"/>
                  <a:pt x="572" y="444"/>
                  <a:pt x="633" y="414"/>
                </a:cubicBezTo>
                <a:cubicBezTo>
                  <a:pt x="675" y="393"/>
                  <a:pt x="726" y="390"/>
                  <a:pt x="771" y="378"/>
                </a:cubicBezTo>
                <a:cubicBezTo>
                  <a:pt x="842" y="359"/>
                  <a:pt x="910" y="331"/>
                  <a:pt x="981" y="312"/>
                </a:cubicBezTo>
                <a:cubicBezTo>
                  <a:pt x="1005" y="305"/>
                  <a:pt x="1029" y="300"/>
                  <a:pt x="1053" y="294"/>
                </a:cubicBezTo>
                <a:cubicBezTo>
                  <a:pt x="1069" y="290"/>
                  <a:pt x="1101" y="282"/>
                  <a:pt x="1101" y="282"/>
                </a:cubicBezTo>
                <a:cubicBezTo>
                  <a:pt x="1210" y="287"/>
                  <a:pt x="1324" y="297"/>
                  <a:pt x="1431" y="270"/>
                </a:cubicBezTo>
                <a:cubicBezTo>
                  <a:pt x="1479" y="258"/>
                  <a:pt x="1517" y="231"/>
                  <a:pt x="1563" y="216"/>
                </a:cubicBezTo>
                <a:cubicBezTo>
                  <a:pt x="1570" y="40"/>
                  <a:pt x="1574" y="112"/>
                  <a:pt x="1563" y="0"/>
                </a:cubicBez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861" name="Freeform 89"/>
          <p:cNvSpPr>
            <a:spLocks/>
          </p:cNvSpPr>
          <p:nvPr/>
        </p:nvSpPr>
        <p:spPr bwMode="auto">
          <a:xfrm>
            <a:off x="3675063" y="104775"/>
            <a:ext cx="3155950" cy="3914775"/>
          </a:xfrm>
          <a:custGeom>
            <a:avLst/>
            <a:gdLst>
              <a:gd name="T0" fmla="*/ 2147483647 w 1988"/>
              <a:gd name="T1" fmla="*/ 2147483647 h 2466"/>
              <a:gd name="T2" fmla="*/ 2147483647 w 1988"/>
              <a:gd name="T3" fmla="*/ 2147483647 h 2466"/>
              <a:gd name="T4" fmla="*/ 2147483647 w 1988"/>
              <a:gd name="T5" fmla="*/ 2147483647 h 2466"/>
              <a:gd name="T6" fmla="*/ 2147483647 w 1988"/>
              <a:gd name="T7" fmla="*/ 2147483647 h 2466"/>
              <a:gd name="T8" fmla="*/ 2147483647 w 1988"/>
              <a:gd name="T9" fmla="*/ 2147483647 h 2466"/>
              <a:gd name="T10" fmla="*/ 2147483647 w 1988"/>
              <a:gd name="T11" fmla="*/ 2147483647 h 2466"/>
              <a:gd name="T12" fmla="*/ 2147483647 w 1988"/>
              <a:gd name="T13" fmla="*/ 2147483647 h 2466"/>
              <a:gd name="T14" fmla="*/ 2147483647 w 1988"/>
              <a:gd name="T15" fmla="*/ 2147483647 h 2466"/>
              <a:gd name="T16" fmla="*/ 2147483647 w 1988"/>
              <a:gd name="T17" fmla="*/ 2147483647 h 2466"/>
              <a:gd name="T18" fmla="*/ 2147483647 w 1988"/>
              <a:gd name="T19" fmla="*/ 2147483647 h 2466"/>
              <a:gd name="T20" fmla="*/ 2147483647 w 1988"/>
              <a:gd name="T21" fmla="*/ 2147483647 h 2466"/>
              <a:gd name="T22" fmla="*/ 2147483647 w 1988"/>
              <a:gd name="T23" fmla="*/ 2147483647 h 2466"/>
              <a:gd name="T24" fmla="*/ 2147483647 w 1988"/>
              <a:gd name="T25" fmla="*/ 2147483647 h 2466"/>
              <a:gd name="T26" fmla="*/ 2147483647 w 1988"/>
              <a:gd name="T27" fmla="*/ 2147483647 h 2466"/>
              <a:gd name="T28" fmla="*/ 2147483647 w 1988"/>
              <a:gd name="T29" fmla="*/ 2147483647 h 2466"/>
              <a:gd name="T30" fmla="*/ 2147483647 w 1988"/>
              <a:gd name="T31" fmla="*/ 2147483647 h 2466"/>
              <a:gd name="T32" fmla="*/ 2147483647 w 1988"/>
              <a:gd name="T33" fmla="*/ 0 h 2466"/>
              <a:gd name="T34" fmla="*/ 2147483647 w 1988"/>
              <a:gd name="T35" fmla="*/ 2147483647 h 2466"/>
              <a:gd name="T36" fmla="*/ 2147483647 w 1988"/>
              <a:gd name="T37" fmla="*/ 2147483647 h 2466"/>
              <a:gd name="T38" fmla="*/ 2147483647 w 1988"/>
              <a:gd name="T39" fmla="*/ 2147483647 h 2466"/>
              <a:gd name="T40" fmla="*/ 2147483647 w 1988"/>
              <a:gd name="T41" fmla="*/ 2147483647 h 2466"/>
              <a:gd name="T42" fmla="*/ 2147483647 w 1988"/>
              <a:gd name="T43" fmla="*/ 2147483647 h 2466"/>
              <a:gd name="T44" fmla="*/ 2147483647 w 1988"/>
              <a:gd name="T45" fmla="*/ 2147483647 h 2466"/>
              <a:gd name="T46" fmla="*/ 2147483647 w 1988"/>
              <a:gd name="T47" fmla="*/ 2147483647 h 2466"/>
              <a:gd name="T48" fmla="*/ 2147483647 w 1988"/>
              <a:gd name="T49" fmla="*/ 2147483647 h 2466"/>
              <a:gd name="T50" fmla="*/ 2147483647 w 1988"/>
              <a:gd name="T51" fmla="*/ 2147483647 h 2466"/>
              <a:gd name="T52" fmla="*/ 2147483647 w 1988"/>
              <a:gd name="T53" fmla="*/ 2147483647 h 2466"/>
              <a:gd name="T54" fmla="*/ 2147483647 w 1988"/>
              <a:gd name="T55" fmla="*/ 2147483647 h 2466"/>
              <a:gd name="T56" fmla="*/ 2147483647 w 1988"/>
              <a:gd name="T57" fmla="*/ 2147483647 h 2466"/>
              <a:gd name="T58" fmla="*/ 2147483647 w 1988"/>
              <a:gd name="T59" fmla="*/ 2147483647 h 2466"/>
              <a:gd name="T60" fmla="*/ 2147483647 w 1988"/>
              <a:gd name="T61" fmla="*/ 2147483647 h 2466"/>
              <a:gd name="T62" fmla="*/ 2147483647 w 1988"/>
              <a:gd name="T63" fmla="*/ 2147483647 h 2466"/>
              <a:gd name="T64" fmla="*/ 2147483647 w 1988"/>
              <a:gd name="T65" fmla="*/ 2147483647 h 2466"/>
              <a:gd name="T66" fmla="*/ 2147483647 w 1988"/>
              <a:gd name="T67" fmla="*/ 2147483647 h 24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88" h="2466">
                <a:moveTo>
                  <a:pt x="793" y="2430"/>
                </a:moveTo>
                <a:cubicBezTo>
                  <a:pt x="661" y="2417"/>
                  <a:pt x="545" y="2388"/>
                  <a:pt x="409" y="2382"/>
                </a:cubicBezTo>
                <a:cubicBezTo>
                  <a:pt x="365" y="2377"/>
                  <a:pt x="321" y="2370"/>
                  <a:pt x="277" y="2364"/>
                </a:cubicBezTo>
                <a:cubicBezTo>
                  <a:pt x="238" y="2351"/>
                  <a:pt x="193" y="2330"/>
                  <a:pt x="157" y="2310"/>
                </a:cubicBezTo>
                <a:cubicBezTo>
                  <a:pt x="144" y="2303"/>
                  <a:pt x="133" y="2294"/>
                  <a:pt x="121" y="2286"/>
                </a:cubicBezTo>
                <a:cubicBezTo>
                  <a:pt x="115" y="2282"/>
                  <a:pt x="103" y="2274"/>
                  <a:pt x="103" y="2274"/>
                </a:cubicBezTo>
                <a:cubicBezTo>
                  <a:pt x="89" y="2252"/>
                  <a:pt x="74" y="2251"/>
                  <a:pt x="55" y="2232"/>
                </a:cubicBezTo>
                <a:cubicBezTo>
                  <a:pt x="44" y="2188"/>
                  <a:pt x="26" y="2151"/>
                  <a:pt x="19" y="2106"/>
                </a:cubicBezTo>
                <a:cubicBezTo>
                  <a:pt x="11" y="2001"/>
                  <a:pt x="0" y="1866"/>
                  <a:pt x="67" y="1776"/>
                </a:cubicBezTo>
                <a:cubicBezTo>
                  <a:pt x="85" y="1723"/>
                  <a:pt x="104" y="1685"/>
                  <a:pt x="109" y="1626"/>
                </a:cubicBezTo>
                <a:cubicBezTo>
                  <a:pt x="116" y="1554"/>
                  <a:pt x="124" y="1470"/>
                  <a:pt x="169" y="1410"/>
                </a:cubicBezTo>
                <a:cubicBezTo>
                  <a:pt x="180" y="1376"/>
                  <a:pt x="191" y="1337"/>
                  <a:pt x="211" y="1308"/>
                </a:cubicBezTo>
                <a:cubicBezTo>
                  <a:pt x="229" y="1236"/>
                  <a:pt x="248" y="1154"/>
                  <a:pt x="289" y="1092"/>
                </a:cubicBezTo>
                <a:cubicBezTo>
                  <a:pt x="299" y="1078"/>
                  <a:pt x="334" y="1056"/>
                  <a:pt x="349" y="1044"/>
                </a:cubicBezTo>
                <a:cubicBezTo>
                  <a:pt x="372" y="1024"/>
                  <a:pt x="381" y="1011"/>
                  <a:pt x="409" y="1002"/>
                </a:cubicBezTo>
                <a:cubicBezTo>
                  <a:pt x="437" y="960"/>
                  <a:pt x="421" y="974"/>
                  <a:pt x="451" y="954"/>
                </a:cubicBezTo>
                <a:cubicBezTo>
                  <a:pt x="496" y="887"/>
                  <a:pt x="568" y="849"/>
                  <a:pt x="625" y="792"/>
                </a:cubicBezTo>
                <a:cubicBezTo>
                  <a:pt x="671" y="746"/>
                  <a:pt x="713" y="691"/>
                  <a:pt x="769" y="654"/>
                </a:cubicBezTo>
                <a:cubicBezTo>
                  <a:pt x="783" y="633"/>
                  <a:pt x="780" y="620"/>
                  <a:pt x="805" y="612"/>
                </a:cubicBezTo>
                <a:cubicBezTo>
                  <a:pt x="819" y="591"/>
                  <a:pt x="829" y="578"/>
                  <a:pt x="853" y="570"/>
                </a:cubicBezTo>
                <a:cubicBezTo>
                  <a:pt x="862" y="542"/>
                  <a:pt x="912" y="502"/>
                  <a:pt x="943" y="492"/>
                </a:cubicBezTo>
                <a:cubicBezTo>
                  <a:pt x="960" y="475"/>
                  <a:pt x="971" y="458"/>
                  <a:pt x="991" y="444"/>
                </a:cubicBezTo>
                <a:cubicBezTo>
                  <a:pt x="1013" y="410"/>
                  <a:pt x="1024" y="405"/>
                  <a:pt x="1051" y="378"/>
                </a:cubicBezTo>
                <a:cubicBezTo>
                  <a:pt x="1063" y="342"/>
                  <a:pt x="1048" y="377"/>
                  <a:pt x="1081" y="336"/>
                </a:cubicBezTo>
                <a:cubicBezTo>
                  <a:pt x="1103" y="308"/>
                  <a:pt x="1126" y="269"/>
                  <a:pt x="1159" y="252"/>
                </a:cubicBezTo>
                <a:cubicBezTo>
                  <a:pt x="1167" y="248"/>
                  <a:pt x="1176" y="246"/>
                  <a:pt x="1183" y="240"/>
                </a:cubicBezTo>
                <a:cubicBezTo>
                  <a:pt x="1219" y="211"/>
                  <a:pt x="1219" y="200"/>
                  <a:pt x="1261" y="186"/>
                </a:cubicBezTo>
                <a:cubicBezTo>
                  <a:pt x="1272" y="175"/>
                  <a:pt x="1286" y="167"/>
                  <a:pt x="1297" y="156"/>
                </a:cubicBezTo>
                <a:cubicBezTo>
                  <a:pt x="1302" y="151"/>
                  <a:pt x="1303" y="143"/>
                  <a:pt x="1309" y="138"/>
                </a:cubicBezTo>
                <a:cubicBezTo>
                  <a:pt x="1314" y="134"/>
                  <a:pt x="1321" y="135"/>
                  <a:pt x="1327" y="132"/>
                </a:cubicBezTo>
                <a:cubicBezTo>
                  <a:pt x="1340" y="125"/>
                  <a:pt x="1363" y="108"/>
                  <a:pt x="1363" y="108"/>
                </a:cubicBezTo>
                <a:cubicBezTo>
                  <a:pt x="1376" y="69"/>
                  <a:pt x="1358" y="107"/>
                  <a:pt x="1387" y="84"/>
                </a:cubicBezTo>
                <a:cubicBezTo>
                  <a:pt x="1442" y="40"/>
                  <a:pt x="1348" y="94"/>
                  <a:pt x="1417" y="48"/>
                </a:cubicBezTo>
                <a:cubicBezTo>
                  <a:pt x="1458" y="20"/>
                  <a:pt x="1501" y="10"/>
                  <a:pt x="1549" y="0"/>
                </a:cubicBezTo>
                <a:cubicBezTo>
                  <a:pt x="1639" y="2"/>
                  <a:pt x="1729" y="0"/>
                  <a:pt x="1819" y="6"/>
                </a:cubicBezTo>
                <a:cubicBezTo>
                  <a:pt x="1838" y="7"/>
                  <a:pt x="1848" y="36"/>
                  <a:pt x="1867" y="42"/>
                </a:cubicBezTo>
                <a:cubicBezTo>
                  <a:pt x="1881" y="64"/>
                  <a:pt x="1893" y="81"/>
                  <a:pt x="1915" y="96"/>
                </a:cubicBezTo>
                <a:cubicBezTo>
                  <a:pt x="1924" y="109"/>
                  <a:pt x="1936" y="119"/>
                  <a:pt x="1945" y="132"/>
                </a:cubicBezTo>
                <a:cubicBezTo>
                  <a:pt x="1980" y="184"/>
                  <a:pt x="1912" y="111"/>
                  <a:pt x="1969" y="168"/>
                </a:cubicBezTo>
                <a:cubicBezTo>
                  <a:pt x="1973" y="181"/>
                  <a:pt x="1985" y="191"/>
                  <a:pt x="1987" y="204"/>
                </a:cubicBezTo>
                <a:cubicBezTo>
                  <a:pt x="1988" y="214"/>
                  <a:pt x="1983" y="224"/>
                  <a:pt x="1981" y="234"/>
                </a:cubicBezTo>
                <a:cubicBezTo>
                  <a:pt x="1979" y="246"/>
                  <a:pt x="1980" y="259"/>
                  <a:pt x="1975" y="270"/>
                </a:cubicBezTo>
                <a:cubicBezTo>
                  <a:pt x="1966" y="291"/>
                  <a:pt x="1939" y="294"/>
                  <a:pt x="1921" y="300"/>
                </a:cubicBezTo>
                <a:cubicBezTo>
                  <a:pt x="1895" y="309"/>
                  <a:pt x="1872" y="346"/>
                  <a:pt x="1855" y="366"/>
                </a:cubicBezTo>
                <a:cubicBezTo>
                  <a:pt x="1850" y="372"/>
                  <a:pt x="1849" y="380"/>
                  <a:pt x="1843" y="384"/>
                </a:cubicBezTo>
                <a:cubicBezTo>
                  <a:pt x="1834" y="389"/>
                  <a:pt x="1823" y="388"/>
                  <a:pt x="1813" y="390"/>
                </a:cubicBezTo>
                <a:cubicBezTo>
                  <a:pt x="1784" y="409"/>
                  <a:pt x="1802" y="400"/>
                  <a:pt x="1759" y="414"/>
                </a:cubicBezTo>
                <a:cubicBezTo>
                  <a:pt x="1747" y="418"/>
                  <a:pt x="1723" y="426"/>
                  <a:pt x="1723" y="426"/>
                </a:cubicBezTo>
                <a:cubicBezTo>
                  <a:pt x="1721" y="432"/>
                  <a:pt x="1722" y="440"/>
                  <a:pt x="1717" y="444"/>
                </a:cubicBezTo>
                <a:cubicBezTo>
                  <a:pt x="1697" y="458"/>
                  <a:pt x="1651" y="464"/>
                  <a:pt x="1627" y="468"/>
                </a:cubicBezTo>
                <a:cubicBezTo>
                  <a:pt x="1607" y="481"/>
                  <a:pt x="1599" y="497"/>
                  <a:pt x="1579" y="510"/>
                </a:cubicBezTo>
                <a:cubicBezTo>
                  <a:pt x="1551" y="552"/>
                  <a:pt x="1567" y="538"/>
                  <a:pt x="1537" y="558"/>
                </a:cubicBezTo>
                <a:cubicBezTo>
                  <a:pt x="1518" y="586"/>
                  <a:pt x="1496" y="598"/>
                  <a:pt x="1465" y="606"/>
                </a:cubicBezTo>
                <a:cubicBezTo>
                  <a:pt x="1433" y="628"/>
                  <a:pt x="1422" y="663"/>
                  <a:pt x="1405" y="696"/>
                </a:cubicBezTo>
                <a:cubicBezTo>
                  <a:pt x="1372" y="763"/>
                  <a:pt x="1339" y="831"/>
                  <a:pt x="1297" y="894"/>
                </a:cubicBezTo>
                <a:cubicBezTo>
                  <a:pt x="1286" y="938"/>
                  <a:pt x="1268" y="983"/>
                  <a:pt x="1243" y="1020"/>
                </a:cubicBezTo>
                <a:cubicBezTo>
                  <a:pt x="1237" y="1042"/>
                  <a:pt x="1233" y="1071"/>
                  <a:pt x="1225" y="1092"/>
                </a:cubicBezTo>
                <a:cubicBezTo>
                  <a:pt x="1206" y="1142"/>
                  <a:pt x="1218" y="1080"/>
                  <a:pt x="1207" y="1128"/>
                </a:cubicBezTo>
                <a:cubicBezTo>
                  <a:pt x="1196" y="1178"/>
                  <a:pt x="1191" y="1237"/>
                  <a:pt x="1171" y="1284"/>
                </a:cubicBezTo>
                <a:cubicBezTo>
                  <a:pt x="1157" y="1316"/>
                  <a:pt x="1133" y="1343"/>
                  <a:pt x="1117" y="1374"/>
                </a:cubicBezTo>
                <a:cubicBezTo>
                  <a:pt x="1094" y="1420"/>
                  <a:pt x="1058" y="1477"/>
                  <a:pt x="1015" y="1506"/>
                </a:cubicBezTo>
                <a:cubicBezTo>
                  <a:pt x="1001" y="1527"/>
                  <a:pt x="991" y="1540"/>
                  <a:pt x="967" y="1548"/>
                </a:cubicBezTo>
                <a:cubicBezTo>
                  <a:pt x="941" y="1587"/>
                  <a:pt x="909" y="1617"/>
                  <a:pt x="883" y="1656"/>
                </a:cubicBezTo>
                <a:cubicBezTo>
                  <a:pt x="848" y="1708"/>
                  <a:pt x="853" y="1833"/>
                  <a:pt x="847" y="1890"/>
                </a:cubicBezTo>
                <a:cubicBezTo>
                  <a:pt x="831" y="2043"/>
                  <a:pt x="818" y="2196"/>
                  <a:pt x="781" y="2346"/>
                </a:cubicBezTo>
                <a:cubicBezTo>
                  <a:pt x="773" y="2455"/>
                  <a:pt x="793" y="2412"/>
                  <a:pt x="739" y="2448"/>
                </a:cubicBezTo>
                <a:cubicBezTo>
                  <a:pt x="735" y="2454"/>
                  <a:pt x="727" y="2466"/>
                  <a:pt x="727" y="2466"/>
                </a:cubicBezTo>
                <a:lnTo>
                  <a:pt x="746" y="2412"/>
                </a:lnTo>
              </a:path>
            </a:pathLst>
          </a:cu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862" name="Oval 3"/>
          <p:cNvSpPr>
            <a:spLocks noChangeArrowheads="1"/>
          </p:cNvSpPr>
          <p:nvPr/>
        </p:nvSpPr>
        <p:spPr bwMode="auto">
          <a:xfrm>
            <a:off x="6172200" y="509588"/>
            <a:ext cx="144463"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63" name="Text Box 4"/>
          <p:cNvSpPr txBox="1">
            <a:spLocks noChangeArrowheads="1"/>
          </p:cNvSpPr>
          <p:nvPr/>
        </p:nvSpPr>
        <p:spPr bwMode="auto">
          <a:xfrm>
            <a:off x="6061075" y="1111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000" smtClean="0">
                <a:solidFill>
                  <a:srgbClr val="000000"/>
                </a:solidFill>
              </a:rPr>
              <a:t>A</a:t>
            </a:r>
          </a:p>
        </p:txBody>
      </p:sp>
      <p:sp>
        <p:nvSpPr>
          <p:cNvPr id="121864" name="Oval 5"/>
          <p:cNvSpPr>
            <a:spLocks noChangeArrowheads="1"/>
          </p:cNvSpPr>
          <p:nvPr/>
        </p:nvSpPr>
        <p:spPr bwMode="auto">
          <a:xfrm>
            <a:off x="5205413" y="122872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65" name="Text Box 6"/>
          <p:cNvSpPr txBox="1">
            <a:spLocks noChangeArrowheads="1"/>
          </p:cNvSpPr>
          <p:nvPr/>
        </p:nvSpPr>
        <p:spPr bwMode="auto">
          <a:xfrm>
            <a:off x="4902200" y="11049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B</a:t>
            </a:r>
          </a:p>
        </p:txBody>
      </p:sp>
      <p:sp>
        <p:nvSpPr>
          <p:cNvPr id="121866" name="Oval 7"/>
          <p:cNvSpPr>
            <a:spLocks noChangeArrowheads="1"/>
          </p:cNvSpPr>
          <p:nvPr/>
        </p:nvSpPr>
        <p:spPr bwMode="auto">
          <a:xfrm>
            <a:off x="6153150" y="12287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67" name="Text Box 8"/>
          <p:cNvSpPr txBox="1">
            <a:spLocks noChangeArrowheads="1"/>
          </p:cNvSpPr>
          <p:nvPr/>
        </p:nvSpPr>
        <p:spPr bwMode="auto">
          <a:xfrm>
            <a:off x="5856288"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C</a:t>
            </a:r>
          </a:p>
        </p:txBody>
      </p:sp>
      <p:sp>
        <p:nvSpPr>
          <p:cNvPr id="121868" name="Oval 9"/>
          <p:cNvSpPr>
            <a:spLocks noChangeArrowheads="1"/>
          </p:cNvSpPr>
          <p:nvPr/>
        </p:nvSpPr>
        <p:spPr bwMode="auto">
          <a:xfrm>
            <a:off x="7234238" y="12287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69" name="Text Box 10"/>
          <p:cNvSpPr txBox="1">
            <a:spLocks noChangeArrowheads="1"/>
          </p:cNvSpPr>
          <p:nvPr/>
        </p:nvSpPr>
        <p:spPr bwMode="auto">
          <a:xfrm>
            <a:off x="6931025" y="11112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D</a:t>
            </a:r>
          </a:p>
        </p:txBody>
      </p:sp>
      <p:sp>
        <p:nvSpPr>
          <p:cNvPr id="121870" name="Oval 11"/>
          <p:cNvSpPr>
            <a:spLocks noChangeArrowheads="1"/>
          </p:cNvSpPr>
          <p:nvPr/>
        </p:nvSpPr>
        <p:spPr bwMode="auto">
          <a:xfrm>
            <a:off x="4557713" y="2022475"/>
            <a:ext cx="144462"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71" name="Text Box 12"/>
          <p:cNvSpPr txBox="1">
            <a:spLocks noChangeArrowheads="1"/>
          </p:cNvSpPr>
          <p:nvPr/>
        </p:nvSpPr>
        <p:spPr bwMode="auto">
          <a:xfrm>
            <a:off x="4210050" y="1905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E</a:t>
            </a:r>
          </a:p>
        </p:txBody>
      </p:sp>
      <p:sp>
        <p:nvSpPr>
          <p:cNvPr id="121872" name="Oval 13"/>
          <p:cNvSpPr>
            <a:spLocks noChangeArrowheads="1"/>
          </p:cNvSpPr>
          <p:nvPr/>
        </p:nvSpPr>
        <p:spPr bwMode="auto">
          <a:xfrm>
            <a:off x="5337175" y="2038350"/>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73" name="Text Box 14"/>
          <p:cNvSpPr txBox="1">
            <a:spLocks noChangeArrowheads="1"/>
          </p:cNvSpPr>
          <p:nvPr/>
        </p:nvSpPr>
        <p:spPr bwMode="auto">
          <a:xfrm>
            <a:off x="4989513" y="19018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F</a:t>
            </a:r>
          </a:p>
        </p:txBody>
      </p:sp>
      <p:sp>
        <p:nvSpPr>
          <p:cNvPr id="121874" name="Oval 15"/>
          <p:cNvSpPr>
            <a:spLocks noChangeArrowheads="1"/>
          </p:cNvSpPr>
          <p:nvPr/>
        </p:nvSpPr>
        <p:spPr bwMode="auto">
          <a:xfrm>
            <a:off x="5991225" y="2025650"/>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75" name="Text Box 16"/>
          <p:cNvSpPr txBox="1">
            <a:spLocks noChangeArrowheads="1"/>
          </p:cNvSpPr>
          <p:nvPr/>
        </p:nvSpPr>
        <p:spPr bwMode="auto">
          <a:xfrm>
            <a:off x="5649913" y="19018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G</a:t>
            </a:r>
          </a:p>
        </p:txBody>
      </p:sp>
      <p:sp>
        <p:nvSpPr>
          <p:cNvPr id="121876" name="Oval 17"/>
          <p:cNvSpPr>
            <a:spLocks noChangeArrowheads="1"/>
          </p:cNvSpPr>
          <p:nvPr/>
        </p:nvSpPr>
        <p:spPr bwMode="auto">
          <a:xfrm>
            <a:off x="6638925" y="20145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77" name="Text Box 18"/>
          <p:cNvSpPr txBox="1">
            <a:spLocks noChangeArrowheads="1"/>
          </p:cNvSpPr>
          <p:nvPr/>
        </p:nvSpPr>
        <p:spPr bwMode="auto">
          <a:xfrm>
            <a:off x="6329363" y="18970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H</a:t>
            </a:r>
          </a:p>
        </p:txBody>
      </p:sp>
      <p:sp>
        <p:nvSpPr>
          <p:cNvPr id="121878" name="Oval 19"/>
          <p:cNvSpPr>
            <a:spLocks noChangeArrowheads="1"/>
          </p:cNvSpPr>
          <p:nvPr/>
        </p:nvSpPr>
        <p:spPr bwMode="auto">
          <a:xfrm>
            <a:off x="7221538" y="2012950"/>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79" name="Text Box 20"/>
          <p:cNvSpPr txBox="1">
            <a:spLocks noChangeArrowheads="1"/>
          </p:cNvSpPr>
          <p:nvPr/>
        </p:nvSpPr>
        <p:spPr bwMode="auto">
          <a:xfrm>
            <a:off x="7011988" y="1895475"/>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I</a:t>
            </a:r>
          </a:p>
        </p:txBody>
      </p:sp>
      <p:sp>
        <p:nvSpPr>
          <p:cNvPr id="121880" name="Oval 21"/>
          <p:cNvSpPr>
            <a:spLocks noChangeArrowheads="1"/>
          </p:cNvSpPr>
          <p:nvPr/>
        </p:nvSpPr>
        <p:spPr bwMode="auto">
          <a:xfrm>
            <a:off x="8099425" y="2001838"/>
            <a:ext cx="144463"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81" name="Text Box 22"/>
          <p:cNvSpPr txBox="1">
            <a:spLocks noChangeArrowheads="1"/>
          </p:cNvSpPr>
          <p:nvPr/>
        </p:nvSpPr>
        <p:spPr bwMode="auto">
          <a:xfrm>
            <a:off x="7789863" y="18970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J</a:t>
            </a:r>
          </a:p>
        </p:txBody>
      </p:sp>
      <p:sp>
        <p:nvSpPr>
          <p:cNvPr id="121882" name="Oval 23"/>
          <p:cNvSpPr>
            <a:spLocks noChangeArrowheads="1"/>
          </p:cNvSpPr>
          <p:nvPr/>
        </p:nvSpPr>
        <p:spPr bwMode="auto">
          <a:xfrm>
            <a:off x="39941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83" name="Text Box 24"/>
          <p:cNvSpPr txBox="1">
            <a:spLocks noChangeArrowheads="1"/>
          </p:cNvSpPr>
          <p:nvPr/>
        </p:nvSpPr>
        <p:spPr bwMode="auto">
          <a:xfrm>
            <a:off x="3646488" y="26987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K</a:t>
            </a:r>
          </a:p>
        </p:txBody>
      </p:sp>
      <p:sp>
        <p:nvSpPr>
          <p:cNvPr id="121884" name="Oval 25"/>
          <p:cNvSpPr>
            <a:spLocks noChangeArrowheads="1"/>
          </p:cNvSpPr>
          <p:nvPr/>
        </p:nvSpPr>
        <p:spPr bwMode="auto">
          <a:xfrm>
            <a:off x="4641850" y="2828925"/>
            <a:ext cx="144463" cy="1444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85" name="Text Box 26"/>
          <p:cNvSpPr txBox="1">
            <a:spLocks noChangeArrowheads="1"/>
          </p:cNvSpPr>
          <p:nvPr/>
        </p:nvSpPr>
        <p:spPr bwMode="auto">
          <a:xfrm>
            <a:off x="4392613" y="269875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L</a:t>
            </a:r>
          </a:p>
        </p:txBody>
      </p:sp>
      <p:sp>
        <p:nvSpPr>
          <p:cNvPr id="121886" name="Oval 27"/>
          <p:cNvSpPr>
            <a:spLocks noChangeArrowheads="1"/>
          </p:cNvSpPr>
          <p:nvPr/>
        </p:nvSpPr>
        <p:spPr bwMode="auto">
          <a:xfrm>
            <a:off x="543560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87" name="Text Box 28"/>
          <p:cNvSpPr txBox="1">
            <a:spLocks noChangeArrowheads="1"/>
          </p:cNvSpPr>
          <p:nvPr/>
        </p:nvSpPr>
        <p:spPr bwMode="auto">
          <a:xfrm>
            <a:off x="5135563" y="26908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M</a:t>
            </a:r>
          </a:p>
        </p:txBody>
      </p:sp>
      <p:sp>
        <p:nvSpPr>
          <p:cNvPr id="121888" name="Oval 29"/>
          <p:cNvSpPr>
            <a:spLocks noChangeArrowheads="1"/>
          </p:cNvSpPr>
          <p:nvPr/>
        </p:nvSpPr>
        <p:spPr bwMode="auto">
          <a:xfrm>
            <a:off x="60102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89" name="Text Box 30"/>
          <p:cNvSpPr txBox="1">
            <a:spLocks noChangeArrowheads="1"/>
          </p:cNvSpPr>
          <p:nvPr/>
        </p:nvSpPr>
        <p:spPr bwMode="auto">
          <a:xfrm>
            <a:off x="5722938"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N</a:t>
            </a:r>
          </a:p>
        </p:txBody>
      </p:sp>
      <p:sp>
        <p:nvSpPr>
          <p:cNvPr id="121890" name="Oval 31"/>
          <p:cNvSpPr>
            <a:spLocks noChangeArrowheads="1"/>
          </p:cNvSpPr>
          <p:nvPr/>
        </p:nvSpPr>
        <p:spPr bwMode="auto">
          <a:xfrm>
            <a:off x="6657975"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91" name="Text Box 32"/>
          <p:cNvSpPr txBox="1">
            <a:spLocks noChangeArrowheads="1"/>
          </p:cNvSpPr>
          <p:nvPr/>
        </p:nvSpPr>
        <p:spPr bwMode="auto">
          <a:xfrm>
            <a:off x="6370638" y="26987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O</a:t>
            </a:r>
          </a:p>
        </p:txBody>
      </p:sp>
      <p:sp>
        <p:nvSpPr>
          <p:cNvPr id="121892" name="Oval 33"/>
          <p:cNvSpPr>
            <a:spLocks noChangeArrowheads="1"/>
          </p:cNvSpPr>
          <p:nvPr/>
        </p:nvSpPr>
        <p:spPr bwMode="auto">
          <a:xfrm>
            <a:off x="7234238" y="2828925"/>
            <a:ext cx="144462"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93" name="Text Box 34"/>
          <p:cNvSpPr txBox="1">
            <a:spLocks noChangeArrowheads="1"/>
          </p:cNvSpPr>
          <p:nvPr/>
        </p:nvSpPr>
        <p:spPr bwMode="auto">
          <a:xfrm>
            <a:off x="6953250" y="2692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P</a:t>
            </a:r>
          </a:p>
        </p:txBody>
      </p:sp>
      <p:sp>
        <p:nvSpPr>
          <p:cNvPr id="121894" name="Oval 35"/>
          <p:cNvSpPr>
            <a:spLocks noChangeArrowheads="1"/>
          </p:cNvSpPr>
          <p:nvPr/>
        </p:nvSpPr>
        <p:spPr bwMode="auto">
          <a:xfrm>
            <a:off x="79565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95" name="Text Box 36"/>
          <p:cNvSpPr txBox="1">
            <a:spLocks noChangeArrowheads="1"/>
          </p:cNvSpPr>
          <p:nvPr/>
        </p:nvSpPr>
        <p:spPr bwMode="auto">
          <a:xfrm>
            <a:off x="7662863" y="268605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Q</a:t>
            </a:r>
          </a:p>
        </p:txBody>
      </p:sp>
      <p:sp>
        <p:nvSpPr>
          <p:cNvPr id="121896" name="Oval 37"/>
          <p:cNvSpPr>
            <a:spLocks noChangeArrowheads="1"/>
          </p:cNvSpPr>
          <p:nvPr/>
        </p:nvSpPr>
        <p:spPr bwMode="auto">
          <a:xfrm>
            <a:off x="8604250" y="2828925"/>
            <a:ext cx="144463"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97" name="Text Box 38"/>
          <p:cNvSpPr txBox="1">
            <a:spLocks noChangeArrowheads="1"/>
          </p:cNvSpPr>
          <p:nvPr/>
        </p:nvSpPr>
        <p:spPr bwMode="auto">
          <a:xfrm>
            <a:off x="8316913" y="2692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R</a:t>
            </a:r>
          </a:p>
        </p:txBody>
      </p:sp>
      <p:sp>
        <p:nvSpPr>
          <p:cNvPr id="121898" name="Oval 39"/>
          <p:cNvSpPr>
            <a:spLocks noChangeArrowheads="1"/>
          </p:cNvSpPr>
          <p:nvPr/>
        </p:nvSpPr>
        <p:spPr bwMode="auto">
          <a:xfrm>
            <a:off x="39830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899" name="Text Box 40"/>
          <p:cNvSpPr txBox="1">
            <a:spLocks noChangeArrowheads="1"/>
          </p:cNvSpPr>
          <p:nvPr/>
        </p:nvSpPr>
        <p:spPr bwMode="auto">
          <a:xfrm>
            <a:off x="3635375" y="34940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S</a:t>
            </a:r>
          </a:p>
        </p:txBody>
      </p:sp>
      <p:sp>
        <p:nvSpPr>
          <p:cNvPr id="121900" name="Oval 41"/>
          <p:cNvSpPr>
            <a:spLocks noChangeArrowheads="1"/>
          </p:cNvSpPr>
          <p:nvPr/>
        </p:nvSpPr>
        <p:spPr bwMode="auto">
          <a:xfrm>
            <a:off x="4643438" y="3586163"/>
            <a:ext cx="144462" cy="1444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901" name="Text Box 42"/>
          <p:cNvSpPr txBox="1">
            <a:spLocks noChangeArrowheads="1"/>
          </p:cNvSpPr>
          <p:nvPr/>
        </p:nvSpPr>
        <p:spPr bwMode="auto">
          <a:xfrm>
            <a:off x="4356100" y="34940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T</a:t>
            </a:r>
          </a:p>
        </p:txBody>
      </p:sp>
      <p:sp>
        <p:nvSpPr>
          <p:cNvPr id="121902" name="Oval 43"/>
          <p:cNvSpPr>
            <a:spLocks noChangeArrowheads="1"/>
          </p:cNvSpPr>
          <p:nvPr/>
        </p:nvSpPr>
        <p:spPr bwMode="auto">
          <a:xfrm>
            <a:off x="7234238" y="3586163"/>
            <a:ext cx="144462" cy="144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903" name="Text Box 44"/>
          <p:cNvSpPr txBox="1">
            <a:spLocks noChangeArrowheads="1"/>
          </p:cNvSpPr>
          <p:nvPr/>
        </p:nvSpPr>
        <p:spPr bwMode="auto">
          <a:xfrm>
            <a:off x="6946900" y="34940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b="1" smtClean="0">
                <a:solidFill>
                  <a:srgbClr val="000000"/>
                </a:solidFill>
              </a:rPr>
              <a:t>U</a:t>
            </a:r>
          </a:p>
        </p:txBody>
      </p:sp>
      <p:sp>
        <p:nvSpPr>
          <p:cNvPr id="121904" name="Text Box 45"/>
          <p:cNvSpPr txBox="1">
            <a:spLocks noChangeArrowheads="1"/>
          </p:cNvSpPr>
          <p:nvPr/>
        </p:nvSpPr>
        <p:spPr bwMode="auto">
          <a:xfrm>
            <a:off x="323850" y="2603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3200" b="1" smtClean="0">
                <a:solidFill>
                  <a:srgbClr val="CC0000"/>
                </a:solidFill>
              </a:rPr>
              <a:t>深度优先搜索</a:t>
            </a:r>
          </a:p>
        </p:txBody>
      </p:sp>
      <p:sp>
        <p:nvSpPr>
          <p:cNvPr id="121905" name="Line 46"/>
          <p:cNvSpPr>
            <a:spLocks noChangeShapeType="1"/>
          </p:cNvSpPr>
          <p:nvPr/>
        </p:nvSpPr>
        <p:spPr bwMode="auto">
          <a:xfrm flipH="1">
            <a:off x="5364163" y="620713"/>
            <a:ext cx="792162"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06" name="Line 47"/>
          <p:cNvSpPr>
            <a:spLocks noChangeShapeType="1"/>
          </p:cNvSpPr>
          <p:nvPr/>
        </p:nvSpPr>
        <p:spPr bwMode="auto">
          <a:xfrm>
            <a:off x="6227763" y="692150"/>
            <a:ext cx="0" cy="5048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07" name="Line 48"/>
          <p:cNvSpPr>
            <a:spLocks noChangeShapeType="1"/>
          </p:cNvSpPr>
          <p:nvPr/>
        </p:nvSpPr>
        <p:spPr bwMode="auto">
          <a:xfrm>
            <a:off x="6300788" y="620713"/>
            <a:ext cx="9350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08" name="Line 49"/>
          <p:cNvSpPr>
            <a:spLocks noChangeShapeType="1"/>
          </p:cNvSpPr>
          <p:nvPr/>
        </p:nvSpPr>
        <p:spPr bwMode="auto">
          <a:xfrm flipH="1">
            <a:off x="4716463" y="1412875"/>
            <a:ext cx="503237"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09" name="Line 50"/>
          <p:cNvSpPr>
            <a:spLocks noChangeShapeType="1"/>
          </p:cNvSpPr>
          <p:nvPr/>
        </p:nvSpPr>
        <p:spPr bwMode="auto">
          <a:xfrm>
            <a:off x="5292725" y="1412875"/>
            <a:ext cx="71438"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0" name="Line 51"/>
          <p:cNvSpPr>
            <a:spLocks noChangeShapeType="1"/>
          </p:cNvSpPr>
          <p:nvPr/>
        </p:nvSpPr>
        <p:spPr bwMode="auto">
          <a:xfrm flipH="1">
            <a:off x="6084888" y="1412875"/>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1" name="Line 52"/>
          <p:cNvSpPr>
            <a:spLocks noChangeShapeType="1"/>
          </p:cNvSpPr>
          <p:nvPr/>
        </p:nvSpPr>
        <p:spPr bwMode="auto">
          <a:xfrm>
            <a:off x="6300788" y="1412875"/>
            <a:ext cx="3587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2" name="Line 53"/>
          <p:cNvSpPr>
            <a:spLocks noChangeShapeType="1"/>
          </p:cNvSpPr>
          <p:nvPr/>
        </p:nvSpPr>
        <p:spPr bwMode="auto">
          <a:xfrm>
            <a:off x="7308850" y="14128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3" name="Line 54"/>
          <p:cNvSpPr>
            <a:spLocks noChangeShapeType="1"/>
          </p:cNvSpPr>
          <p:nvPr/>
        </p:nvSpPr>
        <p:spPr bwMode="auto">
          <a:xfrm>
            <a:off x="7380288" y="1341438"/>
            <a:ext cx="6477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4" name="Line 55"/>
          <p:cNvSpPr>
            <a:spLocks noChangeShapeType="1"/>
          </p:cNvSpPr>
          <p:nvPr/>
        </p:nvSpPr>
        <p:spPr bwMode="auto">
          <a:xfrm flipH="1">
            <a:off x="4140200" y="2205038"/>
            <a:ext cx="431800"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5" name="Line 56"/>
          <p:cNvSpPr>
            <a:spLocks noChangeShapeType="1"/>
          </p:cNvSpPr>
          <p:nvPr/>
        </p:nvSpPr>
        <p:spPr bwMode="auto">
          <a:xfrm>
            <a:off x="4643438" y="2205038"/>
            <a:ext cx="71437" cy="576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6" name="Line 57"/>
          <p:cNvSpPr>
            <a:spLocks noChangeShapeType="1"/>
          </p:cNvSpPr>
          <p:nvPr/>
        </p:nvSpPr>
        <p:spPr bwMode="auto">
          <a:xfrm>
            <a:off x="5422900" y="2205038"/>
            <a:ext cx="87313" cy="6477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7" name="Line 58"/>
          <p:cNvSpPr>
            <a:spLocks noChangeShapeType="1"/>
          </p:cNvSpPr>
          <p:nvPr/>
        </p:nvSpPr>
        <p:spPr bwMode="auto">
          <a:xfrm>
            <a:off x="60848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8" name="Line 59"/>
          <p:cNvSpPr>
            <a:spLocks noChangeShapeType="1"/>
          </p:cNvSpPr>
          <p:nvPr/>
        </p:nvSpPr>
        <p:spPr bwMode="auto">
          <a:xfrm>
            <a:off x="6732588"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19" name="Line 60"/>
          <p:cNvSpPr>
            <a:spLocks noChangeShapeType="1"/>
          </p:cNvSpPr>
          <p:nvPr/>
        </p:nvSpPr>
        <p:spPr bwMode="auto">
          <a:xfrm>
            <a:off x="7308850" y="22050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0" name="Line 61"/>
          <p:cNvSpPr>
            <a:spLocks noChangeShapeType="1"/>
          </p:cNvSpPr>
          <p:nvPr/>
        </p:nvSpPr>
        <p:spPr bwMode="auto">
          <a:xfrm>
            <a:off x="7380288" y="2205038"/>
            <a:ext cx="576262"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1" name="Line 62"/>
          <p:cNvSpPr>
            <a:spLocks noChangeShapeType="1"/>
          </p:cNvSpPr>
          <p:nvPr/>
        </p:nvSpPr>
        <p:spPr bwMode="auto">
          <a:xfrm>
            <a:off x="8232775" y="2166938"/>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2" name="Line 63"/>
          <p:cNvSpPr>
            <a:spLocks noChangeShapeType="1"/>
          </p:cNvSpPr>
          <p:nvPr/>
        </p:nvSpPr>
        <p:spPr bwMode="auto">
          <a:xfrm>
            <a:off x="40687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3" name="Line 64"/>
          <p:cNvSpPr>
            <a:spLocks noChangeShapeType="1"/>
          </p:cNvSpPr>
          <p:nvPr/>
        </p:nvSpPr>
        <p:spPr bwMode="auto">
          <a:xfrm>
            <a:off x="4716463" y="2997200"/>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4" name="Line 65"/>
          <p:cNvSpPr>
            <a:spLocks noChangeShapeType="1"/>
          </p:cNvSpPr>
          <p:nvPr/>
        </p:nvSpPr>
        <p:spPr bwMode="auto">
          <a:xfrm>
            <a:off x="7308850" y="2997200"/>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25" name="Line 66"/>
          <p:cNvSpPr>
            <a:spLocks noChangeShapeType="1"/>
          </p:cNvSpPr>
          <p:nvPr/>
        </p:nvSpPr>
        <p:spPr bwMode="auto">
          <a:xfrm>
            <a:off x="6804025" y="2205038"/>
            <a:ext cx="43180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nvGrpSpPr>
          <p:cNvPr id="121926" name="Group 67"/>
          <p:cNvGrpSpPr>
            <a:grpSpLocks/>
          </p:cNvGrpSpPr>
          <p:nvPr/>
        </p:nvGrpSpPr>
        <p:grpSpPr bwMode="auto">
          <a:xfrm>
            <a:off x="323850" y="4652963"/>
            <a:ext cx="8135938" cy="1873250"/>
            <a:chOff x="204" y="2931"/>
            <a:chExt cx="5125" cy="1180"/>
          </a:xfrm>
        </p:grpSpPr>
        <p:sp>
          <p:nvSpPr>
            <p:cNvPr id="121939" name="Text Box 68"/>
            <p:cNvSpPr txBox="1">
              <a:spLocks noChangeArrowheads="1"/>
            </p:cNvSpPr>
            <p:nvPr/>
          </p:nvSpPr>
          <p:spPr bwMode="auto">
            <a:xfrm>
              <a:off x="451" y="3006"/>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OPEN</a:t>
              </a:r>
            </a:p>
          </p:txBody>
        </p:sp>
        <p:sp>
          <p:nvSpPr>
            <p:cNvPr id="121940" name="Text Box 69"/>
            <p:cNvSpPr txBox="1">
              <a:spLocks noChangeArrowheads="1"/>
            </p:cNvSpPr>
            <p:nvPr/>
          </p:nvSpPr>
          <p:spPr bwMode="auto">
            <a:xfrm>
              <a:off x="204" y="3789"/>
              <a:ext cx="9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b="1" smtClean="0">
                  <a:solidFill>
                    <a:srgbClr val="000000"/>
                  </a:solidFill>
                </a:rPr>
                <a:t>CLOSED</a:t>
              </a:r>
            </a:p>
          </p:txBody>
        </p:sp>
        <p:sp>
          <p:nvSpPr>
            <p:cNvPr id="121941" name="Rectangle 70"/>
            <p:cNvSpPr>
              <a:spLocks noChangeArrowheads="1"/>
            </p:cNvSpPr>
            <p:nvPr/>
          </p:nvSpPr>
          <p:spPr bwMode="auto">
            <a:xfrm>
              <a:off x="1202" y="2932"/>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942" name="Line 71"/>
            <p:cNvSpPr>
              <a:spLocks noChangeShapeType="1"/>
            </p:cNvSpPr>
            <p:nvPr/>
          </p:nvSpPr>
          <p:spPr bwMode="auto">
            <a:xfrm>
              <a:off x="1202" y="2931"/>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43" name="Line 72"/>
            <p:cNvSpPr>
              <a:spLocks noChangeShapeType="1"/>
            </p:cNvSpPr>
            <p:nvPr/>
          </p:nvSpPr>
          <p:spPr bwMode="auto">
            <a:xfrm flipV="1">
              <a:off x="1202" y="3339"/>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44" name="Rectangle 73"/>
            <p:cNvSpPr>
              <a:spLocks noChangeArrowheads="1"/>
            </p:cNvSpPr>
            <p:nvPr/>
          </p:nvSpPr>
          <p:spPr bwMode="auto">
            <a:xfrm>
              <a:off x="1202" y="3703"/>
              <a:ext cx="4127" cy="40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0" lang="zh-CN" altLang="en-US" sz="3600" smtClean="0">
                <a:solidFill>
                  <a:srgbClr val="000000"/>
                </a:solidFill>
                <a:latin typeface="Arial" pitchFamily="34" charset="0"/>
                <a:ea typeface="宋体" pitchFamily="2" charset="-122"/>
              </a:endParaRPr>
            </a:p>
          </p:txBody>
        </p:sp>
        <p:sp>
          <p:nvSpPr>
            <p:cNvPr id="121945" name="Line 74"/>
            <p:cNvSpPr>
              <a:spLocks noChangeShapeType="1"/>
            </p:cNvSpPr>
            <p:nvPr/>
          </p:nvSpPr>
          <p:spPr bwMode="auto">
            <a:xfrm>
              <a:off x="1202" y="3702"/>
              <a:ext cx="41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46" name="Line 75"/>
            <p:cNvSpPr>
              <a:spLocks noChangeShapeType="1"/>
            </p:cNvSpPr>
            <p:nvPr/>
          </p:nvSpPr>
          <p:spPr bwMode="auto">
            <a:xfrm flipV="1">
              <a:off x="1202" y="4110"/>
              <a:ext cx="412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grpSp>
      <p:sp>
        <p:nvSpPr>
          <p:cNvPr id="121927" name="Text Box 76"/>
          <p:cNvSpPr txBox="1">
            <a:spLocks noChangeArrowheads="1"/>
          </p:cNvSpPr>
          <p:nvPr/>
        </p:nvSpPr>
        <p:spPr bwMode="auto">
          <a:xfrm>
            <a:off x="1979613" y="5934075"/>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A</a:t>
            </a:r>
          </a:p>
        </p:txBody>
      </p:sp>
      <p:sp>
        <p:nvSpPr>
          <p:cNvPr id="121928" name="Text Box 77"/>
          <p:cNvSpPr txBox="1">
            <a:spLocks noChangeArrowheads="1"/>
          </p:cNvSpPr>
          <p:nvPr/>
        </p:nvSpPr>
        <p:spPr bwMode="auto">
          <a:xfrm>
            <a:off x="2474913" y="5924550"/>
            <a:ext cx="441325" cy="519113"/>
          </a:xfrm>
          <a:prstGeom prst="rect">
            <a:avLst/>
          </a:prstGeom>
          <a:noFill/>
          <a:ln>
            <a:noFill/>
          </a:ln>
          <a:effectLst/>
          <a:extLst>
            <a:ext uri="{909E8E84-426E-40DD-AFC4-6F175D3DCCD1}">
              <a14:hiddenFill xmlns:a14="http://schemas.microsoft.com/office/drawing/2010/main">
                <a:solidFill>
                  <a:srgbClr val="99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B</a:t>
            </a:r>
          </a:p>
        </p:txBody>
      </p:sp>
      <p:sp>
        <p:nvSpPr>
          <p:cNvPr id="121929" name="Text Box 78"/>
          <p:cNvSpPr txBox="1">
            <a:spLocks noChangeArrowheads="1"/>
          </p:cNvSpPr>
          <p:nvPr/>
        </p:nvSpPr>
        <p:spPr bwMode="auto">
          <a:xfrm>
            <a:off x="2843213" y="4724400"/>
            <a:ext cx="481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M</a:t>
            </a:r>
          </a:p>
        </p:txBody>
      </p:sp>
      <p:sp>
        <p:nvSpPr>
          <p:cNvPr id="121930" name="Text Box 79"/>
          <p:cNvSpPr txBox="1">
            <a:spLocks noChangeArrowheads="1"/>
          </p:cNvSpPr>
          <p:nvPr/>
        </p:nvSpPr>
        <p:spPr bwMode="auto">
          <a:xfrm>
            <a:off x="4591050" y="5934075"/>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T</a:t>
            </a:r>
          </a:p>
        </p:txBody>
      </p:sp>
      <p:sp>
        <p:nvSpPr>
          <p:cNvPr id="121931" name="Text Box 80"/>
          <p:cNvSpPr txBox="1">
            <a:spLocks noChangeArrowheads="1"/>
          </p:cNvSpPr>
          <p:nvPr/>
        </p:nvSpPr>
        <p:spPr bwMode="auto">
          <a:xfrm>
            <a:off x="24114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C</a:t>
            </a:r>
          </a:p>
        </p:txBody>
      </p:sp>
      <p:sp>
        <p:nvSpPr>
          <p:cNvPr id="121932" name="Text Box 81"/>
          <p:cNvSpPr txBox="1">
            <a:spLocks noChangeArrowheads="1"/>
          </p:cNvSpPr>
          <p:nvPr/>
        </p:nvSpPr>
        <p:spPr bwMode="auto">
          <a:xfrm>
            <a:off x="1979613" y="47244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D</a:t>
            </a:r>
          </a:p>
        </p:txBody>
      </p:sp>
      <p:sp>
        <p:nvSpPr>
          <p:cNvPr id="121933" name="Line 82"/>
          <p:cNvSpPr>
            <a:spLocks noChangeShapeType="1"/>
          </p:cNvSpPr>
          <p:nvPr/>
        </p:nvSpPr>
        <p:spPr bwMode="auto">
          <a:xfrm>
            <a:off x="1908175" y="4652963"/>
            <a:ext cx="0" cy="6477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21934" name="Text Box 83"/>
          <p:cNvSpPr txBox="1">
            <a:spLocks noChangeArrowheads="1"/>
          </p:cNvSpPr>
          <p:nvPr/>
        </p:nvSpPr>
        <p:spPr bwMode="auto">
          <a:xfrm>
            <a:off x="2927350" y="5934075"/>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E</a:t>
            </a:r>
          </a:p>
        </p:txBody>
      </p:sp>
      <p:sp>
        <p:nvSpPr>
          <p:cNvPr id="121935" name="Text Box 84"/>
          <p:cNvSpPr txBox="1">
            <a:spLocks noChangeArrowheads="1"/>
          </p:cNvSpPr>
          <p:nvPr/>
        </p:nvSpPr>
        <p:spPr bwMode="auto">
          <a:xfrm>
            <a:off x="3794125" y="59436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S</a:t>
            </a:r>
          </a:p>
        </p:txBody>
      </p:sp>
      <p:sp>
        <p:nvSpPr>
          <p:cNvPr id="121936" name="Text Box 85"/>
          <p:cNvSpPr txBox="1">
            <a:spLocks noChangeArrowheads="1"/>
          </p:cNvSpPr>
          <p:nvPr/>
        </p:nvSpPr>
        <p:spPr bwMode="auto">
          <a:xfrm>
            <a:off x="3348038" y="593407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K</a:t>
            </a:r>
          </a:p>
        </p:txBody>
      </p:sp>
      <p:sp>
        <p:nvSpPr>
          <p:cNvPr id="121937" name="Text Box 86"/>
          <p:cNvSpPr txBox="1">
            <a:spLocks noChangeArrowheads="1"/>
          </p:cNvSpPr>
          <p:nvPr/>
        </p:nvSpPr>
        <p:spPr bwMode="auto">
          <a:xfrm>
            <a:off x="4211638" y="594995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L</a:t>
            </a:r>
          </a:p>
        </p:txBody>
      </p:sp>
      <p:sp>
        <p:nvSpPr>
          <p:cNvPr id="121938" name="Text Box 87"/>
          <p:cNvSpPr txBox="1">
            <a:spLocks noChangeArrowheads="1"/>
          </p:cNvSpPr>
          <p:nvPr/>
        </p:nvSpPr>
        <p:spPr bwMode="auto">
          <a:xfrm>
            <a:off x="5003800" y="5934075"/>
            <a:ext cx="401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2800" b="1" smtClean="0">
                <a:solidFill>
                  <a:srgbClr val="CC0000"/>
                </a:solidFill>
              </a:rPr>
              <a:t>F</a:t>
            </a:r>
          </a:p>
        </p:txBody>
      </p:sp>
    </p:spTree>
    <p:extLst>
      <p:ext uri="{BB962C8B-B14F-4D97-AF65-F5344CB8AC3E}">
        <p14:creationId xmlns:p14="http://schemas.microsoft.com/office/powerpoint/2010/main" val="384014073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41987" name="内容占位符 2"/>
          <p:cNvSpPr>
            <a:spLocks noGrp="1"/>
          </p:cNvSpPr>
          <p:nvPr>
            <p:ph idx="1"/>
          </p:nvPr>
        </p:nvSpPr>
        <p:spPr/>
        <p:txBody>
          <a:bodyPr/>
          <a:lstStyle/>
          <a:p>
            <a:pPr lvl="1">
              <a:buFont typeface="Wingdings" pitchFamily="2" charset="2"/>
              <a:buNone/>
            </a:pPr>
            <a:r>
              <a:rPr lang="en-US" altLang="zh-CN" smtClean="0"/>
              <a:t> </a:t>
            </a:r>
            <a:endParaRPr lang="zh-CN" altLang="en-US" smtClean="0"/>
          </a:p>
        </p:txBody>
      </p:sp>
      <p:sp>
        <p:nvSpPr>
          <p:cNvPr id="41988" name="Text Box 6"/>
          <p:cNvSpPr txBox="1">
            <a:spLocks noChangeArrowheads="1"/>
          </p:cNvSpPr>
          <p:nvPr/>
        </p:nvSpPr>
        <p:spPr bwMode="auto">
          <a:xfrm>
            <a:off x="285750" y="6000750"/>
            <a:ext cx="4160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2000" smtClean="0">
                <a:solidFill>
                  <a:srgbClr val="000000"/>
                </a:solidFill>
                <a:latin typeface="宋体" pitchFamily="2" charset="-122"/>
              </a:rPr>
              <a:t>图 </a:t>
            </a:r>
            <a:r>
              <a:rPr kumimoji="0" lang="en-US" altLang="zh-CN" sz="2000" smtClean="0">
                <a:solidFill>
                  <a:srgbClr val="000000"/>
                </a:solidFill>
                <a:latin typeface="宋体" pitchFamily="2" charset="-122"/>
              </a:rPr>
              <a:t>3-7 </a:t>
            </a:r>
            <a:r>
              <a:rPr kumimoji="0" lang="zh-CN" altLang="en-US" sz="2000" smtClean="0">
                <a:solidFill>
                  <a:srgbClr val="000000"/>
                </a:solidFill>
                <a:latin typeface="宋体" pitchFamily="2" charset="-122"/>
              </a:rPr>
              <a:t>八数码问题的深度优先搜索</a:t>
            </a:r>
            <a:endParaRPr kumimoji="0" lang="zh-CN" altLang="en-US" sz="2000" smtClean="0">
              <a:solidFill>
                <a:srgbClr val="000000"/>
              </a:solidFill>
            </a:endParaRPr>
          </a:p>
        </p:txBody>
      </p:sp>
      <p:sp>
        <p:nvSpPr>
          <p:cNvPr id="41989" name="Text Box 2"/>
          <p:cNvSpPr txBox="1">
            <a:spLocks noChangeArrowheads="1"/>
          </p:cNvSpPr>
          <p:nvPr/>
        </p:nvSpPr>
        <p:spPr bwMode="auto">
          <a:xfrm>
            <a:off x="5786438" y="23653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7" name="Text Box 3"/>
          <p:cNvSpPr txBox="1">
            <a:spLocks noChangeArrowheads="1"/>
          </p:cNvSpPr>
          <p:nvPr/>
        </p:nvSpPr>
        <p:spPr bwMode="auto">
          <a:xfrm>
            <a:off x="4427538" y="150018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     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8" name="Text Box 14"/>
          <p:cNvSpPr txBox="1">
            <a:spLocks noChangeArrowheads="1"/>
          </p:cNvSpPr>
          <p:nvPr/>
        </p:nvSpPr>
        <p:spPr bwMode="auto">
          <a:xfrm>
            <a:off x="2643188" y="150018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1        4</a:t>
            </a:r>
          </a:p>
          <a:p>
            <a:r>
              <a:rPr kumimoji="0" lang="en-US" altLang="zh-CN" sz="1600" smtClean="0">
                <a:solidFill>
                  <a:srgbClr val="000000"/>
                </a:solidFill>
              </a:rPr>
              <a:t>7   6   5</a:t>
            </a:r>
          </a:p>
        </p:txBody>
      </p:sp>
      <p:sp>
        <p:nvSpPr>
          <p:cNvPr id="9" name="Text Box 15"/>
          <p:cNvSpPr txBox="1">
            <a:spLocks noChangeArrowheads="1"/>
          </p:cNvSpPr>
          <p:nvPr/>
        </p:nvSpPr>
        <p:spPr bwMode="auto">
          <a:xfrm>
            <a:off x="5786438" y="150018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cxnSp>
        <p:nvCxnSpPr>
          <p:cNvPr id="13" name="直接箭头连接符 12"/>
          <p:cNvCxnSpPr>
            <a:cxnSpLocks noChangeShapeType="1"/>
            <a:stCxn id="41989" idx="2"/>
            <a:endCxn id="8" idx="0"/>
          </p:cNvCxnSpPr>
          <p:nvPr/>
        </p:nvCxnSpPr>
        <p:spPr bwMode="auto">
          <a:xfrm rot="5400000">
            <a:off x="4402137" y="-285749"/>
            <a:ext cx="428625" cy="3143250"/>
          </a:xfrm>
          <a:prstGeom prst="straightConnector1">
            <a:avLst/>
          </a:prstGeom>
          <a:noFill/>
          <a:ln w="9525" algn="ctr">
            <a:solidFill>
              <a:schemeClr val="tx1"/>
            </a:solidFill>
            <a:round/>
            <a:headEnd/>
            <a:tailEnd type="arrow" w="med" len="med"/>
          </a:ln>
        </p:spPr>
      </p:cxnSp>
      <p:cxnSp>
        <p:nvCxnSpPr>
          <p:cNvPr id="14" name="直接箭头连接符 13"/>
          <p:cNvCxnSpPr>
            <a:cxnSpLocks noChangeShapeType="1"/>
            <a:stCxn id="41989" idx="2"/>
            <a:endCxn id="9" idx="0"/>
          </p:cNvCxnSpPr>
          <p:nvPr/>
        </p:nvCxnSpPr>
        <p:spPr bwMode="auto">
          <a:xfrm rot="5400000">
            <a:off x="5974556" y="1285082"/>
            <a:ext cx="428625" cy="1588"/>
          </a:xfrm>
          <a:prstGeom prst="straightConnector1">
            <a:avLst/>
          </a:prstGeom>
          <a:noFill/>
          <a:ln w="9525" algn="ctr">
            <a:solidFill>
              <a:schemeClr val="tx1"/>
            </a:solidFill>
            <a:round/>
            <a:headEnd/>
            <a:tailEnd type="arrow" w="med" len="med"/>
          </a:ln>
        </p:spPr>
      </p:cxnSp>
      <p:sp>
        <p:nvSpPr>
          <p:cNvPr id="15" name="Text Box 15"/>
          <p:cNvSpPr txBox="1">
            <a:spLocks noChangeArrowheads="1"/>
          </p:cNvSpPr>
          <p:nvPr/>
        </p:nvSpPr>
        <p:spPr bwMode="auto">
          <a:xfrm>
            <a:off x="5770563" y="2643188"/>
            <a:ext cx="873125"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   </a:t>
            </a:r>
          </a:p>
          <a:p>
            <a:r>
              <a:rPr kumimoji="0" lang="en-US" altLang="zh-CN" sz="1600" smtClean="0">
                <a:solidFill>
                  <a:srgbClr val="000000"/>
                </a:solidFill>
              </a:rPr>
              <a:t>7   6   5</a:t>
            </a:r>
          </a:p>
        </p:txBody>
      </p:sp>
      <p:cxnSp>
        <p:nvCxnSpPr>
          <p:cNvPr id="16" name="直接箭头连接符 15"/>
          <p:cNvCxnSpPr>
            <a:cxnSpLocks noChangeShapeType="1"/>
            <a:stCxn id="9" idx="2"/>
            <a:endCxn id="15" idx="0"/>
          </p:cNvCxnSpPr>
          <p:nvPr/>
        </p:nvCxnSpPr>
        <p:spPr bwMode="auto">
          <a:xfrm rot="16200000" flipH="1">
            <a:off x="6043612" y="2479676"/>
            <a:ext cx="307975" cy="19050"/>
          </a:xfrm>
          <a:prstGeom prst="straightConnector1">
            <a:avLst/>
          </a:prstGeom>
          <a:noFill/>
          <a:ln w="9525" algn="ctr">
            <a:solidFill>
              <a:schemeClr val="tx1"/>
            </a:solidFill>
            <a:round/>
            <a:headEnd/>
            <a:tailEnd type="arrow" w="med" len="med"/>
          </a:ln>
        </p:spPr>
      </p:cxnSp>
      <p:sp>
        <p:nvSpPr>
          <p:cNvPr id="17" name="Text Box 15"/>
          <p:cNvSpPr txBox="1">
            <a:spLocks noChangeArrowheads="1"/>
          </p:cNvSpPr>
          <p:nvPr/>
        </p:nvSpPr>
        <p:spPr bwMode="auto">
          <a:xfrm>
            <a:off x="4357688" y="3857625"/>
            <a:ext cx="873125" cy="830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1   8   5</a:t>
            </a:r>
          </a:p>
          <a:p>
            <a:r>
              <a:rPr kumimoji="0" lang="en-US" altLang="zh-CN" sz="1600" smtClean="0">
                <a:solidFill>
                  <a:srgbClr val="000000"/>
                </a:solidFill>
              </a:rPr>
              <a:t>7   6   </a:t>
            </a:r>
          </a:p>
        </p:txBody>
      </p:sp>
      <p:sp>
        <p:nvSpPr>
          <p:cNvPr id="18" name="Text Box 15"/>
          <p:cNvSpPr txBox="1">
            <a:spLocks noChangeArrowheads="1"/>
          </p:cNvSpPr>
          <p:nvPr/>
        </p:nvSpPr>
        <p:spPr bwMode="auto">
          <a:xfrm>
            <a:off x="5768975" y="3857625"/>
            <a:ext cx="874713" cy="830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a:t>
            </a:r>
          </a:p>
          <a:p>
            <a:r>
              <a:rPr kumimoji="0" lang="en-US" altLang="zh-CN" sz="1600" smtClean="0">
                <a:solidFill>
                  <a:srgbClr val="000000"/>
                </a:solidFill>
              </a:rPr>
              <a:t>7   6   5</a:t>
            </a:r>
          </a:p>
        </p:txBody>
      </p:sp>
      <p:cxnSp>
        <p:nvCxnSpPr>
          <p:cNvPr id="19" name="直接箭头连接符 18"/>
          <p:cNvCxnSpPr>
            <a:cxnSpLocks noChangeShapeType="1"/>
            <a:stCxn id="15" idx="2"/>
            <a:endCxn id="17" idx="0"/>
          </p:cNvCxnSpPr>
          <p:nvPr/>
        </p:nvCxnSpPr>
        <p:spPr bwMode="auto">
          <a:xfrm rot="5400000">
            <a:off x="5308600" y="2959100"/>
            <a:ext cx="384175" cy="1412875"/>
          </a:xfrm>
          <a:prstGeom prst="straightConnector1">
            <a:avLst/>
          </a:prstGeom>
          <a:noFill/>
          <a:ln w="9525" algn="ctr">
            <a:solidFill>
              <a:schemeClr val="tx1"/>
            </a:solidFill>
            <a:round/>
            <a:headEnd/>
            <a:tailEnd type="arrow" w="med" len="med"/>
          </a:ln>
        </p:spPr>
      </p:cxnSp>
      <p:cxnSp>
        <p:nvCxnSpPr>
          <p:cNvPr id="20" name="直接箭头连接符 19"/>
          <p:cNvCxnSpPr>
            <a:cxnSpLocks noChangeShapeType="1"/>
            <a:stCxn id="15" idx="2"/>
            <a:endCxn id="18" idx="0"/>
          </p:cNvCxnSpPr>
          <p:nvPr/>
        </p:nvCxnSpPr>
        <p:spPr bwMode="auto">
          <a:xfrm rot="5400000">
            <a:off x="6015037" y="3665538"/>
            <a:ext cx="384175" cy="0"/>
          </a:xfrm>
          <a:prstGeom prst="straightConnector1">
            <a:avLst/>
          </a:prstGeom>
          <a:noFill/>
          <a:ln w="9525" algn="ctr">
            <a:solidFill>
              <a:schemeClr val="tx1"/>
            </a:solidFill>
            <a:round/>
            <a:headEnd/>
            <a:tailEnd type="arrow" w="med" len="med"/>
          </a:ln>
        </p:spPr>
      </p:cxnSp>
      <p:sp>
        <p:nvSpPr>
          <p:cNvPr id="21" name="Text Box 15"/>
          <p:cNvSpPr txBox="1">
            <a:spLocks noChangeArrowheads="1"/>
          </p:cNvSpPr>
          <p:nvPr/>
        </p:nvSpPr>
        <p:spPr bwMode="auto">
          <a:xfrm>
            <a:off x="5768975" y="5143500"/>
            <a:ext cx="874713" cy="830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2        4</a:t>
            </a:r>
          </a:p>
          <a:p>
            <a:r>
              <a:rPr kumimoji="0" lang="en-US" altLang="zh-CN" sz="1600" smtClean="0">
                <a:solidFill>
                  <a:srgbClr val="000000"/>
                </a:solidFill>
              </a:rPr>
              <a:t>1   3   8</a:t>
            </a:r>
          </a:p>
          <a:p>
            <a:r>
              <a:rPr kumimoji="0" lang="en-US" altLang="zh-CN" sz="1600" smtClean="0">
                <a:solidFill>
                  <a:srgbClr val="000000"/>
                </a:solidFill>
              </a:rPr>
              <a:t>7   6   5</a:t>
            </a:r>
          </a:p>
        </p:txBody>
      </p:sp>
      <p:sp>
        <p:nvSpPr>
          <p:cNvPr id="22" name="Text Box 15"/>
          <p:cNvSpPr txBox="1">
            <a:spLocks noChangeArrowheads="1"/>
          </p:cNvSpPr>
          <p:nvPr/>
        </p:nvSpPr>
        <p:spPr bwMode="auto">
          <a:xfrm>
            <a:off x="4357688" y="5143500"/>
            <a:ext cx="873125" cy="830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1   6   8</a:t>
            </a:r>
          </a:p>
          <a:p>
            <a:r>
              <a:rPr kumimoji="0" lang="en-US" altLang="zh-CN" sz="1600" smtClean="0">
                <a:solidFill>
                  <a:srgbClr val="000000"/>
                </a:solidFill>
              </a:rPr>
              <a:t>7        5</a:t>
            </a:r>
          </a:p>
        </p:txBody>
      </p:sp>
      <p:sp>
        <p:nvSpPr>
          <p:cNvPr id="23" name="Text Box 15"/>
          <p:cNvSpPr txBox="1">
            <a:spLocks noChangeArrowheads="1"/>
          </p:cNvSpPr>
          <p:nvPr/>
        </p:nvSpPr>
        <p:spPr bwMode="auto">
          <a:xfrm>
            <a:off x="2571750" y="5143500"/>
            <a:ext cx="874713" cy="830263"/>
          </a:xfrm>
          <a:prstGeom prst="rect">
            <a:avLst/>
          </a:prstGeom>
          <a:noFill/>
          <a:ln w="9525">
            <a:solidFill>
              <a:schemeClr val="tx2"/>
            </a:solidFill>
            <a:miter lim="800000"/>
            <a:headEnd/>
            <a:tailEnd/>
          </a:ln>
        </p:spPr>
        <p:txBody>
          <a:bodyPr wrap="none" anchor="ctr">
            <a:spAutoFit/>
          </a:bodyPr>
          <a:lstStyle/>
          <a:p>
            <a:pPr marL="342900" indent="-342900" eaLnBrk="0" hangingPunct="0">
              <a:defRPr/>
            </a:pPr>
            <a:r>
              <a:rPr kumimoji="0" lang="en-US" altLang="zh-CN" sz="1600" dirty="0">
                <a:solidFill>
                  <a:srgbClr val="000000"/>
                </a:solidFill>
                <a:latin typeface="Arial" charset="0"/>
              </a:rPr>
              <a:t>2   3   4</a:t>
            </a:r>
          </a:p>
          <a:p>
            <a:pPr marL="342900" indent="-342900" eaLnBrk="0" hangingPunct="0">
              <a:defRPr/>
            </a:pPr>
            <a:r>
              <a:rPr kumimoji="0" lang="en-US" altLang="zh-CN" sz="1600" dirty="0">
                <a:solidFill>
                  <a:srgbClr val="000000"/>
                </a:solidFill>
                <a:latin typeface="Arial" charset="0"/>
              </a:rPr>
              <a:t>     1   8</a:t>
            </a:r>
          </a:p>
          <a:p>
            <a:pPr eaLnBrk="0" hangingPunct="0">
              <a:defRPr/>
            </a:pPr>
            <a:r>
              <a:rPr kumimoji="0" lang="en-US" altLang="zh-CN" sz="1600" dirty="0">
                <a:solidFill>
                  <a:srgbClr val="000000"/>
                </a:solidFill>
                <a:latin typeface="Arial" charset="0"/>
              </a:rPr>
              <a:t>7   6   5</a:t>
            </a:r>
          </a:p>
        </p:txBody>
      </p:sp>
      <p:cxnSp>
        <p:nvCxnSpPr>
          <p:cNvPr id="25" name="直接箭头连接符 24"/>
          <p:cNvCxnSpPr>
            <a:cxnSpLocks noChangeShapeType="1"/>
            <a:stCxn id="18" idx="2"/>
            <a:endCxn id="21" idx="0"/>
          </p:cNvCxnSpPr>
          <p:nvPr/>
        </p:nvCxnSpPr>
        <p:spPr bwMode="auto">
          <a:xfrm rot="5400000">
            <a:off x="5978525" y="4916488"/>
            <a:ext cx="455613" cy="1587"/>
          </a:xfrm>
          <a:prstGeom prst="straightConnector1">
            <a:avLst/>
          </a:prstGeom>
          <a:noFill/>
          <a:ln w="9525" algn="ctr">
            <a:solidFill>
              <a:schemeClr val="tx1"/>
            </a:solidFill>
            <a:round/>
            <a:headEnd/>
            <a:tailEnd type="arrow" w="med" len="med"/>
          </a:ln>
        </p:spPr>
      </p:cxnSp>
      <p:cxnSp>
        <p:nvCxnSpPr>
          <p:cNvPr id="42005" name="直接箭头连接符 25"/>
          <p:cNvCxnSpPr>
            <a:cxnSpLocks noChangeShapeType="1"/>
            <a:stCxn id="18" idx="2"/>
            <a:endCxn id="22" idx="0"/>
          </p:cNvCxnSpPr>
          <p:nvPr/>
        </p:nvCxnSpPr>
        <p:spPr bwMode="auto">
          <a:xfrm rot="5400000">
            <a:off x="5272882" y="4209256"/>
            <a:ext cx="455612" cy="1412875"/>
          </a:xfrm>
          <a:prstGeom prst="straightConnector1">
            <a:avLst/>
          </a:prstGeom>
          <a:noFill/>
          <a:ln w="9525" algn="ctr">
            <a:solidFill>
              <a:schemeClr val="tx1"/>
            </a:solidFill>
            <a:round/>
            <a:headEnd/>
            <a:tailEnd type="arrow" w="med" len="med"/>
          </a:ln>
        </p:spPr>
      </p:cxnSp>
      <p:cxnSp>
        <p:nvCxnSpPr>
          <p:cNvPr id="27" name="直接箭头连接符 26"/>
          <p:cNvCxnSpPr>
            <a:cxnSpLocks noChangeShapeType="1"/>
            <a:stCxn id="18" idx="2"/>
            <a:endCxn id="23" idx="0"/>
          </p:cNvCxnSpPr>
          <p:nvPr/>
        </p:nvCxnSpPr>
        <p:spPr bwMode="auto">
          <a:xfrm rot="5400000">
            <a:off x="4379913" y="3316288"/>
            <a:ext cx="455612" cy="3198812"/>
          </a:xfrm>
          <a:prstGeom prst="straightConnector1">
            <a:avLst/>
          </a:prstGeom>
          <a:noFill/>
          <a:ln w="9525" algn="ctr">
            <a:solidFill>
              <a:schemeClr val="tx1"/>
            </a:solidFill>
            <a:round/>
            <a:headEnd/>
            <a:tailEnd type="arrow" w="med" len="med"/>
          </a:ln>
        </p:spPr>
      </p:cxnSp>
      <p:cxnSp>
        <p:nvCxnSpPr>
          <p:cNvPr id="32" name="直接箭头连接符 31"/>
          <p:cNvCxnSpPr>
            <a:cxnSpLocks noChangeShapeType="1"/>
            <a:stCxn id="41989" idx="2"/>
            <a:endCxn id="7" idx="0"/>
          </p:cNvCxnSpPr>
          <p:nvPr/>
        </p:nvCxnSpPr>
        <p:spPr bwMode="auto">
          <a:xfrm rot="5400000">
            <a:off x="5294312" y="606426"/>
            <a:ext cx="428625" cy="1358900"/>
          </a:xfrm>
          <a:prstGeom prst="straightConnector1">
            <a:avLst/>
          </a:prstGeom>
          <a:noFill/>
          <a:ln w="9525" algn="ctr">
            <a:solidFill>
              <a:schemeClr val="tx1"/>
            </a:solidFill>
            <a:round/>
            <a:headEnd/>
            <a:tailEnd type="arrow" w="med" len="med"/>
          </a:ln>
        </p:spPr>
      </p:cxnSp>
      <p:cxnSp>
        <p:nvCxnSpPr>
          <p:cNvPr id="53" name="直接箭头连接符 52"/>
          <p:cNvCxnSpPr>
            <a:cxnSpLocks noChangeShapeType="1"/>
            <a:stCxn id="21" idx="2"/>
          </p:cNvCxnSpPr>
          <p:nvPr/>
        </p:nvCxnSpPr>
        <p:spPr bwMode="auto">
          <a:xfrm rot="16200000" flipH="1">
            <a:off x="5983288" y="6197600"/>
            <a:ext cx="455612" cy="7938"/>
          </a:xfrm>
          <a:prstGeom prst="straightConnector1">
            <a:avLst/>
          </a:prstGeom>
          <a:noFill/>
          <a:ln w="9525" algn="ctr">
            <a:solidFill>
              <a:schemeClr val="tx1"/>
            </a:solidFill>
            <a:round/>
            <a:headEnd/>
            <a:tailEnd type="arrow" w="med" len="med"/>
          </a:ln>
        </p:spPr>
      </p:cxnSp>
      <p:sp>
        <p:nvSpPr>
          <p:cNvPr id="57" name="矩形 56"/>
          <p:cNvSpPr>
            <a:spLocks noChangeArrowheads="1"/>
          </p:cNvSpPr>
          <p:nvPr/>
        </p:nvSpPr>
        <p:spPr bwMode="auto">
          <a:xfrm>
            <a:off x="6038850" y="6391275"/>
            <a:ext cx="4619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eaLnBrk="0" hangingPunct="0"/>
            <a:r>
              <a:rPr kumimoji="0" lang="en-US" altLang="zh-CN" sz="1800" smtClean="0">
                <a:solidFill>
                  <a:srgbClr val="000000"/>
                </a:solidFill>
                <a:latin typeface="Arial" pitchFamily="34" charset="0"/>
                <a:ea typeface="宋体" pitchFamily="2" charset="-122"/>
              </a:rPr>
              <a:t>…</a:t>
            </a:r>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9266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7" grpId="0" animBg="1"/>
      <p:bldP spid="18" grpId="0" animBg="1"/>
      <p:bldP spid="21" grpId="0" animBg="1"/>
      <p:bldP spid="22" grpId="0" animBg="1"/>
      <p:bldP spid="23" grpId="0" animBg="1"/>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D36CB9A2-C677-44D6-AC1B-D4F777D3FBE9}" type="slidenum">
              <a:rPr lang="zh-TW" altLang="en-US" sz="1400" smtClean="0">
                <a:solidFill>
                  <a:srgbClr val="000000"/>
                </a:solidFill>
                <a:latin typeface="Arial" pitchFamily="34" charset="0"/>
                <a:ea typeface="PMingLiU" pitchFamily="18" charset="-120"/>
              </a:rPr>
              <a:pPr/>
              <a:t>8</a:t>
            </a:fld>
            <a:endParaRPr lang="zh-TW" altLang="en-US" sz="1400" smtClean="0">
              <a:solidFill>
                <a:srgbClr val="000000"/>
              </a:solidFill>
              <a:latin typeface="Arial" pitchFamily="34" charset="0"/>
              <a:ea typeface="PMingLiU" pitchFamily="18" charset="-120"/>
            </a:endParaRPr>
          </a:p>
        </p:txBody>
      </p:sp>
      <p:sp>
        <p:nvSpPr>
          <p:cNvPr id="496647" name="文本占位符 496646"/>
          <p:cNvSpPr>
            <a:spLocks noGrp="1"/>
          </p:cNvSpPr>
          <p:nvPr>
            <p:ph sz="half" idx="1"/>
          </p:nvPr>
        </p:nvSpPr>
        <p:spPr>
          <a:xfrm>
            <a:off x="1187450" y="1239838"/>
            <a:ext cx="5181600" cy="533400"/>
          </a:xfrm>
        </p:spPr>
        <p:txBody>
          <a:bodyPr/>
          <a:lstStyle/>
          <a:p>
            <a:pPr marL="0" indent="0" eaLnBrk="1" hangingPunct="1">
              <a:buFontTx/>
              <a:buNone/>
              <a:defRPr/>
            </a:pPr>
            <a:r>
              <a:rPr lang="zh-CN" altLang="en-GB" b="1" noProof="1" smtClean="0">
                <a:solidFill>
                  <a:srgbClr val="0000FF"/>
                </a:solidFill>
                <a:effectLst>
                  <a:outerShdw blurRad="38100" dist="38100" dir="2700000" algn="tl">
                    <a:srgbClr val="C0C0C0"/>
                  </a:outerShdw>
                </a:effectLst>
                <a:latin typeface="楷体_GB2312" pitchFamily="49" charset="-122"/>
              </a:rPr>
              <a:t>例</a:t>
            </a:r>
            <a:r>
              <a:rPr lang="en-US" altLang="zh-CN" b="1" noProof="1" smtClean="0">
                <a:solidFill>
                  <a:srgbClr val="0000FF"/>
                </a:solidFill>
                <a:effectLst>
                  <a:outerShdw blurRad="38100" dist="38100" dir="2700000" algn="tl">
                    <a:srgbClr val="C0C0C0"/>
                  </a:outerShdw>
                </a:effectLst>
                <a:latin typeface="楷体_GB2312" pitchFamily="49" charset="-122"/>
              </a:rPr>
              <a:t>1</a:t>
            </a:r>
            <a:r>
              <a:rPr lang="zh-CN" altLang="en-US" b="1" noProof="1" smtClean="0">
                <a:solidFill>
                  <a:srgbClr val="0000FF"/>
                </a:solidFill>
                <a:effectLst>
                  <a:outerShdw blurRad="38100" dist="38100" dir="2700000" algn="tl">
                    <a:srgbClr val="C0C0C0"/>
                  </a:outerShdw>
                </a:effectLst>
                <a:latin typeface="楷体_GB2312" pitchFamily="49" charset="-122"/>
              </a:rPr>
              <a:t>：</a:t>
            </a:r>
            <a:r>
              <a:rPr lang="zh-CN" altLang="en-GB" b="1" noProof="1" smtClean="0">
                <a:solidFill>
                  <a:srgbClr val="0000FF"/>
                </a:solidFill>
                <a:effectLst>
                  <a:outerShdw blurRad="38100" dist="38100" dir="2700000" algn="tl">
                    <a:srgbClr val="C0C0C0"/>
                  </a:outerShdw>
                </a:effectLst>
                <a:latin typeface="楷体_GB2312" pitchFamily="49" charset="-122"/>
              </a:rPr>
              <a:t>  猴子和香蕉问题</a:t>
            </a:r>
          </a:p>
        </p:txBody>
      </p:sp>
      <p:pic>
        <p:nvPicPr>
          <p:cNvPr id="21508" name="图片 496647" descr="bitma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2355850"/>
            <a:ext cx="68580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95400" y="66675"/>
            <a:ext cx="7848600" cy="914400"/>
          </a:xfrm>
          <a:prstGeom prst="rect">
            <a:avLst/>
          </a:prstGeom>
          <a:noFill/>
          <a:ln w="9525">
            <a:noFill/>
          </a:ln>
        </p:spPr>
        <p:txBody>
          <a:bodyPr anchor="ctr"/>
          <a:lstStyle/>
          <a:p>
            <a:pPr>
              <a:defRPr/>
            </a:pPr>
            <a:r>
              <a:rPr kumimoji="0" lang="zh-CN" altLang="en-US" sz="3200" b="1" noProof="1">
                <a:solidFill>
                  <a:srgbClr val="800000"/>
                </a:solidFill>
                <a:effectLst>
                  <a:outerShdw blurRad="38100" dist="38100" dir="2700000" algn="tl">
                    <a:srgbClr val="C0C0C0"/>
                  </a:outerShdw>
                </a:effectLst>
                <a:latin typeface="Verdana" pitchFamily="34" charset="0"/>
                <a:ea typeface="宋体" pitchFamily="2" charset="-122"/>
              </a:rPr>
              <a:t>状态空间表示举例</a:t>
            </a:r>
          </a:p>
        </p:txBody>
      </p:sp>
    </p:spTree>
    <p:extLst>
      <p:ext uri="{BB962C8B-B14F-4D97-AF65-F5344CB8AC3E}">
        <p14:creationId xmlns:p14="http://schemas.microsoft.com/office/powerpoint/2010/main" val="4050431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5" name="内容占位符 2"/>
          <p:cNvSpPr>
            <a:spLocks noGrp="1"/>
          </p:cNvSpPr>
          <p:nvPr>
            <p:ph idx="4294967295"/>
          </p:nvPr>
        </p:nvSpPr>
        <p:spPr>
          <a:xfrm>
            <a:off x="395288" y="1341438"/>
            <a:ext cx="8229600" cy="4724400"/>
          </a:xfrm>
        </p:spPr>
        <p:txBody>
          <a:bodyPr/>
          <a:lstStyle/>
          <a:p>
            <a:pPr lvl="1" eaLnBrk="1" hangingPunct="1">
              <a:buClr>
                <a:srgbClr val="FF0000"/>
              </a:buClr>
              <a:buSzPct val="55000"/>
              <a:buFont typeface="Wingdings" pitchFamily="2" charset="2"/>
              <a:buChar char="n"/>
            </a:pPr>
            <a:r>
              <a:rPr lang="zh-CN" altLang="en-US" b="1" dirty="0" smtClean="0">
                <a:solidFill>
                  <a:srgbClr val="000000"/>
                </a:solidFill>
                <a:latin typeface="Times New Roman" pitchFamily="18" charset="0"/>
                <a:ea typeface="宋体" pitchFamily="2" charset="-122"/>
              </a:rPr>
              <a:t>深度优先搜索的特点</a:t>
            </a:r>
          </a:p>
          <a:p>
            <a:pPr lvl="2" eaLnBrk="1" hangingPunct="1">
              <a:buClr>
                <a:srgbClr val="3333CC"/>
              </a:buClr>
              <a:buSzPct val="50000"/>
              <a:buFont typeface="Wingdings" pitchFamily="2" charset="2"/>
              <a:buChar char="n"/>
            </a:pPr>
            <a:r>
              <a:rPr lang="en-US" altLang="zh-CN" b="1" dirty="0" smtClean="0">
                <a:solidFill>
                  <a:srgbClr val="000000"/>
                </a:solidFill>
                <a:latin typeface="Times New Roman" pitchFamily="18" charset="0"/>
                <a:ea typeface="宋体" pitchFamily="2" charset="-122"/>
              </a:rPr>
              <a:t>OPEN</a:t>
            </a:r>
            <a:r>
              <a:rPr lang="zh-CN" altLang="en-US" b="1" dirty="0" smtClean="0">
                <a:solidFill>
                  <a:srgbClr val="000000"/>
                </a:solidFill>
                <a:latin typeface="Times New Roman" pitchFamily="18" charset="0"/>
                <a:ea typeface="宋体" pitchFamily="2" charset="-122"/>
              </a:rPr>
              <a:t>表为一个</a:t>
            </a:r>
            <a:r>
              <a:rPr lang="zh-CN" altLang="en-US" b="1" dirty="0" smtClean="0">
                <a:solidFill>
                  <a:srgbClr val="FF0000"/>
                </a:solidFill>
                <a:latin typeface="Times New Roman" pitchFamily="18" charset="0"/>
                <a:ea typeface="宋体" pitchFamily="2" charset="-122"/>
              </a:rPr>
              <a:t>堆栈</a:t>
            </a:r>
            <a:r>
              <a:rPr lang="zh-CN" altLang="en-US" b="1" dirty="0" smtClean="0">
                <a:solidFill>
                  <a:srgbClr val="000000"/>
                </a:solidFill>
                <a:latin typeface="Times New Roman" pitchFamily="18" charset="0"/>
                <a:ea typeface="宋体" pitchFamily="2" charset="-122"/>
              </a:rPr>
              <a:t>。</a:t>
            </a:r>
          </a:p>
          <a:p>
            <a:pPr lvl="2" eaLnBrk="1" hangingPunct="1">
              <a:buClr>
                <a:srgbClr val="3333CC"/>
              </a:buClr>
              <a:buSzPct val="50000"/>
              <a:buFont typeface="Wingdings" pitchFamily="2" charset="2"/>
              <a:buChar char="n"/>
            </a:pPr>
            <a:r>
              <a:rPr lang="zh-CN" altLang="en-US" b="1" dirty="0" smtClean="0">
                <a:solidFill>
                  <a:srgbClr val="000000"/>
                </a:solidFill>
                <a:latin typeface="Times New Roman" pitchFamily="18" charset="0"/>
                <a:ea typeface="宋体" pitchFamily="2" charset="-122"/>
              </a:rPr>
              <a:t>深度优先又称</a:t>
            </a:r>
            <a:r>
              <a:rPr lang="zh-CN" altLang="en-US" b="1" dirty="0" smtClean="0">
                <a:solidFill>
                  <a:srgbClr val="FF0000"/>
                </a:solidFill>
                <a:latin typeface="Times New Roman" pitchFamily="18" charset="0"/>
                <a:ea typeface="宋体" pitchFamily="2" charset="-122"/>
              </a:rPr>
              <a:t>纵向搜索</a:t>
            </a:r>
            <a:r>
              <a:rPr lang="zh-CN" altLang="en-US" b="1" dirty="0" smtClean="0">
                <a:solidFill>
                  <a:srgbClr val="000000"/>
                </a:solidFill>
                <a:latin typeface="Times New Roman" pitchFamily="18" charset="0"/>
                <a:ea typeface="宋体" pitchFamily="2" charset="-122"/>
              </a:rPr>
              <a:t>。</a:t>
            </a:r>
          </a:p>
          <a:p>
            <a:pPr lvl="2" eaLnBrk="1" hangingPunct="1">
              <a:buClr>
                <a:srgbClr val="3333CC"/>
              </a:buClr>
              <a:buSzPct val="50000"/>
              <a:buFont typeface="Wingdings" pitchFamily="2" charset="2"/>
              <a:buChar char="n"/>
            </a:pPr>
            <a:r>
              <a:rPr lang="zh-CN" altLang="en-US" b="1" dirty="0" smtClean="0">
                <a:solidFill>
                  <a:srgbClr val="000000"/>
                </a:solidFill>
                <a:latin typeface="Times New Roman" pitchFamily="18" charset="0"/>
                <a:ea typeface="宋体" pitchFamily="2" charset="-122"/>
              </a:rPr>
              <a:t>一般</a:t>
            </a:r>
            <a:r>
              <a:rPr lang="zh-CN" altLang="en-US" b="1" dirty="0" smtClean="0">
                <a:solidFill>
                  <a:srgbClr val="FF0000"/>
                </a:solidFill>
                <a:latin typeface="Times New Roman" pitchFamily="18" charset="0"/>
                <a:ea typeface="宋体" pitchFamily="2" charset="-122"/>
              </a:rPr>
              <a:t>不能保证找到最优解</a:t>
            </a:r>
            <a:r>
              <a:rPr lang="zh-CN" altLang="en-US" b="1" dirty="0" smtClean="0">
                <a:solidFill>
                  <a:srgbClr val="000000"/>
                </a:solidFill>
                <a:latin typeface="Times New Roman" pitchFamily="18" charset="0"/>
                <a:ea typeface="宋体" pitchFamily="2" charset="-122"/>
              </a:rPr>
              <a:t>。</a:t>
            </a:r>
          </a:p>
          <a:p>
            <a:pPr lvl="2" eaLnBrk="1" hangingPunct="1">
              <a:buClr>
                <a:srgbClr val="3333CC"/>
              </a:buClr>
              <a:buSzPct val="50000"/>
              <a:buFont typeface="Wingdings" pitchFamily="2" charset="2"/>
              <a:buChar char="n"/>
            </a:pPr>
            <a:r>
              <a:rPr lang="zh-CN" altLang="en-US" b="1" dirty="0" smtClean="0">
                <a:solidFill>
                  <a:srgbClr val="000000"/>
                </a:solidFill>
                <a:latin typeface="Times New Roman" pitchFamily="18" charset="0"/>
                <a:ea typeface="宋体" pitchFamily="2" charset="-122"/>
              </a:rPr>
              <a:t>当深度限制不合理时，可能找不到解，可以将算法改为可变深度限制，即有界深度优先搜索。</a:t>
            </a:r>
          </a:p>
          <a:p>
            <a:endParaRPr lang="zh-CN" altLang="en-US" dirty="0" smtClean="0">
              <a:latin typeface="Times New Roman" pitchFamily="18" charset="0"/>
              <a:ea typeface="宋体" pitchFamily="2" charset="-122"/>
            </a:endParaRPr>
          </a:p>
        </p:txBody>
      </p:sp>
    </p:spTree>
    <p:extLst>
      <p:ext uri="{BB962C8B-B14F-4D97-AF65-F5344CB8AC3E}">
        <p14:creationId xmlns:p14="http://schemas.microsoft.com/office/powerpoint/2010/main" val="2115551681"/>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44035"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有界深度优先搜索</a:t>
            </a:r>
            <a:r>
              <a:rPr lang="en-US" altLang="zh-CN" b="1" smtClean="0">
                <a:latin typeface="楷体_GB2312" pitchFamily="49" charset="-122"/>
                <a:ea typeface="楷体_GB2312" pitchFamily="49" charset="-122"/>
              </a:rPr>
              <a:t>(Breadth-limited Search)</a:t>
            </a:r>
            <a:endParaRPr lang="zh-CN" altLang="en-US" b="1" smtClean="0">
              <a:latin typeface="楷体_GB2312" pitchFamily="49" charset="-122"/>
              <a:ea typeface="楷体_GB2312" pitchFamily="49" charset="-122"/>
            </a:endParaRPr>
          </a:p>
        </p:txBody>
      </p:sp>
      <p:sp>
        <p:nvSpPr>
          <p:cNvPr id="4" name="TextBox 3"/>
          <p:cNvSpPr txBox="1">
            <a:spLocks noChangeArrowheads="1"/>
          </p:cNvSpPr>
          <p:nvPr/>
        </p:nvSpPr>
        <p:spPr bwMode="auto">
          <a:xfrm>
            <a:off x="714375" y="1857375"/>
            <a:ext cx="8135938" cy="459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20000"/>
              </a:lnSpc>
              <a:spcBef>
                <a:spcPct val="20000"/>
              </a:spcBef>
            </a:pPr>
            <a:r>
              <a:rPr kumimoji="0" lang="zh-CN" altLang="en-US" sz="1800" dirty="0" smtClean="0">
                <a:solidFill>
                  <a:srgbClr val="000000"/>
                </a:solidFill>
              </a:rPr>
              <a:t> </a:t>
            </a: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1 </a:t>
            </a:r>
            <a:r>
              <a:rPr kumimoji="0" lang="zh-CN" altLang="en-US" dirty="0" smtClean="0">
                <a:solidFill>
                  <a:srgbClr val="000000"/>
                </a:solidFill>
                <a:ea typeface="仿宋_GB2312" pitchFamily="49" charset="-122"/>
              </a:rPr>
              <a:t>：把</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置</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的深度</a:t>
            </a:r>
            <a:r>
              <a:rPr kumimoji="0" lang="en-US" altLang="zh-CN" i="1" dirty="0" smtClean="0">
                <a:solidFill>
                  <a:srgbClr val="000000"/>
                </a:solidFill>
                <a:ea typeface="仿宋_GB2312" pitchFamily="49" charset="-122"/>
              </a:rPr>
              <a:t>d</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en-US" altLang="zh-CN" dirty="0" smtClean="0">
                <a:solidFill>
                  <a:srgbClr val="000000"/>
                </a:solidFill>
                <a:ea typeface="仿宋_GB2312" pitchFamily="49" charset="-122"/>
              </a:rPr>
              <a:t>)=0</a:t>
            </a:r>
            <a:r>
              <a:rPr kumimoji="0" lang="zh-CN" altLang="en-US" dirty="0" smtClean="0">
                <a:solidFill>
                  <a:srgbClr val="000000"/>
                </a:solidFill>
                <a:ea typeface="仿宋_GB2312" pitchFamily="49" charset="-122"/>
              </a:rPr>
              <a:t>。</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2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表为空</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则失败</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退出。 </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3</a:t>
            </a:r>
            <a:r>
              <a:rPr kumimoji="0" lang="zh-CN" altLang="en-US" dirty="0" smtClean="0">
                <a:solidFill>
                  <a:srgbClr val="000000"/>
                </a:solidFill>
                <a:ea typeface="仿宋_GB2312" pitchFamily="49" charset="-122"/>
              </a:rPr>
              <a:t>：取</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表中前面第一个节点</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并冠以顺序编号</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p>
          <a:p>
            <a:pPr algn="just">
              <a:lnSpc>
                <a:spcPct val="120000"/>
              </a:lnSpc>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4 </a:t>
            </a:r>
            <a:r>
              <a:rPr kumimoji="0" lang="zh-CN" altLang="en-US" dirty="0" smtClean="0">
                <a:solidFill>
                  <a:srgbClr val="000000"/>
                </a:solidFill>
                <a:ea typeface="仿宋_GB2312" pitchFamily="49" charset="-122"/>
              </a:rPr>
              <a:t>：若目标节点</a:t>
            </a:r>
            <a:r>
              <a:rPr kumimoji="0" lang="en-US" altLang="zh-CN" i="1" dirty="0" err="1" smtClean="0">
                <a:solidFill>
                  <a:srgbClr val="000000"/>
                </a:solidFill>
                <a:ea typeface="仿宋_GB2312" pitchFamily="49" charset="-122"/>
              </a:rPr>
              <a:t>S</a:t>
            </a:r>
            <a:r>
              <a:rPr kumimoji="0" lang="en-US" altLang="zh-CN" i="1" baseline="-25000" dirty="0" err="1" smtClean="0">
                <a:solidFill>
                  <a:srgbClr val="000000"/>
                </a:solidFill>
                <a:ea typeface="仿宋_GB2312" pitchFamily="49" charset="-122"/>
              </a:rPr>
              <a:t>g</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则成功</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结束。 </a:t>
            </a:r>
          </a:p>
          <a:p>
            <a:pPr algn="just">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5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的深度</a:t>
            </a:r>
            <a:r>
              <a:rPr kumimoji="0" lang="en-US" altLang="zh-CN" i="1" dirty="0" smtClean="0">
                <a:solidFill>
                  <a:srgbClr val="000000"/>
                </a:solidFill>
                <a:ea typeface="仿宋_GB2312" pitchFamily="49" charset="-122"/>
              </a:rPr>
              <a:t>d</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a:t>
            </a:r>
            <a:r>
              <a:rPr kumimoji="0" lang="en-US" altLang="zh-CN" i="1" dirty="0" err="1" smtClean="0">
                <a:solidFill>
                  <a:srgbClr val="000000"/>
                </a:solidFill>
                <a:ea typeface="仿宋_GB2312" pitchFamily="49" charset="-122"/>
              </a:rPr>
              <a:t>dm</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深度限制值</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或者若</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无子节点</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a:t>
            </a:r>
          </a:p>
          <a:p>
            <a:pPr algn="just">
              <a:spcBef>
                <a:spcPct val="2000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6 </a:t>
            </a:r>
            <a:r>
              <a:rPr kumimoji="0" lang="zh-CN" altLang="en-US" dirty="0" smtClean="0">
                <a:solidFill>
                  <a:srgbClr val="000000"/>
                </a:solidFill>
                <a:ea typeface="仿宋_GB2312" pitchFamily="49" charset="-122"/>
              </a:rPr>
              <a:t>：扩展</a:t>
            </a:r>
            <a:r>
              <a:rPr kumimoji="0" lang="en-US" altLang="zh-CN" dirty="0" smtClean="0">
                <a:solidFill>
                  <a:srgbClr val="000000"/>
                </a:solidFill>
                <a:ea typeface="仿宋_GB2312" pitchFamily="49" charset="-122"/>
              </a:rPr>
              <a:t>N, </a:t>
            </a:r>
            <a:r>
              <a:rPr kumimoji="0" lang="zh-CN" altLang="en-US" dirty="0" smtClean="0">
                <a:solidFill>
                  <a:srgbClr val="000000"/>
                </a:solidFill>
                <a:ea typeface="仿宋_GB2312" pitchFamily="49" charset="-122"/>
              </a:rPr>
              <a:t>将</a:t>
            </a:r>
            <a:r>
              <a:rPr kumimoji="0" lang="en-US" altLang="zh-CN" dirty="0" err="1" smtClean="0">
                <a:solidFill>
                  <a:srgbClr val="000000"/>
                </a:solidFill>
                <a:ea typeface="仿宋_GB2312" pitchFamily="49" charset="-122"/>
              </a:rPr>
              <a:t>mj</a:t>
            </a:r>
            <a:r>
              <a:rPr kumimoji="0" lang="zh-CN" altLang="en-US" dirty="0" smtClean="0">
                <a:solidFill>
                  <a:srgbClr val="000000"/>
                </a:solidFill>
                <a:ea typeface="仿宋_GB2312" pitchFamily="49" charset="-122"/>
              </a:rPr>
              <a:t>子节点</a:t>
            </a:r>
            <a:r>
              <a:rPr kumimoji="0" lang="en-US" altLang="zh-CN" i="1" dirty="0" smtClean="0">
                <a:solidFill>
                  <a:srgbClr val="000000"/>
                </a:solidFill>
                <a:ea typeface="仿宋_GB2312" pitchFamily="49" charset="-122"/>
              </a:rPr>
              <a:t>N</a:t>
            </a:r>
            <a:r>
              <a:rPr kumimoji="0" lang="en-US" altLang="zh-CN" i="1" baseline="-25000" dirty="0" smtClean="0">
                <a:solidFill>
                  <a:srgbClr val="000000"/>
                </a:solidFill>
                <a:ea typeface="仿宋_GB2312" pitchFamily="49" charset="-122"/>
              </a:rPr>
              <a:t>i</a:t>
            </a:r>
            <a:r>
              <a:rPr kumimoji="0" lang="zh-CN" altLang="en-US" dirty="0" smtClean="0">
                <a:solidFill>
                  <a:srgbClr val="000000"/>
                </a:solidFill>
                <a:ea typeface="仿宋_GB2312" pitchFamily="49" charset="-122"/>
              </a:rPr>
              <a:t>配上指向</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的返回指针后依次放入</a:t>
            </a:r>
            <a:r>
              <a:rPr kumimoji="0" lang="en-US" altLang="zh-CN"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表中前</a:t>
            </a:r>
            <a:endParaRPr kumimoji="0" lang="en-US" altLang="zh-CN" dirty="0" smtClean="0">
              <a:solidFill>
                <a:srgbClr val="000000"/>
              </a:solidFill>
              <a:ea typeface="仿宋_GB2312" pitchFamily="49" charset="-122"/>
            </a:endParaRPr>
          </a:p>
          <a:p>
            <a:pPr algn="just">
              <a:spcBef>
                <a:spcPct val="20000"/>
              </a:spcBef>
            </a:pP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部</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置</a:t>
            </a:r>
            <a:r>
              <a:rPr kumimoji="0" lang="en-US" altLang="zh-CN" dirty="0" smtClean="0">
                <a:solidFill>
                  <a:srgbClr val="000000"/>
                </a:solidFill>
                <a:ea typeface="仿宋_GB2312" pitchFamily="49" charset="-122"/>
              </a:rPr>
              <a:t>d(</a:t>
            </a:r>
            <a:r>
              <a:rPr kumimoji="0" lang="en-US" altLang="zh-CN" i="1" dirty="0" smtClean="0">
                <a:solidFill>
                  <a:srgbClr val="000000"/>
                </a:solidFill>
                <a:ea typeface="仿宋_GB2312" pitchFamily="49" charset="-122"/>
              </a:rPr>
              <a:t>N</a:t>
            </a:r>
            <a:r>
              <a:rPr kumimoji="0" lang="en-US" altLang="zh-CN" i="1" baseline="-25000" dirty="0" smtClean="0">
                <a:solidFill>
                  <a:srgbClr val="000000"/>
                </a:solidFill>
                <a:ea typeface="仿宋_GB2312" pitchFamily="49" charset="-122"/>
              </a:rPr>
              <a:t>i</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d</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)+1,</a:t>
            </a:r>
            <a:r>
              <a:rPr kumimoji="0" lang="zh-CN" altLang="en-US" dirty="0" smtClean="0">
                <a:solidFill>
                  <a:srgbClr val="000000"/>
                </a:solidFill>
                <a:ea typeface="仿宋_GB2312" pitchFamily="49" charset="-122"/>
              </a:rPr>
              <a:t>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a:t>
            </a:r>
            <a:r>
              <a:rPr kumimoji="0" lang="zh-CN" altLang="en-US" dirty="0" smtClean="0">
                <a:solidFill>
                  <a:srgbClr val="000000"/>
                </a:solidFill>
                <a:latin typeface="仿宋_GB2312" pitchFamily="49" charset="-122"/>
                <a:ea typeface="仿宋_GB2312" pitchFamily="49" charset="-122"/>
              </a:rPr>
              <a:t> </a:t>
            </a:r>
          </a:p>
        </p:txBody>
      </p:sp>
    </p:spTree>
    <p:extLst>
      <p:ext uri="{BB962C8B-B14F-4D97-AF65-F5344CB8AC3E}">
        <p14:creationId xmlns:p14="http://schemas.microsoft.com/office/powerpoint/2010/main" val="284254150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1000"/>
                                        <p:tgtEl>
                                          <p:spTgt spid="4">
                                            <p:txEl>
                                              <p:pRg st="6" end="6"/>
                                            </p:txEl>
                                          </p:spTgt>
                                        </p:tgtEl>
                                      </p:cBhvr>
                                    </p:animEffect>
                                    <p:anim calcmode="lin" valueType="num">
                                      <p:cBhvr>
                                        <p:cTn id="4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3.2.2 </a:t>
            </a:r>
            <a:r>
              <a:rPr lang="zh-CN" altLang="en-US" dirty="0" smtClean="0">
                <a:latin typeface="黑体" pitchFamily="49" charset="-122"/>
                <a:ea typeface="黑体" pitchFamily="49" charset="-122"/>
              </a:rPr>
              <a:t>穷举式搜索</a:t>
            </a:r>
          </a:p>
        </p:txBody>
      </p:sp>
      <p:sp>
        <p:nvSpPr>
          <p:cNvPr id="45059" name="Text Box 2"/>
          <p:cNvSpPr txBox="1">
            <a:spLocks noChangeArrowheads="1"/>
          </p:cNvSpPr>
          <p:nvPr/>
        </p:nvSpPr>
        <p:spPr bwMode="auto">
          <a:xfrm>
            <a:off x="3478213" y="69373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69" name="Text Box 3"/>
          <p:cNvSpPr txBox="1">
            <a:spLocks noChangeArrowheads="1"/>
          </p:cNvSpPr>
          <p:nvPr/>
        </p:nvSpPr>
        <p:spPr bwMode="auto">
          <a:xfrm>
            <a:off x="3478213" y="1857375"/>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     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70" name="Text Box 14"/>
          <p:cNvSpPr txBox="1">
            <a:spLocks noChangeArrowheads="1"/>
          </p:cNvSpPr>
          <p:nvPr/>
        </p:nvSpPr>
        <p:spPr bwMode="auto">
          <a:xfrm>
            <a:off x="1285875" y="1857375"/>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2   8   3</a:t>
            </a:r>
          </a:p>
          <a:p>
            <a:r>
              <a:rPr kumimoji="0" lang="en-US" altLang="zh-CN" sz="1600" smtClean="0">
                <a:solidFill>
                  <a:srgbClr val="000000"/>
                </a:solidFill>
              </a:rPr>
              <a:t>1        4</a:t>
            </a:r>
          </a:p>
          <a:p>
            <a:r>
              <a:rPr kumimoji="0" lang="en-US" altLang="zh-CN" sz="1600" smtClean="0">
                <a:solidFill>
                  <a:srgbClr val="000000"/>
                </a:solidFill>
              </a:rPr>
              <a:t>7   6   5</a:t>
            </a:r>
          </a:p>
        </p:txBody>
      </p:sp>
      <p:sp>
        <p:nvSpPr>
          <p:cNvPr id="71" name="Text Box 15"/>
          <p:cNvSpPr txBox="1">
            <a:spLocks noChangeArrowheads="1"/>
          </p:cNvSpPr>
          <p:nvPr/>
        </p:nvSpPr>
        <p:spPr bwMode="auto">
          <a:xfrm>
            <a:off x="5929313" y="1857375"/>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a:t>
            </a:r>
          </a:p>
          <a:p>
            <a:r>
              <a:rPr kumimoji="0" lang="en-US" altLang="zh-CN" sz="1600" smtClean="0">
                <a:solidFill>
                  <a:srgbClr val="000000"/>
                </a:solidFill>
              </a:rPr>
              <a:t>1   8   4</a:t>
            </a:r>
          </a:p>
          <a:p>
            <a:r>
              <a:rPr kumimoji="0" lang="en-US" altLang="zh-CN" sz="1600" smtClean="0">
                <a:solidFill>
                  <a:srgbClr val="000000"/>
                </a:solidFill>
              </a:rPr>
              <a:t>7   6   5</a:t>
            </a:r>
          </a:p>
        </p:txBody>
      </p:sp>
      <p:sp>
        <p:nvSpPr>
          <p:cNvPr id="47" name="Text Box 8"/>
          <p:cNvSpPr txBox="1">
            <a:spLocks noChangeArrowheads="1"/>
          </p:cNvSpPr>
          <p:nvPr/>
        </p:nvSpPr>
        <p:spPr bwMode="auto">
          <a:xfrm>
            <a:off x="3000375" y="4572000"/>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7   8   4</a:t>
            </a:r>
          </a:p>
          <a:p>
            <a:r>
              <a:rPr kumimoji="0" lang="en-US" altLang="zh-CN" sz="1600" smtClean="0">
                <a:solidFill>
                  <a:srgbClr val="000000"/>
                </a:solidFill>
              </a:rPr>
              <a:t>     6   5</a:t>
            </a:r>
          </a:p>
        </p:txBody>
      </p:sp>
      <p:sp>
        <p:nvSpPr>
          <p:cNvPr id="48" name="Text Box 9"/>
          <p:cNvSpPr txBox="1">
            <a:spLocks noChangeArrowheads="1"/>
          </p:cNvSpPr>
          <p:nvPr/>
        </p:nvSpPr>
        <p:spPr bwMode="auto">
          <a:xfrm>
            <a:off x="4071938" y="4572000"/>
            <a:ext cx="7524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8       4</a:t>
            </a:r>
          </a:p>
          <a:p>
            <a:r>
              <a:rPr kumimoji="0" lang="en-US" altLang="zh-CN" sz="1600" smtClean="0">
                <a:solidFill>
                  <a:srgbClr val="000000"/>
                </a:solidFill>
              </a:rPr>
              <a:t>7   6  5</a:t>
            </a:r>
          </a:p>
        </p:txBody>
      </p:sp>
      <p:sp>
        <p:nvSpPr>
          <p:cNvPr id="33" name="Text Box 18"/>
          <p:cNvSpPr txBox="1">
            <a:spLocks noChangeArrowheads="1"/>
          </p:cNvSpPr>
          <p:nvPr/>
        </p:nvSpPr>
        <p:spPr bwMode="auto">
          <a:xfrm>
            <a:off x="3478213" y="3214688"/>
            <a:ext cx="803275" cy="835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1   2   3</a:t>
            </a:r>
          </a:p>
          <a:p>
            <a:r>
              <a:rPr kumimoji="0" lang="en-US" altLang="zh-CN" sz="1600" smtClean="0">
                <a:solidFill>
                  <a:srgbClr val="000000"/>
                </a:solidFill>
              </a:rPr>
              <a:t>     8   4</a:t>
            </a:r>
          </a:p>
          <a:p>
            <a:r>
              <a:rPr kumimoji="0" lang="en-US" altLang="zh-CN" sz="1600" smtClean="0">
                <a:solidFill>
                  <a:srgbClr val="000000"/>
                </a:solidFill>
              </a:rPr>
              <a:t>7   6   5</a:t>
            </a:r>
          </a:p>
        </p:txBody>
      </p:sp>
      <p:sp>
        <p:nvSpPr>
          <p:cNvPr id="45066" name="Text Box 6"/>
          <p:cNvSpPr txBox="1">
            <a:spLocks noChangeArrowheads="1"/>
          </p:cNvSpPr>
          <p:nvPr/>
        </p:nvSpPr>
        <p:spPr bwMode="auto">
          <a:xfrm>
            <a:off x="6010275" y="571500"/>
            <a:ext cx="3133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sz="2000" smtClean="0">
                <a:solidFill>
                  <a:srgbClr val="000000"/>
                </a:solidFill>
                <a:latin typeface="宋体" pitchFamily="2" charset="-122"/>
              </a:rPr>
              <a:t>图 </a:t>
            </a:r>
            <a:r>
              <a:rPr kumimoji="0" lang="en-US" altLang="zh-CN" sz="2000" smtClean="0">
                <a:solidFill>
                  <a:srgbClr val="000000"/>
                </a:solidFill>
                <a:latin typeface="宋体" pitchFamily="2" charset="-122"/>
              </a:rPr>
              <a:t>3-7 </a:t>
            </a:r>
            <a:r>
              <a:rPr kumimoji="0" lang="zh-CN" altLang="en-US" sz="2000" smtClean="0">
                <a:solidFill>
                  <a:srgbClr val="000000"/>
                </a:solidFill>
                <a:latin typeface="宋体" pitchFamily="2" charset="-122"/>
              </a:rPr>
              <a:t>八数码问题的</a:t>
            </a:r>
            <a:endParaRPr kumimoji="0" lang="en-US" altLang="zh-CN" sz="2000" smtClean="0">
              <a:solidFill>
                <a:srgbClr val="000000"/>
              </a:solidFill>
              <a:latin typeface="宋体" pitchFamily="2" charset="-122"/>
            </a:endParaRPr>
          </a:p>
          <a:p>
            <a:r>
              <a:rPr kumimoji="0" lang="en-US" altLang="zh-CN" sz="2000" smtClean="0">
                <a:solidFill>
                  <a:srgbClr val="000000"/>
                </a:solidFill>
                <a:latin typeface="宋体" pitchFamily="2" charset="-122"/>
              </a:rPr>
              <a:t>       </a:t>
            </a:r>
            <a:r>
              <a:rPr kumimoji="0" lang="zh-CN" altLang="en-US" sz="2000" smtClean="0">
                <a:solidFill>
                  <a:srgbClr val="000000"/>
                </a:solidFill>
                <a:latin typeface="宋体" pitchFamily="2" charset="-122"/>
              </a:rPr>
              <a:t>有界深度优先搜索</a:t>
            </a:r>
            <a:endParaRPr kumimoji="0" lang="zh-CN" altLang="en-US" sz="2000" smtClean="0">
              <a:solidFill>
                <a:srgbClr val="000000"/>
              </a:solidFill>
            </a:endParaRPr>
          </a:p>
        </p:txBody>
      </p:sp>
      <p:cxnSp>
        <p:nvCxnSpPr>
          <p:cNvPr id="78" name="直接箭头连接符 77"/>
          <p:cNvCxnSpPr>
            <a:cxnSpLocks noChangeShapeType="1"/>
            <a:stCxn id="45059" idx="2"/>
            <a:endCxn id="70" idx="0"/>
          </p:cNvCxnSpPr>
          <p:nvPr/>
        </p:nvCxnSpPr>
        <p:spPr bwMode="auto">
          <a:xfrm rot="5400000">
            <a:off x="2619376" y="596900"/>
            <a:ext cx="328612" cy="2192337"/>
          </a:xfrm>
          <a:prstGeom prst="straightConnector1">
            <a:avLst/>
          </a:prstGeom>
          <a:noFill/>
          <a:ln w="9525" algn="ctr">
            <a:solidFill>
              <a:schemeClr val="tx1"/>
            </a:solidFill>
            <a:round/>
            <a:headEnd/>
            <a:tailEnd type="arrow" w="med" len="med"/>
          </a:ln>
        </p:spPr>
      </p:cxnSp>
      <p:cxnSp>
        <p:nvCxnSpPr>
          <p:cNvPr id="82" name="直接箭头连接符 81"/>
          <p:cNvCxnSpPr>
            <a:cxnSpLocks noChangeShapeType="1"/>
            <a:stCxn id="45059" idx="2"/>
            <a:endCxn id="71" idx="0"/>
          </p:cNvCxnSpPr>
          <p:nvPr/>
        </p:nvCxnSpPr>
        <p:spPr bwMode="auto">
          <a:xfrm rot="16200000" flipH="1">
            <a:off x="4941094" y="467519"/>
            <a:ext cx="328612" cy="2451100"/>
          </a:xfrm>
          <a:prstGeom prst="straightConnector1">
            <a:avLst/>
          </a:prstGeom>
          <a:noFill/>
          <a:ln w="9525" algn="ctr">
            <a:solidFill>
              <a:schemeClr val="tx1"/>
            </a:solidFill>
            <a:round/>
            <a:headEnd/>
            <a:tailEnd type="arrow" w="med" len="med"/>
          </a:ln>
        </p:spPr>
      </p:cxnSp>
      <p:sp>
        <p:nvSpPr>
          <p:cNvPr id="83" name="Text Box 15"/>
          <p:cNvSpPr txBox="1">
            <a:spLocks noChangeArrowheads="1"/>
          </p:cNvSpPr>
          <p:nvPr/>
        </p:nvSpPr>
        <p:spPr bwMode="auto">
          <a:xfrm>
            <a:off x="5913438" y="3214688"/>
            <a:ext cx="873125"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   </a:t>
            </a:r>
          </a:p>
          <a:p>
            <a:r>
              <a:rPr kumimoji="0" lang="en-US" altLang="zh-CN" sz="1600" smtClean="0">
                <a:solidFill>
                  <a:srgbClr val="000000"/>
                </a:solidFill>
              </a:rPr>
              <a:t>7   6   5</a:t>
            </a:r>
          </a:p>
        </p:txBody>
      </p:sp>
      <p:cxnSp>
        <p:nvCxnSpPr>
          <p:cNvPr id="87" name="直接箭头连接符 86"/>
          <p:cNvCxnSpPr>
            <a:cxnSpLocks noChangeShapeType="1"/>
            <a:stCxn id="71" idx="2"/>
            <a:endCxn id="83" idx="0"/>
          </p:cNvCxnSpPr>
          <p:nvPr/>
        </p:nvCxnSpPr>
        <p:spPr bwMode="auto">
          <a:xfrm rot="16200000" flipH="1">
            <a:off x="6079331" y="2944019"/>
            <a:ext cx="522288" cy="19050"/>
          </a:xfrm>
          <a:prstGeom prst="straightConnector1">
            <a:avLst/>
          </a:prstGeom>
          <a:noFill/>
          <a:ln w="9525" algn="ctr">
            <a:solidFill>
              <a:schemeClr val="tx1"/>
            </a:solidFill>
            <a:round/>
            <a:headEnd/>
            <a:tailEnd type="arrow" w="med" len="med"/>
          </a:ln>
        </p:spPr>
      </p:cxnSp>
      <p:sp>
        <p:nvSpPr>
          <p:cNvPr id="88" name="Text Box 15"/>
          <p:cNvSpPr txBox="1">
            <a:spLocks noChangeArrowheads="1"/>
          </p:cNvSpPr>
          <p:nvPr/>
        </p:nvSpPr>
        <p:spPr bwMode="auto">
          <a:xfrm>
            <a:off x="5000625" y="4576763"/>
            <a:ext cx="873125"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1   8   5</a:t>
            </a:r>
          </a:p>
          <a:p>
            <a:r>
              <a:rPr kumimoji="0" lang="en-US" altLang="zh-CN" sz="1600" smtClean="0">
                <a:solidFill>
                  <a:srgbClr val="000000"/>
                </a:solidFill>
              </a:rPr>
              <a:t>7   6   </a:t>
            </a:r>
          </a:p>
        </p:txBody>
      </p:sp>
      <p:sp>
        <p:nvSpPr>
          <p:cNvPr id="89" name="Text Box 15"/>
          <p:cNvSpPr txBox="1">
            <a:spLocks noChangeArrowheads="1"/>
          </p:cNvSpPr>
          <p:nvPr/>
        </p:nvSpPr>
        <p:spPr bwMode="auto">
          <a:xfrm>
            <a:off x="7102475" y="4576763"/>
            <a:ext cx="874713"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a:t>
            </a:r>
          </a:p>
          <a:p>
            <a:r>
              <a:rPr kumimoji="0" lang="en-US" altLang="zh-CN" sz="1600" smtClean="0">
                <a:solidFill>
                  <a:srgbClr val="000000"/>
                </a:solidFill>
              </a:rPr>
              <a:t>7   6   5</a:t>
            </a:r>
          </a:p>
        </p:txBody>
      </p:sp>
      <p:cxnSp>
        <p:nvCxnSpPr>
          <p:cNvPr id="93" name="直接箭头连接符 92"/>
          <p:cNvCxnSpPr>
            <a:cxnSpLocks noChangeShapeType="1"/>
            <a:stCxn id="83" idx="2"/>
            <a:endCxn id="88" idx="0"/>
          </p:cNvCxnSpPr>
          <p:nvPr/>
        </p:nvCxnSpPr>
        <p:spPr bwMode="auto">
          <a:xfrm rot="5400000">
            <a:off x="5627687" y="3854451"/>
            <a:ext cx="531813" cy="912812"/>
          </a:xfrm>
          <a:prstGeom prst="straightConnector1">
            <a:avLst/>
          </a:prstGeom>
          <a:noFill/>
          <a:ln w="9525" algn="ctr">
            <a:solidFill>
              <a:schemeClr val="tx1"/>
            </a:solidFill>
            <a:round/>
            <a:headEnd/>
            <a:tailEnd type="arrow" w="med" len="med"/>
          </a:ln>
        </p:spPr>
      </p:cxnSp>
      <p:cxnSp>
        <p:nvCxnSpPr>
          <p:cNvPr id="95" name="直接箭头连接符 94"/>
          <p:cNvCxnSpPr>
            <a:cxnSpLocks noChangeShapeType="1"/>
            <a:stCxn id="83" idx="2"/>
            <a:endCxn id="89" idx="0"/>
          </p:cNvCxnSpPr>
          <p:nvPr/>
        </p:nvCxnSpPr>
        <p:spPr bwMode="auto">
          <a:xfrm rot="16200000" flipH="1">
            <a:off x="6678612" y="3716338"/>
            <a:ext cx="531813" cy="1189038"/>
          </a:xfrm>
          <a:prstGeom prst="straightConnector1">
            <a:avLst/>
          </a:prstGeom>
          <a:noFill/>
          <a:ln w="9525" algn="ctr">
            <a:solidFill>
              <a:schemeClr val="tx1"/>
            </a:solidFill>
            <a:round/>
            <a:headEnd/>
            <a:tailEnd type="arrow" w="med" len="med"/>
          </a:ln>
        </p:spPr>
      </p:cxnSp>
      <p:sp>
        <p:nvSpPr>
          <p:cNvPr id="27" name="Text Box 15"/>
          <p:cNvSpPr txBox="1">
            <a:spLocks noChangeArrowheads="1"/>
          </p:cNvSpPr>
          <p:nvPr/>
        </p:nvSpPr>
        <p:spPr bwMode="auto">
          <a:xfrm>
            <a:off x="8126413" y="5786438"/>
            <a:ext cx="874712"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2        4</a:t>
            </a:r>
          </a:p>
          <a:p>
            <a:r>
              <a:rPr kumimoji="0" lang="en-US" altLang="zh-CN" sz="1600" smtClean="0">
                <a:solidFill>
                  <a:srgbClr val="000000"/>
                </a:solidFill>
              </a:rPr>
              <a:t>1   3   8</a:t>
            </a:r>
          </a:p>
          <a:p>
            <a:r>
              <a:rPr kumimoji="0" lang="en-US" altLang="zh-CN" sz="1600" smtClean="0">
                <a:solidFill>
                  <a:srgbClr val="000000"/>
                </a:solidFill>
              </a:rPr>
              <a:t>7   6   5</a:t>
            </a:r>
          </a:p>
        </p:txBody>
      </p:sp>
      <p:sp>
        <p:nvSpPr>
          <p:cNvPr id="28" name="Text Box 15"/>
          <p:cNvSpPr txBox="1">
            <a:spLocks noChangeArrowheads="1"/>
          </p:cNvSpPr>
          <p:nvPr/>
        </p:nvSpPr>
        <p:spPr bwMode="auto">
          <a:xfrm>
            <a:off x="7102475" y="5786438"/>
            <a:ext cx="873125"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1   6   8</a:t>
            </a:r>
          </a:p>
          <a:p>
            <a:r>
              <a:rPr kumimoji="0" lang="en-US" altLang="zh-CN" sz="1600" smtClean="0">
                <a:solidFill>
                  <a:srgbClr val="000000"/>
                </a:solidFill>
              </a:rPr>
              <a:t>7        5</a:t>
            </a:r>
          </a:p>
        </p:txBody>
      </p:sp>
      <p:sp>
        <p:nvSpPr>
          <p:cNvPr id="29" name="Text Box 15"/>
          <p:cNvSpPr txBox="1">
            <a:spLocks noChangeArrowheads="1"/>
          </p:cNvSpPr>
          <p:nvPr/>
        </p:nvSpPr>
        <p:spPr bwMode="auto">
          <a:xfrm>
            <a:off x="6078538" y="5786438"/>
            <a:ext cx="873125" cy="830262"/>
          </a:xfrm>
          <a:prstGeom prst="rect">
            <a:avLst/>
          </a:prstGeom>
          <a:noFill/>
          <a:ln w="9525">
            <a:solidFill>
              <a:schemeClr val="tx2"/>
            </a:solidFill>
            <a:miter lim="800000"/>
            <a:headEnd/>
            <a:tailEnd/>
          </a:ln>
        </p:spPr>
        <p:txBody>
          <a:bodyPr wrap="none" anchor="ctr">
            <a:spAutoFit/>
          </a:bodyPr>
          <a:lstStyle/>
          <a:p>
            <a:pPr marL="342900" indent="-342900" eaLnBrk="0" hangingPunct="0">
              <a:defRPr/>
            </a:pPr>
            <a:r>
              <a:rPr kumimoji="0" lang="en-US" altLang="zh-CN" sz="1600" dirty="0">
                <a:solidFill>
                  <a:srgbClr val="000000"/>
                </a:solidFill>
                <a:latin typeface="Arial" charset="0"/>
              </a:rPr>
              <a:t>2   3   4</a:t>
            </a:r>
          </a:p>
          <a:p>
            <a:pPr marL="342900" indent="-342900" eaLnBrk="0" hangingPunct="0">
              <a:defRPr/>
            </a:pPr>
            <a:r>
              <a:rPr kumimoji="0" lang="en-US" altLang="zh-CN" sz="1600" dirty="0">
                <a:solidFill>
                  <a:srgbClr val="000000"/>
                </a:solidFill>
                <a:latin typeface="Arial" charset="0"/>
              </a:rPr>
              <a:t>     1   8</a:t>
            </a:r>
          </a:p>
          <a:p>
            <a:pPr eaLnBrk="0" hangingPunct="0">
              <a:defRPr/>
            </a:pPr>
            <a:r>
              <a:rPr kumimoji="0" lang="en-US" altLang="zh-CN" sz="1600" dirty="0">
                <a:solidFill>
                  <a:srgbClr val="000000"/>
                </a:solidFill>
                <a:latin typeface="Arial" charset="0"/>
              </a:rPr>
              <a:t>7   6   5</a:t>
            </a:r>
          </a:p>
        </p:txBody>
      </p:sp>
      <p:sp>
        <p:nvSpPr>
          <p:cNvPr id="30" name="Text Box 15"/>
          <p:cNvSpPr txBox="1">
            <a:spLocks noChangeArrowheads="1"/>
          </p:cNvSpPr>
          <p:nvPr/>
        </p:nvSpPr>
        <p:spPr bwMode="auto">
          <a:xfrm>
            <a:off x="5000625" y="5786438"/>
            <a:ext cx="874713" cy="830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600" smtClean="0">
                <a:solidFill>
                  <a:srgbClr val="000000"/>
                </a:solidFill>
              </a:rPr>
              <a:t>2   3   4</a:t>
            </a:r>
          </a:p>
          <a:p>
            <a:r>
              <a:rPr kumimoji="0" lang="en-US" altLang="zh-CN" sz="1600" smtClean="0">
                <a:solidFill>
                  <a:srgbClr val="000000"/>
                </a:solidFill>
              </a:rPr>
              <a:t>1   8   5</a:t>
            </a:r>
          </a:p>
          <a:p>
            <a:r>
              <a:rPr kumimoji="0" lang="en-US" altLang="zh-CN" sz="1600" smtClean="0">
                <a:solidFill>
                  <a:srgbClr val="000000"/>
                </a:solidFill>
              </a:rPr>
              <a:t>7        6</a:t>
            </a:r>
          </a:p>
        </p:txBody>
      </p:sp>
      <p:cxnSp>
        <p:nvCxnSpPr>
          <p:cNvPr id="32" name="直接箭头连接符 31"/>
          <p:cNvCxnSpPr>
            <a:cxnSpLocks noChangeShapeType="1"/>
            <a:stCxn id="89" idx="2"/>
            <a:endCxn id="27" idx="0"/>
          </p:cNvCxnSpPr>
          <p:nvPr/>
        </p:nvCxnSpPr>
        <p:spPr bwMode="auto">
          <a:xfrm rot="16200000" flipH="1">
            <a:off x="7862094" y="5083969"/>
            <a:ext cx="379413" cy="1025525"/>
          </a:xfrm>
          <a:prstGeom prst="straightConnector1">
            <a:avLst/>
          </a:prstGeom>
          <a:noFill/>
          <a:ln w="9525" algn="ctr">
            <a:solidFill>
              <a:schemeClr val="tx1"/>
            </a:solidFill>
            <a:round/>
            <a:headEnd/>
            <a:tailEnd type="arrow" w="med" len="med"/>
          </a:ln>
        </p:spPr>
      </p:cxnSp>
      <p:cxnSp>
        <p:nvCxnSpPr>
          <p:cNvPr id="35" name="直接箭头连接符 34"/>
          <p:cNvCxnSpPr>
            <a:cxnSpLocks noChangeShapeType="1"/>
            <a:stCxn id="89" idx="2"/>
            <a:endCxn id="28" idx="0"/>
          </p:cNvCxnSpPr>
          <p:nvPr/>
        </p:nvCxnSpPr>
        <p:spPr bwMode="auto">
          <a:xfrm rot="5400000">
            <a:off x="7349331" y="5596732"/>
            <a:ext cx="379413" cy="0"/>
          </a:xfrm>
          <a:prstGeom prst="straightConnector1">
            <a:avLst/>
          </a:prstGeom>
          <a:noFill/>
          <a:ln w="9525" algn="ctr">
            <a:solidFill>
              <a:schemeClr val="tx1"/>
            </a:solidFill>
            <a:round/>
            <a:headEnd/>
            <a:tailEnd type="arrow" w="med" len="med"/>
          </a:ln>
        </p:spPr>
      </p:cxnSp>
      <p:cxnSp>
        <p:nvCxnSpPr>
          <p:cNvPr id="37" name="直接箭头连接符 36"/>
          <p:cNvCxnSpPr>
            <a:cxnSpLocks noChangeShapeType="1"/>
            <a:stCxn id="89" idx="2"/>
          </p:cNvCxnSpPr>
          <p:nvPr/>
        </p:nvCxnSpPr>
        <p:spPr bwMode="auto">
          <a:xfrm rot="5400000">
            <a:off x="6794500" y="5041900"/>
            <a:ext cx="379413" cy="1109663"/>
          </a:xfrm>
          <a:prstGeom prst="straightConnector1">
            <a:avLst/>
          </a:prstGeom>
          <a:noFill/>
          <a:ln w="9525" algn="ctr">
            <a:solidFill>
              <a:schemeClr val="tx1"/>
            </a:solidFill>
            <a:round/>
            <a:headEnd/>
            <a:tailEnd type="arrow" w="med" len="med"/>
          </a:ln>
        </p:spPr>
      </p:cxnSp>
      <p:cxnSp>
        <p:nvCxnSpPr>
          <p:cNvPr id="39" name="直接箭头连接符 38"/>
          <p:cNvCxnSpPr>
            <a:cxnSpLocks noChangeShapeType="1"/>
            <a:stCxn id="88" idx="2"/>
            <a:endCxn id="30" idx="0"/>
          </p:cNvCxnSpPr>
          <p:nvPr/>
        </p:nvCxnSpPr>
        <p:spPr bwMode="auto">
          <a:xfrm rot="16200000" flipH="1">
            <a:off x="5247481" y="5596732"/>
            <a:ext cx="379413" cy="0"/>
          </a:xfrm>
          <a:prstGeom prst="straightConnector1">
            <a:avLst/>
          </a:prstGeom>
          <a:noFill/>
          <a:ln w="9525" algn="ctr">
            <a:solidFill>
              <a:schemeClr val="tx1"/>
            </a:solidFill>
            <a:round/>
            <a:headEnd/>
            <a:tailEnd type="arrow" w="med" len="med"/>
          </a:ln>
        </p:spPr>
      </p:cxnSp>
      <p:cxnSp>
        <p:nvCxnSpPr>
          <p:cNvPr id="41" name="直接箭头连接符 40"/>
          <p:cNvCxnSpPr>
            <a:cxnSpLocks noChangeShapeType="1"/>
            <a:stCxn id="69" idx="2"/>
            <a:endCxn id="33" idx="0"/>
          </p:cNvCxnSpPr>
          <p:nvPr/>
        </p:nvCxnSpPr>
        <p:spPr bwMode="auto">
          <a:xfrm rot="5400000">
            <a:off x="3617913" y="2952750"/>
            <a:ext cx="522288" cy="1587"/>
          </a:xfrm>
          <a:prstGeom prst="straightConnector1">
            <a:avLst/>
          </a:prstGeom>
          <a:noFill/>
          <a:ln w="9525" algn="ctr">
            <a:solidFill>
              <a:schemeClr val="tx1"/>
            </a:solidFill>
            <a:round/>
            <a:headEnd/>
            <a:tailEnd type="arrow" w="med" len="med"/>
          </a:ln>
        </p:spPr>
      </p:cxnSp>
      <p:cxnSp>
        <p:nvCxnSpPr>
          <p:cNvPr id="43" name="直接箭头连接符 42"/>
          <p:cNvCxnSpPr>
            <a:cxnSpLocks noChangeShapeType="1"/>
            <a:stCxn id="33" idx="2"/>
            <a:endCxn id="47" idx="0"/>
          </p:cNvCxnSpPr>
          <p:nvPr/>
        </p:nvCxnSpPr>
        <p:spPr bwMode="auto">
          <a:xfrm rot="5400000">
            <a:off x="3379788" y="4071938"/>
            <a:ext cx="522287" cy="477837"/>
          </a:xfrm>
          <a:prstGeom prst="straightConnector1">
            <a:avLst/>
          </a:prstGeom>
          <a:noFill/>
          <a:ln w="9525" algn="ctr">
            <a:solidFill>
              <a:schemeClr val="tx1"/>
            </a:solidFill>
            <a:round/>
            <a:headEnd/>
            <a:tailEnd type="arrow" w="med" len="med"/>
          </a:ln>
        </p:spPr>
      </p:cxnSp>
      <p:cxnSp>
        <p:nvCxnSpPr>
          <p:cNvPr id="45" name="直接箭头连接符 44"/>
          <p:cNvCxnSpPr>
            <a:cxnSpLocks noChangeShapeType="1"/>
            <a:stCxn id="33" idx="2"/>
            <a:endCxn id="48" idx="0"/>
          </p:cNvCxnSpPr>
          <p:nvPr/>
        </p:nvCxnSpPr>
        <p:spPr bwMode="auto">
          <a:xfrm rot="16200000" flipH="1">
            <a:off x="3902869" y="4026694"/>
            <a:ext cx="522287" cy="568325"/>
          </a:xfrm>
          <a:prstGeom prst="straightConnector1">
            <a:avLst/>
          </a:prstGeom>
          <a:noFill/>
          <a:ln w="9525" algn="ctr">
            <a:solidFill>
              <a:schemeClr val="tx1"/>
            </a:solidFill>
            <a:round/>
            <a:headEnd/>
            <a:tailEnd type="arrow" w="med" len="med"/>
          </a:ln>
        </p:spPr>
      </p:cxnSp>
      <p:cxnSp>
        <p:nvCxnSpPr>
          <p:cNvPr id="74" name="直接箭头连接符 73"/>
          <p:cNvCxnSpPr>
            <a:cxnSpLocks noChangeShapeType="1"/>
            <a:stCxn id="45059" idx="2"/>
            <a:endCxn id="69" idx="0"/>
          </p:cNvCxnSpPr>
          <p:nvPr/>
        </p:nvCxnSpPr>
        <p:spPr bwMode="auto">
          <a:xfrm rot="5400000">
            <a:off x="3715544" y="1693069"/>
            <a:ext cx="327025" cy="1587"/>
          </a:xfrm>
          <a:prstGeom prst="straightConnector1">
            <a:avLst/>
          </a:prstGeom>
          <a:noFill/>
          <a:ln w="9525" algn="ctr">
            <a:solidFill>
              <a:schemeClr val="tx1"/>
            </a:solidFill>
            <a:round/>
            <a:headEnd/>
            <a:tailEnd type="arrow" w="med" len="med"/>
          </a:ln>
        </p:spPr>
      </p:cxnSp>
      <p:grpSp>
        <p:nvGrpSpPr>
          <p:cNvPr id="3" name="组合 84"/>
          <p:cNvGrpSpPr>
            <a:grpSpLocks/>
          </p:cNvGrpSpPr>
          <p:nvPr/>
        </p:nvGrpSpPr>
        <p:grpSpPr bwMode="auto">
          <a:xfrm>
            <a:off x="0" y="2357438"/>
            <a:ext cx="9144000" cy="369887"/>
            <a:chOff x="0" y="2357430"/>
            <a:chExt cx="9144000" cy="369332"/>
          </a:xfrm>
        </p:grpSpPr>
        <p:cxnSp>
          <p:nvCxnSpPr>
            <p:cNvPr id="45098" name="直接连接符 80"/>
            <p:cNvCxnSpPr>
              <a:cxnSpLocks noChangeShapeType="1"/>
            </p:cNvCxnSpPr>
            <p:nvPr/>
          </p:nvCxnSpPr>
          <p:spPr bwMode="auto">
            <a:xfrm>
              <a:off x="0" y="2714620"/>
              <a:ext cx="9144000" cy="1588"/>
            </a:xfrm>
            <a:prstGeom prst="line">
              <a:avLst/>
            </a:prstGeom>
            <a:noFill/>
            <a:ln w="9525" algn="ctr">
              <a:solidFill>
                <a:srgbClr val="FF0000"/>
              </a:solidFill>
              <a:prstDash val="dash"/>
              <a:round/>
              <a:headEnd/>
              <a:tailEnd/>
            </a:ln>
          </p:spPr>
        </p:cxnSp>
        <p:sp>
          <p:nvSpPr>
            <p:cNvPr id="45099" name="TextBox 83"/>
            <p:cNvSpPr txBox="1">
              <a:spLocks noChangeArrowheads="1"/>
            </p:cNvSpPr>
            <p:nvPr/>
          </p:nvSpPr>
          <p:spPr bwMode="auto">
            <a:xfrm>
              <a:off x="71406" y="2357430"/>
              <a:ext cx="575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FF0000"/>
                  </a:solidFill>
                </a:rPr>
                <a:t>d=1</a:t>
              </a:r>
              <a:endParaRPr kumimoji="0" lang="zh-CN" altLang="en-US" sz="1800" smtClean="0">
                <a:solidFill>
                  <a:srgbClr val="FF0000"/>
                </a:solidFill>
              </a:endParaRPr>
            </a:p>
          </p:txBody>
        </p:sp>
      </p:grpSp>
      <p:grpSp>
        <p:nvGrpSpPr>
          <p:cNvPr id="4" name="组合 85"/>
          <p:cNvGrpSpPr>
            <a:grpSpLocks/>
          </p:cNvGrpSpPr>
          <p:nvPr/>
        </p:nvGrpSpPr>
        <p:grpSpPr bwMode="auto">
          <a:xfrm>
            <a:off x="0" y="3702050"/>
            <a:ext cx="9144000" cy="369888"/>
            <a:chOff x="0" y="2357430"/>
            <a:chExt cx="9144000" cy="369332"/>
          </a:xfrm>
        </p:grpSpPr>
        <p:cxnSp>
          <p:nvCxnSpPr>
            <p:cNvPr id="45096" name="直接连接符 89"/>
            <p:cNvCxnSpPr>
              <a:cxnSpLocks noChangeShapeType="1"/>
            </p:cNvCxnSpPr>
            <p:nvPr/>
          </p:nvCxnSpPr>
          <p:spPr bwMode="auto">
            <a:xfrm>
              <a:off x="0" y="2714620"/>
              <a:ext cx="9144000" cy="1588"/>
            </a:xfrm>
            <a:prstGeom prst="line">
              <a:avLst/>
            </a:prstGeom>
            <a:noFill/>
            <a:ln w="9525" algn="ctr">
              <a:solidFill>
                <a:srgbClr val="FF0000"/>
              </a:solidFill>
              <a:prstDash val="dash"/>
              <a:round/>
              <a:headEnd/>
              <a:tailEnd/>
            </a:ln>
          </p:spPr>
        </p:cxnSp>
        <p:sp>
          <p:nvSpPr>
            <p:cNvPr id="45097" name="TextBox 90"/>
            <p:cNvSpPr txBox="1">
              <a:spLocks noChangeArrowheads="1"/>
            </p:cNvSpPr>
            <p:nvPr/>
          </p:nvSpPr>
          <p:spPr bwMode="auto">
            <a:xfrm>
              <a:off x="71406" y="2357430"/>
              <a:ext cx="575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FF0000"/>
                  </a:solidFill>
                </a:rPr>
                <a:t>d=2</a:t>
              </a:r>
              <a:endParaRPr kumimoji="0" lang="zh-CN" altLang="en-US" sz="1800" smtClean="0">
                <a:solidFill>
                  <a:srgbClr val="FF0000"/>
                </a:solidFill>
              </a:endParaRPr>
            </a:p>
          </p:txBody>
        </p:sp>
      </p:grpSp>
      <p:grpSp>
        <p:nvGrpSpPr>
          <p:cNvPr id="5" name="组合 91"/>
          <p:cNvGrpSpPr>
            <a:grpSpLocks/>
          </p:cNvGrpSpPr>
          <p:nvPr/>
        </p:nvGrpSpPr>
        <p:grpSpPr bwMode="auto">
          <a:xfrm>
            <a:off x="0" y="5059363"/>
            <a:ext cx="9144000" cy="369887"/>
            <a:chOff x="0" y="2357430"/>
            <a:chExt cx="9144000" cy="369332"/>
          </a:xfrm>
        </p:grpSpPr>
        <p:cxnSp>
          <p:nvCxnSpPr>
            <p:cNvPr id="45094" name="直接连接符 93"/>
            <p:cNvCxnSpPr>
              <a:cxnSpLocks noChangeShapeType="1"/>
            </p:cNvCxnSpPr>
            <p:nvPr/>
          </p:nvCxnSpPr>
          <p:spPr bwMode="auto">
            <a:xfrm>
              <a:off x="0" y="2714620"/>
              <a:ext cx="9144000" cy="1588"/>
            </a:xfrm>
            <a:prstGeom prst="line">
              <a:avLst/>
            </a:prstGeom>
            <a:noFill/>
            <a:ln w="9525" algn="ctr">
              <a:solidFill>
                <a:srgbClr val="FF0000"/>
              </a:solidFill>
              <a:prstDash val="dash"/>
              <a:round/>
              <a:headEnd/>
              <a:tailEnd/>
            </a:ln>
          </p:spPr>
        </p:cxnSp>
        <p:sp>
          <p:nvSpPr>
            <p:cNvPr id="45095" name="TextBox 95"/>
            <p:cNvSpPr txBox="1">
              <a:spLocks noChangeArrowheads="1"/>
            </p:cNvSpPr>
            <p:nvPr/>
          </p:nvSpPr>
          <p:spPr bwMode="auto">
            <a:xfrm>
              <a:off x="71406" y="2357430"/>
              <a:ext cx="575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FF0000"/>
                  </a:solidFill>
                </a:rPr>
                <a:t>d=3</a:t>
              </a:r>
              <a:endParaRPr kumimoji="0" lang="zh-CN" altLang="en-US" sz="1800" smtClean="0">
                <a:solidFill>
                  <a:srgbClr val="FF0000"/>
                </a:solidFill>
              </a:endParaRPr>
            </a:p>
          </p:txBody>
        </p:sp>
      </p:grpSp>
      <p:grpSp>
        <p:nvGrpSpPr>
          <p:cNvPr id="7" name="组合 96"/>
          <p:cNvGrpSpPr>
            <a:grpSpLocks/>
          </p:cNvGrpSpPr>
          <p:nvPr/>
        </p:nvGrpSpPr>
        <p:grpSpPr bwMode="auto">
          <a:xfrm>
            <a:off x="0" y="6286500"/>
            <a:ext cx="9144000" cy="369888"/>
            <a:chOff x="0" y="2357430"/>
            <a:chExt cx="9144000" cy="369332"/>
          </a:xfrm>
        </p:grpSpPr>
        <p:cxnSp>
          <p:nvCxnSpPr>
            <p:cNvPr id="45092" name="直接连接符 97"/>
            <p:cNvCxnSpPr>
              <a:cxnSpLocks noChangeShapeType="1"/>
            </p:cNvCxnSpPr>
            <p:nvPr/>
          </p:nvCxnSpPr>
          <p:spPr bwMode="auto">
            <a:xfrm>
              <a:off x="0" y="2714620"/>
              <a:ext cx="9144000" cy="1588"/>
            </a:xfrm>
            <a:prstGeom prst="line">
              <a:avLst/>
            </a:prstGeom>
            <a:noFill/>
            <a:ln w="9525" algn="ctr">
              <a:solidFill>
                <a:srgbClr val="FF0000"/>
              </a:solidFill>
              <a:prstDash val="dash"/>
              <a:round/>
              <a:headEnd/>
              <a:tailEnd/>
            </a:ln>
          </p:spPr>
        </p:cxnSp>
        <p:sp>
          <p:nvSpPr>
            <p:cNvPr id="45093" name="TextBox 98"/>
            <p:cNvSpPr txBox="1">
              <a:spLocks noChangeArrowheads="1"/>
            </p:cNvSpPr>
            <p:nvPr/>
          </p:nvSpPr>
          <p:spPr bwMode="auto">
            <a:xfrm>
              <a:off x="71406" y="2357430"/>
              <a:ext cx="575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FF0000"/>
                  </a:solidFill>
                </a:rPr>
                <a:t>d=4</a:t>
              </a:r>
              <a:endParaRPr kumimoji="0" lang="zh-CN" altLang="en-US" sz="1800" smtClean="0">
                <a:solidFill>
                  <a:srgbClr val="FF0000"/>
                </a:solidFill>
              </a:endParaRPr>
            </a:p>
          </p:txBody>
        </p:sp>
      </p:grpSp>
      <p:sp>
        <p:nvSpPr>
          <p:cNvPr id="100" name="云形标注 99"/>
          <p:cNvSpPr>
            <a:spLocks noChangeArrowheads="1"/>
          </p:cNvSpPr>
          <p:nvPr/>
        </p:nvSpPr>
        <p:spPr bwMode="auto">
          <a:xfrm>
            <a:off x="3000375" y="6000750"/>
            <a:ext cx="1071563" cy="500063"/>
          </a:xfrm>
          <a:prstGeom prst="cloudCallout">
            <a:avLst>
              <a:gd name="adj1" fmla="val 70384"/>
              <a:gd name="adj2" fmla="val -155037"/>
            </a:avLst>
          </a:prstGeom>
          <a:solidFill>
            <a:schemeClr val="accent1"/>
          </a:solidFill>
          <a:ln w="9525" algn="ctr">
            <a:solidFill>
              <a:schemeClr val="tx1"/>
            </a:solidFill>
            <a:round/>
            <a:headEnd/>
            <a:tailEnd/>
          </a:ln>
        </p:spPr>
        <p:txBody>
          <a:bodyPr/>
          <a:lstStyle/>
          <a:p>
            <a:pPr eaLnBrk="0" hangingPunct="0"/>
            <a:r>
              <a:rPr kumimoji="0" lang="zh-CN" altLang="en-US" sz="1800" smtClean="0">
                <a:solidFill>
                  <a:srgbClr val="FF0000"/>
                </a:solidFill>
                <a:latin typeface="Arial" pitchFamily="34" charset="0"/>
                <a:ea typeface="宋体" pitchFamily="2" charset="-122"/>
              </a:rPr>
              <a:t>目标</a:t>
            </a:r>
          </a:p>
        </p:txBody>
      </p:sp>
    </p:spTree>
    <p:extLst>
      <p:ext uri="{BB962C8B-B14F-4D97-AF65-F5344CB8AC3E}">
        <p14:creationId xmlns:p14="http://schemas.microsoft.com/office/powerpoint/2010/main" val="306229783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6"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0">
                                          <p:stCondLst>
                                            <p:cond delay="0"/>
                                          </p:stCondLst>
                                        </p:cTn>
                                        <p:tgtEl>
                                          <p:spTgt spid="4"/>
                                        </p:tgtEl>
                                      </p:cBhvr>
                                    </p:animEffect>
                                    <p:anim calcmode="lin" valueType="num">
                                      <p:cBhvr>
                                        <p:cTn id="5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gtEl>
                                      </p:cBhvr>
                                      <p:to x="100000" y="60000"/>
                                    </p:animScale>
                                    <p:animScale>
                                      <p:cBhvr>
                                        <p:cTn id="56" dur="166" decel="50000">
                                          <p:stCondLst>
                                            <p:cond delay="676"/>
                                          </p:stCondLst>
                                        </p:cTn>
                                        <p:tgtEl>
                                          <p:spTgt spid="4"/>
                                        </p:tgtEl>
                                      </p:cBhvr>
                                      <p:to x="100000" y="100000"/>
                                    </p:animScale>
                                    <p:animScale>
                                      <p:cBhvr>
                                        <p:cTn id="57" dur="26">
                                          <p:stCondLst>
                                            <p:cond delay="1312"/>
                                          </p:stCondLst>
                                        </p:cTn>
                                        <p:tgtEl>
                                          <p:spTgt spid="4"/>
                                        </p:tgtEl>
                                      </p:cBhvr>
                                      <p:to x="100000" y="80000"/>
                                    </p:animScale>
                                    <p:animScale>
                                      <p:cBhvr>
                                        <p:cTn id="58" dur="166" decel="50000">
                                          <p:stCondLst>
                                            <p:cond delay="1338"/>
                                          </p:stCondLst>
                                        </p:cTn>
                                        <p:tgtEl>
                                          <p:spTgt spid="4"/>
                                        </p:tgtEl>
                                      </p:cBhvr>
                                      <p:to x="100000" y="100000"/>
                                    </p:animScale>
                                    <p:animScale>
                                      <p:cBhvr>
                                        <p:cTn id="59" dur="26">
                                          <p:stCondLst>
                                            <p:cond delay="1642"/>
                                          </p:stCondLst>
                                        </p:cTn>
                                        <p:tgtEl>
                                          <p:spTgt spid="4"/>
                                        </p:tgtEl>
                                      </p:cBhvr>
                                      <p:to x="100000" y="90000"/>
                                    </p:animScale>
                                    <p:animScale>
                                      <p:cBhvr>
                                        <p:cTn id="60" dur="166" decel="50000">
                                          <p:stCondLst>
                                            <p:cond delay="1668"/>
                                          </p:stCondLst>
                                        </p:cTn>
                                        <p:tgtEl>
                                          <p:spTgt spid="4"/>
                                        </p:tgtEl>
                                      </p:cBhvr>
                                      <p:to x="100000" y="100000"/>
                                    </p:animScale>
                                    <p:animScale>
                                      <p:cBhvr>
                                        <p:cTn id="61" dur="26">
                                          <p:stCondLst>
                                            <p:cond delay="1808"/>
                                          </p:stCondLst>
                                        </p:cTn>
                                        <p:tgtEl>
                                          <p:spTgt spid="4"/>
                                        </p:tgtEl>
                                      </p:cBhvr>
                                      <p:to x="100000" y="95000"/>
                                    </p:animScale>
                                    <p:animScale>
                                      <p:cBhvr>
                                        <p:cTn id="62" dur="166" decel="50000">
                                          <p:stCondLst>
                                            <p:cond delay="1834"/>
                                          </p:stCondLst>
                                        </p:cTn>
                                        <p:tgtEl>
                                          <p:spTgt spid="4"/>
                                        </p:tgtEl>
                                      </p:cBhvr>
                                      <p:to x="100000" y="100000"/>
                                    </p:animScale>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down)">
                                      <p:cBhvr>
                                        <p:cTn id="79" dur="580">
                                          <p:stCondLst>
                                            <p:cond delay="0"/>
                                          </p:stCondLst>
                                        </p:cTn>
                                        <p:tgtEl>
                                          <p:spTgt spid="5"/>
                                        </p:tgtEl>
                                      </p:cBhvr>
                                    </p:animEffect>
                                    <p:anim calcmode="lin" valueType="num">
                                      <p:cBhvr>
                                        <p:cTn id="8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5" dur="26">
                                          <p:stCondLst>
                                            <p:cond delay="650"/>
                                          </p:stCondLst>
                                        </p:cTn>
                                        <p:tgtEl>
                                          <p:spTgt spid="5"/>
                                        </p:tgtEl>
                                      </p:cBhvr>
                                      <p:to x="100000" y="60000"/>
                                    </p:animScale>
                                    <p:animScale>
                                      <p:cBhvr>
                                        <p:cTn id="86" dur="166" decel="50000">
                                          <p:stCondLst>
                                            <p:cond delay="676"/>
                                          </p:stCondLst>
                                        </p:cTn>
                                        <p:tgtEl>
                                          <p:spTgt spid="5"/>
                                        </p:tgtEl>
                                      </p:cBhvr>
                                      <p:to x="100000" y="100000"/>
                                    </p:animScale>
                                    <p:animScale>
                                      <p:cBhvr>
                                        <p:cTn id="87" dur="26">
                                          <p:stCondLst>
                                            <p:cond delay="1312"/>
                                          </p:stCondLst>
                                        </p:cTn>
                                        <p:tgtEl>
                                          <p:spTgt spid="5"/>
                                        </p:tgtEl>
                                      </p:cBhvr>
                                      <p:to x="100000" y="80000"/>
                                    </p:animScale>
                                    <p:animScale>
                                      <p:cBhvr>
                                        <p:cTn id="88" dur="166" decel="50000">
                                          <p:stCondLst>
                                            <p:cond delay="1338"/>
                                          </p:stCondLst>
                                        </p:cTn>
                                        <p:tgtEl>
                                          <p:spTgt spid="5"/>
                                        </p:tgtEl>
                                      </p:cBhvr>
                                      <p:to x="100000" y="100000"/>
                                    </p:animScale>
                                    <p:animScale>
                                      <p:cBhvr>
                                        <p:cTn id="89" dur="26">
                                          <p:stCondLst>
                                            <p:cond delay="1642"/>
                                          </p:stCondLst>
                                        </p:cTn>
                                        <p:tgtEl>
                                          <p:spTgt spid="5"/>
                                        </p:tgtEl>
                                      </p:cBhvr>
                                      <p:to x="100000" y="90000"/>
                                    </p:animScale>
                                    <p:animScale>
                                      <p:cBhvr>
                                        <p:cTn id="90" dur="166" decel="50000">
                                          <p:stCondLst>
                                            <p:cond delay="1668"/>
                                          </p:stCondLst>
                                        </p:cTn>
                                        <p:tgtEl>
                                          <p:spTgt spid="5"/>
                                        </p:tgtEl>
                                      </p:cBhvr>
                                      <p:to x="100000" y="100000"/>
                                    </p:animScale>
                                    <p:animScale>
                                      <p:cBhvr>
                                        <p:cTn id="91" dur="26">
                                          <p:stCondLst>
                                            <p:cond delay="1808"/>
                                          </p:stCondLst>
                                        </p:cTn>
                                        <p:tgtEl>
                                          <p:spTgt spid="5"/>
                                        </p:tgtEl>
                                      </p:cBhvr>
                                      <p:to x="100000" y="95000"/>
                                    </p:animScale>
                                    <p:animScale>
                                      <p:cBhvr>
                                        <p:cTn id="92" dur="166" decel="50000">
                                          <p:stCondLst>
                                            <p:cond delay="1834"/>
                                          </p:stCondLst>
                                        </p:cTn>
                                        <p:tgtEl>
                                          <p:spTgt spid="5"/>
                                        </p:tgtEl>
                                      </p:cBhvr>
                                      <p:to x="100000" y="100000"/>
                                    </p:animScale>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6" presetClass="entr" presetSubtype="0" fill="hold" nodeType="click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wipe(down)">
                                      <p:cBhvr>
                                        <p:cTn id="115" dur="580">
                                          <p:stCondLst>
                                            <p:cond delay="0"/>
                                          </p:stCondLst>
                                        </p:cTn>
                                        <p:tgtEl>
                                          <p:spTgt spid="7"/>
                                        </p:tgtEl>
                                      </p:cBhvr>
                                    </p:animEffect>
                                    <p:anim calcmode="lin" valueType="num">
                                      <p:cBhvr>
                                        <p:cTn id="11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21" dur="26">
                                          <p:stCondLst>
                                            <p:cond delay="650"/>
                                          </p:stCondLst>
                                        </p:cTn>
                                        <p:tgtEl>
                                          <p:spTgt spid="7"/>
                                        </p:tgtEl>
                                      </p:cBhvr>
                                      <p:to x="100000" y="60000"/>
                                    </p:animScale>
                                    <p:animScale>
                                      <p:cBhvr>
                                        <p:cTn id="122" dur="166" decel="50000">
                                          <p:stCondLst>
                                            <p:cond delay="676"/>
                                          </p:stCondLst>
                                        </p:cTn>
                                        <p:tgtEl>
                                          <p:spTgt spid="7"/>
                                        </p:tgtEl>
                                      </p:cBhvr>
                                      <p:to x="100000" y="100000"/>
                                    </p:animScale>
                                    <p:animScale>
                                      <p:cBhvr>
                                        <p:cTn id="123" dur="26">
                                          <p:stCondLst>
                                            <p:cond delay="1312"/>
                                          </p:stCondLst>
                                        </p:cTn>
                                        <p:tgtEl>
                                          <p:spTgt spid="7"/>
                                        </p:tgtEl>
                                      </p:cBhvr>
                                      <p:to x="100000" y="80000"/>
                                    </p:animScale>
                                    <p:animScale>
                                      <p:cBhvr>
                                        <p:cTn id="124" dur="166" decel="50000">
                                          <p:stCondLst>
                                            <p:cond delay="1338"/>
                                          </p:stCondLst>
                                        </p:cTn>
                                        <p:tgtEl>
                                          <p:spTgt spid="7"/>
                                        </p:tgtEl>
                                      </p:cBhvr>
                                      <p:to x="100000" y="100000"/>
                                    </p:animScale>
                                    <p:animScale>
                                      <p:cBhvr>
                                        <p:cTn id="125" dur="26">
                                          <p:stCondLst>
                                            <p:cond delay="1642"/>
                                          </p:stCondLst>
                                        </p:cTn>
                                        <p:tgtEl>
                                          <p:spTgt spid="7"/>
                                        </p:tgtEl>
                                      </p:cBhvr>
                                      <p:to x="100000" y="90000"/>
                                    </p:animScale>
                                    <p:animScale>
                                      <p:cBhvr>
                                        <p:cTn id="126" dur="166" decel="50000">
                                          <p:stCondLst>
                                            <p:cond delay="1668"/>
                                          </p:stCondLst>
                                        </p:cTn>
                                        <p:tgtEl>
                                          <p:spTgt spid="7"/>
                                        </p:tgtEl>
                                      </p:cBhvr>
                                      <p:to x="100000" y="100000"/>
                                    </p:animScale>
                                    <p:animScale>
                                      <p:cBhvr>
                                        <p:cTn id="127" dur="26">
                                          <p:stCondLst>
                                            <p:cond delay="1808"/>
                                          </p:stCondLst>
                                        </p:cTn>
                                        <p:tgtEl>
                                          <p:spTgt spid="7"/>
                                        </p:tgtEl>
                                      </p:cBhvr>
                                      <p:to x="100000" y="95000"/>
                                    </p:animScale>
                                    <p:animScale>
                                      <p:cBhvr>
                                        <p:cTn id="128" dur="166" decel="50000">
                                          <p:stCondLst>
                                            <p:cond delay="1834"/>
                                          </p:stCondLst>
                                        </p:cTn>
                                        <p:tgtEl>
                                          <p:spTgt spid="7"/>
                                        </p:tgtEl>
                                      </p:cBhvr>
                                      <p:to x="100000" y="100000"/>
                                    </p:animScale>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3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4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3"/>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4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7"/>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8"/>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5"/>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8" presetClass="entr" presetSubtype="0" accel="50000" fill="hold" grpId="0" nodeType="clickEffect">
                                  <p:stCondLst>
                                    <p:cond delay="0"/>
                                  </p:stCondLst>
                                  <p:iterate type="lt">
                                    <p:tmPct val="50000"/>
                                  </p:iterate>
                                  <p:childTnLst>
                                    <p:set>
                                      <p:cBhvr>
                                        <p:cTn id="156" dur="1" fill="hold">
                                          <p:stCondLst>
                                            <p:cond delay="0"/>
                                          </p:stCondLst>
                                        </p:cTn>
                                        <p:tgtEl>
                                          <p:spTgt spid="100"/>
                                        </p:tgtEl>
                                        <p:attrNameLst>
                                          <p:attrName>style.visibility</p:attrName>
                                        </p:attrNameLst>
                                      </p:cBhvr>
                                      <p:to>
                                        <p:strVal val="visible"/>
                                      </p:to>
                                    </p:set>
                                    <p:set>
                                      <p:cBhvr>
                                        <p:cTn id="157" dur="455" fill="hold">
                                          <p:stCondLst>
                                            <p:cond delay="0"/>
                                          </p:stCondLst>
                                        </p:cTn>
                                        <p:tgtEl>
                                          <p:spTgt spid="100"/>
                                        </p:tgtEl>
                                        <p:attrNameLst>
                                          <p:attrName>style.rotation</p:attrName>
                                        </p:attrNameLst>
                                      </p:cBhvr>
                                      <p:to>
                                        <p:strVal val="-45.0"/>
                                      </p:to>
                                    </p:set>
                                    <p:anim calcmode="lin" valueType="num">
                                      <p:cBhvr>
                                        <p:cTn id="158" dur="455" fill="hold">
                                          <p:stCondLst>
                                            <p:cond delay="455"/>
                                          </p:stCondLst>
                                        </p:cTn>
                                        <p:tgtEl>
                                          <p:spTgt spid="100"/>
                                        </p:tgtEl>
                                        <p:attrNameLst>
                                          <p:attrName>style.rotation</p:attrName>
                                        </p:attrNameLst>
                                      </p:cBhvr>
                                      <p:tavLst>
                                        <p:tav tm="0">
                                          <p:val>
                                            <p:fltVal val="-45"/>
                                          </p:val>
                                        </p:tav>
                                        <p:tav tm="69900">
                                          <p:val>
                                            <p:fltVal val="45"/>
                                          </p:val>
                                        </p:tav>
                                        <p:tav tm="100000">
                                          <p:val>
                                            <p:fltVal val="0"/>
                                          </p:val>
                                        </p:tav>
                                      </p:tavLst>
                                    </p:anim>
                                    <p:anim calcmode="lin" valueType="num">
                                      <p:cBhvr>
                                        <p:cTn id="159" dur="455" fill="hold">
                                          <p:stCondLst>
                                            <p:cond delay="0"/>
                                          </p:stCondLst>
                                        </p:cTn>
                                        <p:tgtEl>
                                          <p:spTgt spid="100"/>
                                        </p:tgtEl>
                                        <p:attrNameLst>
                                          <p:attrName>ppt_y</p:attrName>
                                        </p:attrNameLst>
                                      </p:cBhvr>
                                      <p:tavLst>
                                        <p:tav tm="0">
                                          <p:val>
                                            <p:strVal val="#ppt_y-1"/>
                                          </p:val>
                                        </p:tav>
                                        <p:tav tm="100000">
                                          <p:val>
                                            <p:strVal val="#ppt_y-(0.354*#ppt_w-0.172*#ppt_h)"/>
                                          </p:val>
                                        </p:tav>
                                      </p:tavLst>
                                    </p:anim>
                                    <p:anim calcmode="lin" valueType="num">
                                      <p:cBhvr>
                                        <p:cTn id="160" dur="156" decel="50000" autoRev="1" fill="hold">
                                          <p:stCondLst>
                                            <p:cond delay="455"/>
                                          </p:stCondLst>
                                        </p:cTn>
                                        <p:tgtEl>
                                          <p:spTgt spid="100"/>
                                        </p:tgtEl>
                                        <p:attrNameLst>
                                          <p:attrName>ppt_y</p:attrName>
                                        </p:attrNameLst>
                                      </p:cBhvr>
                                      <p:tavLst>
                                        <p:tav tm="0">
                                          <p:val>
                                            <p:strVal val="#ppt_y-(0.354*#ppt_w-0.172*#ppt_h)"/>
                                          </p:val>
                                        </p:tav>
                                        <p:tav tm="100000">
                                          <p:val>
                                            <p:strVal val="#ppt_y-(0.354*#ppt_w-0.172*#ppt_h)-#ppt_h/2"/>
                                          </p:val>
                                        </p:tav>
                                      </p:tavLst>
                                    </p:anim>
                                    <p:anim calcmode="lin" valueType="num">
                                      <p:cBhvr>
                                        <p:cTn id="161" dur="136" fill="hold">
                                          <p:stCondLst>
                                            <p:cond delay="864"/>
                                          </p:stCondLst>
                                        </p:cTn>
                                        <p:tgtEl>
                                          <p:spTgt spid="10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47" grpId="0" animBg="1"/>
      <p:bldP spid="48" grpId="0" animBg="1"/>
      <p:bldP spid="33" grpId="0" animBg="1"/>
      <p:bldP spid="83" grpId="0" animBg="1"/>
      <p:bldP spid="88" grpId="0" animBg="1"/>
      <p:bldP spid="89" grpId="0" animBg="1"/>
      <p:bldP spid="27" grpId="0" animBg="1"/>
      <p:bldP spid="28" grpId="0" animBg="1"/>
      <p:bldP spid="29" grpId="0" animBg="1"/>
      <p:bldP spid="30" grpId="0"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3" name="内容占位符 2"/>
          <p:cNvSpPr>
            <a:spLocks noGrp="1"/>
          </p:cNvSpPr>
          <p:nvPr>
            <p:ph idx="1"/>
          </p:nvPr>
        </p:nvSpPr>
        <p:spPr/>
        <p:txBody>
          <a:bodyPr/>
          <a:lstStyle/>
          <a:p>
            <a:pPr>
              <a:buFont typeface="Wingdings" pitchFamily="2" charset="2"/>
              <a:buNone/>
            </a:pPr>
            <a:r>
              <a:rPr lang="en-US" altLang="zh-CN" b="1" dirty="0" smtClean="0">
                <a:latin typeface="楷体_GB2312" pitchFamily="49" charset="-122"/>
                <a:ea typeface="楷体_GB2312" pitchFamily="49" charset="-122"/>
              </a:rPr>
              <a:t>1.</a:t>
            </a:r>
            <a:r>
              <a:rPr lang="zh-CN" altLang="en-US" b="1" dirty="0" smtClean="0">
                <a:latin typeface="楷体_GB2312" pitchFamily="49" charset="-122"/>
                <a:ea typeface="楷体_GB2312" pitchFamily="49" charset="-122"/>
              </a:rPr>
              <a:t>问题的提出</a:t>
            </a:r>
            <a:endParaRPr lang="en-US" altLang="zh-CN" b="1"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穷举算法</a:t>
            </a:r>
            <a:endParaRPr lang="en-US" altLang="zh-CN" dirty="0" smtClean="0">
              <a:latin typeface="楷体_GB2312" pitchFamily="49" charset="-122"/>
              <a:ea typeface="楷体_GB2312" pitchFamily="49" charset="-122"/>
            </a:endParaRPr>
          </a:p>
          <a:p>
            <a:pPr lvl="2"/>
            <a:r>
              <a:rPr lang="zh-CN" altLang="en-US" dirty="0" smtClean="0">
                <a:latin typeface="楷体_GB2312" pitchFamily="49" charset="-122"/>
                <a:ea typeface="楷体_GB2312" pitchFamily="49" charset="-122"/>
              </a:rPr>
              <a:t>可以解决状态空间很小的简单问题</a:t>
            </a:r>
            <a:endParaRPr lang="en-US" altLang="zh-CN" dirty="0" smtClean="0">
              <a:latin typeface="楷体_GB2312" pitchFamily="49" charset="-122"/>
              <a:ea typeface="楷体_GB2312" pitchFamily="49" charset="-122"/>
            </a:endParaRPr>
          </a:p>
          <a:p>
            <a:pPr lvl="2"/>
            <a:r>
              <a:rPr lang="zh-CN" altLang="en-US" dirty="0" smtClean="0">
                <a:latin typeface="楷体_GB2312" pitchFamily="49" charset="-122"/>
                <a:ea typeface="楷体_GB2312" pitchFamily="49" charset="-122"/>
              </a:rPr>
              <a:t>大空间无法胜任：组合爆炸</a:t>
            </a:r>
            <a:endParaRPr lang="en-US" altLang="zh-CN"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组合爆炸</a:t>
            </a:r>
            <a:endParaRPr lang="en-US" altLang="zh-CN" dirty="0" smtClean="0">
              <a:latin typeface="楷体_GB2312" pitchFamily="49" charset="-122"/>
              <a:ea typeface="楷体_GB2312" pitchFamily="49" charset="-122"/>
            </a:endParaRPr>
          </a:p>
          <a:p>
            <a:pPr lvl="2"/>
            <a:r>
              <a:rPr lang="en-US" altLang="zh-CN" dirty="0" smtClean="0">
                <a:latin typeface="楷体_GB2312" pitchFamily="49" charset="-122"/>
                <a:ea typeface="楷体_GB2312" pitchFamily="49" charset="-122"/>
              </a:rPr>
              <a:t>64</a:t>
            </a:r>
            <a:r>
              <a:rPr lang="zh-CN" altLang="en-US" dirty="0" smtClean="0">
                <a:latin typeface="楷体_GB2312" pitchFamily="49" charset="-122"/>
                <a:ea typeface="楷体_GB2312" pitchFamily="49" charset="-122"/>
              </a:rPr>
              <a:t>阶梵塔：</a:t>
            </a:r>
            <a:endParaRPr lang="en-US" altLang="zh-CN" dirty="0" smtClean="0">
              <a:latin typeface="楷体_GB2312" pitchFamily="49" charset="-122"/>
              <a:ea typeface="楷体_GB2312" pitchFamily="49" charset="-122"/>
            </a:endParaRPr>
          </a:p>
          <a:p>
            <a:pPr lvl="3"/>
            <a:r>
              <a:rPr lang="zh-CN" altLang="en-US" dirty="0" smtClean="0">
                <a:latin typeface="楷体_GB2312" pitchFamily="49" charset="-122"/>
                <a:ea typeface="楷体_GB2312" pitchFamily="49" charset="-122"/>
              </a:rPr>
              <a:t>节点：</a:t>
            </a:r>
            <a:r>
              <a:rPr lang="en-US" altLang="zh-CN" dirty="0" smtClean="0">
                <a:latin typeface="楷体_GB2312" pitchFamily="49" charset="-122"/>
                <a:ea typeface="楷体_GB2312" pitchFamily="49" charset="-122"/>
              </a:rPr>
              <a:t>3</a:t>
            </a:r>
            <a:r>
              <a:rPr lang="en-US" altLang="zh-CN" baseline="30000" dirty="0" smtClean="0">
                <a:latin typeface="楷体_GB2312" pitchFamily="49" charset="-122"/>
                <a:ea typeface="楷体_GB2312" pitchFamily="49" charset="-122"/>
              </a:rPr>
              <a:t>64</a:t>
            </a:r>
            <a:r>
              <a:rPr lang="en-US" altLang="zh-CN" dirty="0" smtClean="0">
                <a:latin typeface="楷体_GB2312" pitchFamily="49" charset="-122"/>
                <a:ea typeface="楷体_GB2312" pitchFamily="49" charset="-122"/>
              </a:rPr>
              <a:t>=0.94*10</a:t>
            </a:r>
            <a:r>
              <a:rPr lang="en-US" altLang="zh-CN" baseline="30000" dirty="0" smtClean="0">
                <a:latin typeface="楷体_GB2312" pitchFamily="49" charset="-122"/>
                <a:ea typeface="楷体_GB2312" pitchFamily="49" charset="-122"/>
              </a:rPr>
              <a:t>30</a:t>
            </a:r>
          </a:p>
          <a:p>
            <a:pPr lvl="3"/>
            <a:r>
              <a:rPr lang="zh-CN" altLang="en-US" dirty="0" smtClean="0">
                <a:latin typeface="楷体_GB2312" pitchFamily="49" charset="-122"/>
                <a:ea typeface="楷体_GB2312" pitchFamily="49" charset="-122"/>
              </a:rPr>
              <a:t>理论最短路径：</a:t>
            </a:r>
            <a:r>
              <a:rPr lang="en-US" altLang="zh-CN" dirty="0" smtClean="0">
                <a:latin typeface="楷体_GB2312" pitchFamily="49" charset="-122"/>
                <a:ea typeface="楷体_GB2312" pitchFamily="49" charset="-122"/>
              </a:rPr>
              <a:t>2</a:t>
            </a:r>
            <a:r>
              <a:rPr lang="en-US" altLang="zh-CN" baseline="30000" dirty="0" smtClean="0">
                <a:latin typeface="楷体_GB2312" pitchFamily="49" charset="-122"/>
                <a:ea typeface="楷体_GB2312" pitchFamily="49" charset="-122"/>
              </a:rPr>
              <a:t>64</a:t>
            </a:r>
            <a:r>
              <a:rPr lang="en-US" altLang="zh-CN" dirty="0" smtClean="0">
                <a:latin typeface="楷体_GB2312" pitchFamily="49" charset="-122"/>
                <a:ea typeface="楷体_GB2312" pitchFamily="49" charset="-122"/>
              </a:rPr>
              <a:t>-1=2*10</a:t>
            </a:r>
            <a:r>
              <a:rPr lang="en-US" altLang="zh-CN" baseline="30000" dirty="0" smtClean="0">
                <a:latin typeface="楷体_GB2312" pitchFamily="49" charset="-122"/>
                <a:ea typeface="楷体_GB2312" pitchFamily="49" charset="-122"/>
              </a:rPr>
              <a:t>19</a:t>
            </a:r>
          </a:p>
          <a:p>
            <a:pPr lvl="2"/>
            <a:r>
              <a:rPr lang="zh-CN" altLang="en-US" dirty="0" smtClean="0">
                <a:latin typeface="楷体_GB2312" pitchFamily="49" charset="-122"/>
                <a:ea typeface="楷体_GB2312" pitchFamily="49" charset="-122"/>
              </a:rPr>
              <a:t>博弈</a:t>
            </a:r>
            <a:endParaRPr lang="en-US" altLang="zh-CN" dirty="0" smtClean="0">
              <a:latin typeface="楷体_GB2312" pitchFamily="49" charset="-122"/>
              <a:ea typeface="楷体_GB2312" pitchFamily="49" charset="-122"/>
            </a:endParaRPr>
          </a:p>
          <a:p>
            <a:pPr lvl="3"/>
            <a:r>
              <a:rPr lang="zh-CN" altLang="en-US" dirty="0" smtClean="0">
                <a:latin typeface="楷体_GB2312" pitchFamily="49" charset="-122"/>
                <a:ea typeface="楷体_GB2312" pitchFamily="49" charset="-122"/>
              </a:rPr>
              <a:t>一字棋：</a:t>
            </a:r>
            <a:r>
              <a:rPr lang="en-US" altLang="zh-CN" dirty="0" smtClean="0">
                <a:latin typeface="楷体_GB2312" pitchFamily="49" charset="-122"/>
                <a:ea typeface="楷体_GB2312" pitchFamily="49" charset="-122"/>
              </a:rPr>
              <a:t>9</a:t>
            </a:r>
            <a:r>
              <a:rPr lang="zh-CN" altLang="en-US" dirty="0" smtClean="0">
                <a:latin typeface="楷体_GB2312" pitchFamily="49" charset="-122"/>
                <a:ea typeface="楷体_GB2312" pitchFamily="49" charset="-122"/>
              </a:rPr>
              <a:t>！</a:t>
            </a:r>
            <a:r>
              <a:rPr lang="en-US" altLang="zh-CN" dirty="0" smtClean="0">
                <a:latin typeface="楷体_GB2312" pitchFamily="49" charset="-122"/>
                <a:ea typeface="楷体_GB2312" pitchFamily="49" charset="-122"/>
              </a:rPr>
              <a:t>= 3.6*10</a:t>
            </a:r>
            <a:r>
              <a:rPr lang="en-US" altLang="zh-CN" baseline="30000" dirty="0" smtClean="0">
                <a:latin typeface="楷体_GB2312" pitchFamily="49" charset="-122"/>
                <a:ea typeface="楷体_GB2312" pitchFamily="49" charset="-122"/>
              </a:rPr>
              <a:t>5</a:t>
            </a:r>
          </a:p>
          <a:p>
            <a:pPr lvl="3"/>
            <a:r>
              <a:rPr lang="zh-CN" altLang="en-US" dirty="0" smtClean="0">
                <a:latin typeface="楷体_GB2312" pitchFamily="49" charset="-122"/>
                <a:ea typeface="楷体_GB2312" pitchFamily="49" charset="-122"/>
              </a:rPr>
              <a:t>西洋棋：</a:t>
            </a:r>
            <a:r>
              <a:rPr lang="en-US" altLang="zh-CN" dirty="0" smtClean="0">
                <a:latin typeface="楷体_GB2312" pitchFamily="49" charset="-122"/>
                <a:ea typeface="楷体_GB2312" pitchFamily="49" charset="-122"/>
              </a:rPr>
              <a:t>1078</a:t>
            </a:r>
          </a:p>
          <a:p>
            <a:pPr lvl="3"/>
            <a:r>
              <a:rPr lang="zh-CN" altLang="en-US" dirty="0" smtClean="0">
                <a:latin typeface="楷体_GB2312" pitchFamily="49" charset="-122"/>
                <a:ea typeface="楷体_GB2312" pitchFamily="49" charset="-122"/>
              </a:rPr>
              <a:t>国际象棋：</a:t>
            </a:r>
            <a:r>
              <a:rPr lang="en-US" altLang="zh-CN" dirty="0" smtClean="0">
                <a:latin typeface="楷体_GB2312" pitchFamily="49" charset="-122"/>
                <a:ea typeface="楷体_GB2312" pitchFamily="49" charset="-122"/>
              </a:rPr>
              <a:t>10</a:t>
            </a:r>
            <a:r>
              <a:rPr lang="en-US" altLang="zh-CN" baseline="30000" dirty="0" smtClean="0">
                <a:latin typeface="楷体_GB2312" pitchFamily="49" charset="-122"/>
                <a:ea typeface="楷体_GB2312" pitchFamily="49" charset="-122"/>
              </a:rPr>
              <a:t>120</a:t>
            </a:r>
            <a:r>
              <a:rPr lang="zh-CN" altLang="en-US" dirty="0" smtClean="0">
                <a:latin typeface="楷体_GB2312" pitchFamily="49" charset="-122"/>
                <a:ea typeface="楷体_GB2312" pitchFamily="49" charset="-122"/>
              </a:rPr>
              <a:t>（</a:t>
            </a:r>
            <a:r>
              <a:rPr lang="zh-CN" altLang="en-US" u="sng" dirty="0" smtClean="0">
                <a:latin typeface="楷体_GB2312" pitchFamily="49" charset="-122"/>
                <a:ea typeface="楷体_GB2312" pitchFamily="49" charset="-122"/>
              </a:rPr>
              <a:t>极限并行速度</a:t>
            </a:r>
            <a:r>
              <a:rPr lang="en-US" altLang="zh-CN" u="sng" dirty="0" smtClean="0">
                <a:latin typeface="楷体_GB2312" pitchFamily="49" charset="-122"/>
                <a:ea typeface="楷体_GB2312" pitchFamily="49" charset="-122"/>
              </a:rPr>
              <a:t>10</a:t>
            </a:r>
            <a:r>
              <a:rPr lang="en-US" altLang="zh-CN" u="sng" baseline="30000" dirty="0" smtClean="0">
                <a:latin typeface="楷体_GB2312" pitchFamily="49" charset="-122"/>
                <a:ea typeface="楷体_GB2312" pitchFamily="49" charset="-122"/>
              </a:rPr>
              <a:t>-104</a:t>
            </a:r>
            <a:r>
              <a:rPr lang="zh-CN" altLang="en-US" u="sng" dirty="0" smtClean="0">
                <a:latin typeface="楷体_GB2312" pitchFamily="49" charset="-122"/>
                <a:ea typeface="楷体_GB2312" pitchFamily="49" charset="-122"/>
              </a:rPr>
              <a:t>秒</a:t>
            </a:r>
            <a:r>
              <a:rPr lang="en-US" altLang="zh-CN" u="sng" dirty="0" smtClean="0">
                <a:latin typeface="楷体_GB2312" pitchFamily="49" charset="-122"/>
                <a:ea typeface="楷体_GB2312" pitchFamily="49" charset="-122"/>
              </a:rPr>
              <a:t>/</a:t>
            </a:r>
            <a:r>
              <a:rPr lang="zh-CN" altLang="en-US" u="sng" dirty="0" smtClean="0">
                <a:latin typeface="楷体_GB2312" pitchFamily="49" charset="-122"/>
                <a:ea typeface="楷体_GB2312" pitchFamily="49" charset="-122"/>
              </a:rPr>
              <a:t>步，需</a:t>
            </a:r>
            <a:r>
              <a:rPr lang="en-US" altLang="zh-CN" u="sng" dirty="0" smtClean="0">
                <a:latin typeface="楷体_GB2312" pitchFamily="49" charset="-122"/>
                <a:ea typeface="楷体_GB2312" pitchFamily="49" charset="-122"/>
              </a:rPr>
              <a:t>10</a:t>
            </a:r>
            <a:r>
              <a:rPr lang="en-US" altLang="zh-CN" u="sng" baseline="30000" dirty="0" smtClean="0">
                <a:latin typeface="楷体_GB2312" pitchFamily="49" charset="-122"/>
                <a:ea typeface="楷体_GB2312" pitchFamily="49" charset="-122"/>
              </a:rPr>
              <a:t>16</a:t>
            </a:r>
            <a:r>
              <a:rPr lang="zh-CN" altLang="en-US" u="sng" dirty="0" smtClean="0">
                <a:latin typeface="楷体_GB2312" pitchFamily="49" charset="-122"/>
                <a:ea typeface="楷体_GB2312" pitchFamily="49" charset="-122"/>
              </a:rPr>
              <a:t>年</a:t>
            </a:r>
            <a:r>
              <a:rPr lang="zh-CN" altLang="en-US" dirty="0" smtClean="0">
                <a:latin typeface="楷体_GB2312" pitchFamily="49" charset="-122"/>
                <a:ea typeface="楷体_GB2312" pitchFamily="49" charset="-122"/>
              </a:rPr>
              <a:t>）</a:t>
            </a:r>
            <a:endParaRPr lang="en-US" altLang="zh-CN" dirty="0" smtClean="0">
              <a:latin typeface="楷体_GB2312" pitchFamily="49" charset="-122"/>
              <a:ea typeface="楷体_GB2312" pitchFamily="49" charset="-122"/>
            </a:endParaRPr>
          </a:p>
          <a:p>
            <a:pPr lvl="3"/>
            <a:r>
              <a:rPr lang="zh-CN" altLang="en-US" dirty="0" smtClean="0">
                <a:latin typeface="楷体_GB2312" pitchFamily="49" charset="-122"/>
                <a:ea typeface="楷体_GB2312" pitchFamily="49" charset="-122"/>
              </a:rPr>
              <a:t>围棋：</a:t>
            </a:r>
            <a:r>
              <a:rPr lang="en-US" altLang="zh-CN" dirty="0" smtClean="0">
                <a:latin typeface="楷体_GB2312" pitchFamily="49" charset="-122"/>
                <a:ea typeface="楷体_GB2312" pitchFamily="49" charset="-122"/>
              </a:rPr>
              <a:t>10</a:t>
            </a:r>
            <a:r>
              <a:rPr lang="en-US" altLang="zh-CN" baseline="30000" dirty="0" smtClean="0">
                <a:latin typeface="楷体_GB2312" pitchFamily="49" charset="-122"/>
                <a:ea typeface="楷体_GB2312" pitchFamily="49" charset="-122"/>
              </a:rPr>
              <a:t>761</a:t>
            </a:r>
            <a:endParaRPr lang="zh-CN" altLang="en-US" baseline="30000" dirty="0" smtClean="0"/>
          </a:p>
        </p:txBody>
      </p:sp>
    </p:spTree>
    <p:extLst>
      <p:ext uri="{BB962C8B-B14F-4D97-AF65-F5344CB8AC3E}">
        <p14:creationId xmlns:p14="http://schemas.microsoft.com/office/powerpoint/2010/main" val="35075688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3" name="内容占位符 2"/>
          <p:cNvSpPr>
            <a:spLocks noGrp="1"/>
          </p:cNvSpPr>
          <p:nvPr>
            <p:ph idx="1"/>
          </p:nvPr>
        </p:nvSpPr>
        <p:spPr/>
        <p:txBody>
          <a:bodyPr/>
          <a:lstStyle/>
          <a:p>
            <a:pPr>
              <a:buFont typeface="Wingdings" pitchFamily="2" charset="2"/>
              <a:buNone/>
            </a:pPr>
            <a:r>
              <a:rPr lang="en-US" altLang="zh-CN" b="1" dirty="0" smtClean="0">
                <a:latin typeface="楷体_GB2312" pitchFamily="49" charset="-122"/>
                <a:ea typeface="楷体_GB2312" pitchFamily="49" charset="-122"/>
              </a:rPr>
              <a:t>2.</a:t>
            </a:r>
            <a:r>
              <a:rPr lang="zh-CN" altLang="en-US" b="1" dirty="0" smtClean="0">
                <a:latin typeface="楷体_GB2312" pitchFamily="49" charset="-122"/>
                <a:ea typeface="楷体_GB2312" pitchFamily="49" charset="-122"/>
              </a:rPr>
              <a:t>启发性信息</a:t>
            </a:r>
            <a:endParaRPr lang="en-US" altLang="zh-CN" b="1" dirty="0" smtClean="0">
              <a:latin typeface="楷体_GB2312" pitchFamily="49" charset="-122"/>
              <a:ea typeface="楷体_GB2312" pitchFamily="49" charset="-122"/>
            </a:endParaRPr>
          </a:p>
          <a:p>
            <a:pPr algn="just">
              <a:lnSpc>
                <a:spcPct val="120000"/>
              </a:lnSpc>
            </a:pPr>
            <a:r>
              <a:rPr lang="zh-CN" altLang="en-US" dirty="0" smtClean="0">
                <a:latin typeface="仿宋_GB2312" pitchFamily="49" charset="-122"/>
                <a:ea typeface="仿宋_GB2312" pitchFamily="49" charset="-122"/>
              </a:rPr>
              <a:t>按其用途划分</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启发性信息可分为以下三类： </a:t>
            </a:r>
          </a:p>
          <a:p>
            <a:pPr lvl="1" algn="just">
              <a:lnSpc>
                <a:spcPct val="120000"/>
              </a:lnSpc>
            </a:pPr>
            <a:r>
              <a:rPr lang="zh-CN" altLang="en-US" dirty="0" smtClean="0">
                <a:latin typeface="仿宋_GB2312" pitchFamily="49" charset="-122"/>
                <a:ea typeface="仿宋_GB2312" pitchFamily="49" charset="-122"/>
              </a:rPr>
              <a:t>用于扩展节点的选择</a:t>
            </a:r>
            <a:endParaRPr lang="en-US" altLang="zh-CN" dirty="0" smtClean="0">
              <a:latin typeface="仿宋_GB2312" pitchFamily="49" charset="-122"/>
              <a:ea typeface="仿宋_GB2312" pitchFamily="49" charset="-122"/>
            </a:endParaRPr>
          </a:p>
          <a:p>
            <a:pPr lvl="2" algn="just">
              <a:lnSpc>
                <a:spcPct val="120000"/>
              </a:lnSpc>
            </a:pPr>
            <a:r>
              <a:rPr lang="zh-CN" altLang="en-US" dirty="0" smtClean="0">
                <a:latin typeface="仿宋_GB2312" pitchFamily="49" charset="-122"/>
                <a:ea typeface="仿宋_GB2312" pitchFamily="49" charset="-122"/>
              </a:rPr>
              <a:t>用于决定应先扩展哪一个节点</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以免盲目扩展。 </a:t>
            </a:r>
          </a:p>
          <a:p>
            <a:pPr lvl="1" algn="just">
              <a:lnSpc>
                <a:spcPct val="120000"/>
              </a:lnSpc>
            </a:pPr>
            <a:r>
              <a:rPr lang="zh-CN" altLang="en-US" dirty="0" smtClean="0">
                <a:latin typeface="仿宋_GB2312" pitchFamily="49" charset="-122"/>
                <a:ea typeface="仿宋_GB2312" pitchFamily="49" charset="-122"/>
              </a:rPr>
              <a:t>用于生成节点的选择</a:t>
            </a:r>
            <a:endParaRPr lang="en-US" altLang="zh-CN" dirty="0" smtClean="0">
              <a:latin typeface="仿宋_GB2312" pitchFamily="49" charset="-122"/>
              <a:ea typeface="仿宋_GB2312" pitchFamily="49" charset="-122"/>
            </a:endParaRPr>
          </a:p>
          <a:p>
            <a:pPr lvl="2" algn="just">
              <a:lnSpc>
                <a:spcPct val="120000"/>
              </a:lnSpc>
            </a:pPr>
            <a:r>
              <a:rPr lang="zh-CN" altLang="en-US" dirty="0" smtClean="0">
                <a:latin typeface="仿宋_GB2312" pitchFamily="49" charset="-122"/>
                <a:ea typeface="仿宋_GB2312" pitchFamily="49" charset="-122"/>
              </a:rPr>
              <a:t>用于决定应生成哪些后续节点</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以免盲目地生成过多无用节点</a:t>
            </a:r>
          </a:p>
          <a:p>
            <a:pPr lvl="1" algn="just">
              <a:lnSpc>
                <a:spcPct val="120000"/>
              </a:lnSpc>
            </a:pPr>
            <a:r>
              <a:rPr lang="zh-CN" altLang="en-US" dirty="0" smtClean="0">
                <a:latin typeface="仿宋_GB2312" pitchFamily="49" charset="-122"/>
                <a:ea typeface="仿宋_GB2312" pitchFamily="49" charset="-122"/>
              </a:rPr>
              <a:t>用于删除节点的选择</a:t>
            </a:r>
            <a:endParaRPr lang="en-US" altLang="zh-CN" dirty="0" smtClean="0">
              <a:latin typeface="仿宋_GB2312" pitchFamily="49" charset="-122"/>
              <a:ea typeface="仿宋_GB2312" pitchFamily="49" charset="-122"/>
            </a:endParaRPr>
          </a:p>
          <a:p>
            <a:pPr lvl="2" algn="just">
              <a:lnSpc>
                <a:spcPct val="120000"/>
              </a:lnSpc>
            </a:pPr>
            <a:r>
              <a:rPr lang="zh-CN" altLang="en-US" dirty="0" smtClean="0">
                <a:latin typeface="仿宋_GB2312" pitchFamily="49" charset="-122"/>
                <a:ea typeface="仿宋_GB2312" pitchFamily="49" charset="-122"/>
              </a:rPr>
              <a:t>用于决定应删除哪些无用节点</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以免造成进一步的时空浪费。 </a:t>
            </a:r>
          </a:p>
          <a:p>
            <a:pPr lvl="1"/>
            <a:endParaRPr lang="zh-CN" altLang="en-US" dirty="0" smtClean="0"/>
          </a:p>
        </p:txBody>
      </p:sp>
    </p:spTree>
    <p:extLst>
      <p:ext uri="{BB962C8B-B14F-4D97-AF65-F5344CB8AC3E}">
        <p14:creationId xmlns:p14="http://schemas.microsoft.com/office/powerpoint/2010/main" val="343333503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48131" name="内容占位符 2"/>
          <p:cNvSpPr>
            <a:spLocks noGrp="1"/>
          </p:cNvSpPr>
          <p:nvPr>
            <p:ph idx="1"/>
          </p:nvPr>
        </p:nvSpPr>
        <p:spPr>
          <a:xfrm>
            <a:off x="785813" y="1143001"/>
            <a:ext cx="7674619" cy="3222104"/>
          </a:xfrm>
        </p:spPr>
        <p:txBody>
          <a:bodyPr/>
          <a:lstStyle/>
          <a:p>
            <a:r>
              <a:rPr lang="en-US" altLang="zh-CN" b="1" dirty="0" smtClean="0">
                <a:latin typeface="楷体_GB2312" pitchFamily="49" charset="-122"/>
                <a:ea typeface="楷体_GB2312" pitchFamily="49" charset="-122"/>
              </a:rPr>
              <a:t>3.</a:t>
            </a:r>
            <a:r>
              <a:rPr lang="zh-CN" altLang="en-US" b="1" dirty="0" smtClean="0">
                <a:latin typeface="楷体_GB2312" pitchFamily="49" charset="-122"/>
                <a:ea typeface="楷体_GB2312" pitchFamily="49" charset="-122"/>
              </a:rPr>
              <a:t>启发函数</a:t>
            </a:r>
            <a:endParaRPr lang="en-US" altLang="zh-CN" b="1" dirty="0" smtClean="0">
              <a:latin typeface="楷体_GB2312" pitchFamily="49" charset="-122"/>
              <a:ea typeface="楷体_GB2312" pitchFamily="49" charset="-122"/>
            </a:endParaRPr>
          </a:p>
          <a:p>
            <a:pPr lvl="1"/>
            <a:r>
              <a:rPr lang="zh-CN" altLang="en-US" dirty="0" smtClean="0">
                <a:ea typeface="仿宋_GB2312" pitchFamily="49" charset="-122"/>
              </a:rPr>
              <a:t>启发函数是用来估计搜索树上节点</a:t>
            </a:r>
            <a:r>
              <a:rPr lang="en-US" altLang="zh-CN" i="1" dirty="0" smtClean="0">
                <a:ea typeface="仿宋_GB2312" pitchFamily="49" charset="-122"/>
              </a:rPr>
              <a:t>x</a:t>
            </a:r>
            <a:r>
              <a:rPr lang="zh-CN" altLang="en-US" dirty="0" smtClean="0">
                <a:ea typeface="仿宋_GB2312" pitchFamily="49" charset="-122"/>
              </a:rPr>
              <a:t>与目标节点</a:t>
            </a:r>
            <a:r>
              <a:rPr lang="en-US" altLang="zh-CN" i="1" dirty="0" err="1" smtClean="0">
                <a:ea typeface="仿宋_GB2312" pitchFamily="49" charset="-122"/>
              </a:rPr>
              <a:t>S</a:t>
            </a:r>
            <a:r>
              <a:rPr lang="en-US" altLang="zh-CN" i="1" baseline="-25000" dirty="0" err="1" smtClean="0">
                <a:ea typeface="仿宋_GB2312" pitchFamily="49" charset="-122"/>
              </a:rPr>
              <a:t>g</a:t>
            </a:r>
            <a:r>
              <a:rPr lang="zh-CN" altLang="en-US" dirty="0" smtClean="0">
                <a:ea typeface="仿宋_GB2312" pitchFamily="49" charset="-122"/>
              </a:rPr>
              <a:t>接近程度的一种函数</a:t>
            </a:r>
            <a:r>
              <a:rPr lang="en-US" altLang="zh-CN" dirty="0" smtClean="0">
                <a:ea typeface="仿宋_GB2312" pitchFamily="49" charset="-122"/>
              </a:rPr>
              <a:t>, </a:t>
            </a:r>
            <a:r>
              <a:rPr lang="zh-CN" altLang="en-US" dirty="0" smtClean="0">
                <a:ea typeface="仿宋_GB2312" pitchFamily="49" charset="-122"/>
              </a:rPr>
              <a:t>通常记为</a:t>
            </a:r>
            <a:r>
              <a:rPr lang="en-US" altLang="zh-CN" i="1" dirty="0" smtClean="0">
                <a:ea typeface="仿宋_GB2312" pitchFamily="49" charset="-122"/>
              </a:rPr>
              <a:t>h</a:t>
            </a:r>
            <a:r>
              <a:rPr lang="en-US" altLang="zh-CN" dirty="0" smtClean="0">
                <a:ea typeface="仿宋_GB2312" pitchFamily="49" charset="-122"/>
              </a:rPr>
              <a:t>(</a:t>
            </a:r>
            <a:r>
              <a:rPr lang="en-US" altLang="zh-CN" i="1" dirty="0" smtClean="0">
                <a:ea typeface="仿宋_GB2312" pitchFamily="49" charset="-122"/>
              </a:rPr>
              <a:t>x</a:t>
            </a:r>
            <a:r>
              <a:rPr lang="en-US" altLang="zh-CN" dirty="0" smtClean="0">
                <a:ea typeface="仿宋_GB2312" pitchFamily="49" charset="-122"/>
              </a:rPr>
              <a:t>)</a:t>
            </a:r>
          </a:p>
          <a:p>
            <a:pPr lvl="1"/>
            <a:r>
              <a:rPr lang="zh-CN" altLang="en-US" dirty="0" smtClean="0">
                <a:ea typeface="仿宋_GB2312" pitchFamily="49" charset="-122"/>
              </a:rPr>
              <a:t>定义</a:t>
            </a:r>
            <a:endParaRPr lang="en-US" altLang="zh-CN" dirty="0" smtClean="0">
              <a:ea typeface="仿宋_GB2312" pitchFamily="49" charset="-122"/>
            </a:endParaRPr>
          </a:p>
          <a:p>
            <a:pPr lvl="2"/>
            <a:r>
              <a:rPr lang="zh-CN" altLang="en-US" sz="2400" dirty="0" smtClean="0">
                <a:ea typeface="仿宋_GB2312" pitchFamily="49" charset="-122"/>
              </a:rPr>
              <a:t>一个节点到目标节点的某种距离或差异的度量</a:t>
            </a:r>
            <a:endParaRPr lang="en-US" altLang="zh-CN" sz="2400" dirty="0" smtClean="0">
              <a:ea typeface="仿宋_GB2312" pitchFamily="49" charset="-122"/>
            </a:endParaRPr>
          </a:p>
          <a:p>
            <a:pPr lvl="2"/>
            <a:r>
              <a:rPr lang="zh-CN" altLang="en-US" sz="2400" dirty="0" smtClean="0">
                <a:ea typeface="仿宋_GB2312" pitchFamily="49" charset="-122"/>
              </a:rPr>
              <a:t>一个节点处于最佳路径上的概率</a:t>
            </a:r>
            <a:endParaRPr lang="en-US" altLang="zh-CN" sz="2400" dirty="0" smtClean="0">
              <a:ea typeface="仿宋_GB2312" pitchFamily="49" charset="-122"/>
            </a:endParaRPr>
          </a:p>
          <a:p>
            <a:pPr lvl="2"/>
            <a:r>
              <a:rPr lang="zh-CN" altLang="en-US" sz="2400" dirty="0" smtClean="0">
                <a:ea typeface="仿宋_GB2312" pitchFamily="49" charset="-122"/>
              </a:rPr>
              <a:t>根据经验的主观打分</a:t>
            </a:r>
            <a:endParaRPr lang="zh-CN" altLang="en-US" sz="2400" dirty="0" smtClean="0"/>
          </a:p>
        </p:txBody>
      </p:sp>
      <p:sp>
        <p:nvSpPr>
          <p:cNvPr id="2" name="TextBox 1"/>
          <p:cNvSpPr txBox="1"/>
          <p:nvPr/>
        </p:nvSpPr>
        <p:spPr>
          <a:xfrm>
            <a:off x="755576" y="4797152"/>
            <a:ext cx="8388424" cy="461665"/>
          </a:xfrm>
          <a:prstGeom prst="rect">
            <a:avLst/>
          </a:prstGeom>
          <a:noFill/>
        </p:spPr>
        <p:txBody>
          <a:bodyPr wrap="square" rtlCol="0">
            <a:spAutoFit/>
          </a:bodyPr>
          <a:lstStyle/>
          <a:p>
            <a:r>
              <a:rPr lang="zh-CN" altLang="en-US" dirty="0" smtClean="0">
                <a:solidFill>
                  <a:srgbClr val="C00000"/>
                </a:solidFill>
              </a:rPr>
              <a:t>思考：八数码问题</a:t>
            </a:r>
            <a:r>
              <a:rPr lang="en-US" altLang="zh-CN" dirty="0" smtClean="0">
                <a:solidFill>
                  <a:srgbClr val="C00000"/>
                </a:solidFill>
              </a:rPr>
              <a:t>,</a:t>
            </a:r>
            <a:r>
              <a:rPr lang="en-US" altLang="zh-CN" i="1" dirty="0">
                <a:solidFill>
                  <a:srgbClr val="C00000"/>
                </a:solidFill>
                <a:ea typeface="仿宋_GB2312" pitchFamily="49" charset="-122"/>
              </a:rPr>
              <a:t> </a:t>
            </a:r>
            <a:r>
              <a:rPr lang="en-US" altLang="zh-CN" i="1" dirty="0" smtClean="0">
                <a:solidFill>
                  <a:srgbClr val="C00000"/>
                </a:solidFill>
                <a:ea typeface="仿宋_GB2312" pitchFamily="49" charset="-122"/>
              </a:rPr>
              <a:t>h</a:t>
            </a:r>
            <a:r>
              <a:rPr lang="en-US" altLang="zh-CN" dirty="0" smtClean="0">
                <a:solidFill>
                  <a:srgbClr val="C00000"/>
                </a:solidFill>
                <a:ea typeface="仿宋_GB2312" pitchFamily="49" charset="-122"/>
              </a:rPr>
              <a:t>(</a:t>
            </a:r>
            <a:r>
              <a:rPr lang="en-US" altLang="zh-CN" i="1" dirty="0" smtClean="0">
                <a:solidFill>
                  <a:srgbClr val="C00000"/>
                </a:solidFill>
                <a:ea typeface="仿宋_GB2312" pitchFamily="49" charset="-122"/>
              </a:rPr>
              <a:t>x</a:t>
            </a:r>
            <a:r>
              <a:rPr lang="en-US" altLang="zh-CN" dirty="0" smtClean="0">
                <a:solidFill>
                  <a:srgbClr val="C00000"/>
                </a:solidFill>
                <a:ea typeface="仿宋_GB2312" pitchFamily="49" charset="-122"/>
              </a:rPr>
              <a:t>)</a:t>
            </a:r>
            <a:r>
              <a:rPr lang="zh-CN" altLang="en-US" dirty="0" smtClean="0">
                <a:solidFill>
                  <a:srgbClr val="C00000"/>
                </a:solidFill>
                <a:ea typeface="仿宋_GB2312" pitchFamily="49" charset="-122"/>
              </a:rPr>
              <a:t>的选择？</a:t>
            </a:r>
            <a:endParaRPr lang="zh-CN" altLang="en-US" dirty="0">
              <a:solidFill>
                <a:srgbClr val="C00000"/>
              </a:solidFill>
            </a:endParaRPr>
          </a:p>
        </p:txBody>
      </p:sp>
    </p:spTree>
    <p:extLst>
      <p:ext uri="{BB962C8B-B14F-4D97-AF65-F5344CB8AC3E}">
        <p14:creationId xmlns:p14="http://schemas.microsoft.com/office/powerpoint/2010/main" val="477928886"/>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49155" name="内容占位符 2"/>
          <p:cNvSpPr>
            <a:spLocks noGrp="1"/>
          </p:cNvSpPr>
          <p:nvPr>
            <p:ph idx="1"/>
          </p:nvPr>
        </p:nvSpPr>
        <p:spPr/>
        <p:txBody>
          <a:bodyPr/>
          <a:lstStyle/>
          <a:p>
            <a:r>
              <a:rPr lang="en-US" altLang="zh-CN" b="1" dirty="0" smtClean="0">
                <a:latin typeface="楷体_GB2312" pitchFamily="49" charset="-122"/>
                <a:ea typeface="楷体_GB2312" pitchFamily="49" charset="-122"/>
              </a:rPr>
              <a:t>4.</a:t>
            </a:r>
            <a:r>
              <a:rPr lang="zh-CN" altLang="en-US" b="1" dirty="0" smtClean="0">
                <a:latin typeface="楷体_GB2312" pitchFamily="49" charset="-122"/>
                <a:ea typeface="楷体_GB2312" pitchFamily="49" charset="-122"/>
              </a:rPr>
              <a:t>启发式搜索算法</a:t>
            </a:r>
            <a:endParaRPr lang="en-US" altLang="zh-CN" b="1" dirty="0" smtClean="0">
              <a:latin typeface="楷体_GB2312" pitchFamily="49" charset="-122"/>
              <a:ea typeface="楷体_GB2312" pitchFamily="49" charset="-122"/>
            </a:endParaRPr>
          </a:p>
          <a:p>
            <a:pPr lvl="1"/>
            <a:r>
              <a:rPr lang="zh-CN" altLang="en-US" dirty="0" smtClean="0">
                <a:latin typeface="楷体_GB2312" pitchFamily="49" charset="-122"/>
                <a:ea typeface="楷体_GB2312" pitchFamily="49" charset="-122"/>
              </a:rPr>
              <a:t>在状态图一般搜索算法基础上，增加启发函数值的计算与传播过程</a:t>
            </a:r>
            <a:endParaRPr lang="en-US" altLang="zh-CN" dirty="0" smtClean="0">
              <a:latin typeface="楷体_GB2312" pitchFamily="49" charset="-122"/>
              <a:ea typeface="楷体_GB2312" pitchFamily="49" charset="-122"/>
            </a:endParaRPr>
          </a:p>
          <a:p>
            <a:pPr lvl="1"/>
            <a:r>
              <a:rPr lang="zh-CN" altLang="en-US" dirty="0" smtClean="0">
                <a:latin typeface="楷体_GB2312" pitchFamily="49" charset="-122"/>
                <a:ea typeface="楷体_GB2312" pitchFamily="49" charset="-122"/>
              </a:rPr>
              <a:t>由启发函数值来确定节点的扩展顺序</a:t>
            </a:r>
            <a:endParaRPr lang="en-US" altLang="zh-CN"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算法分类</a:t>
            </a:r>
            <a:endParaRPr lang="en-US" altLang="zh-CN" dirty="0" smtClean="0">
              <a:latin typeface="楷体_GB2312" pitchFamily="49" charset="-122"/>
              <a:ea typeface="楷体_GB2312" pitchFamily="49" charset="-122"/>
            </a:endParaRPr>
          </a:p>
          <a:p>
            <a:pPr lvl="1">
              <a:lnSpc>
                <a:spcPct val="120000"/>
              </a:lnSpc>
            </a:pPr>
            <a:r>
              <a:rPr lang="zh-CN" altLang="en-US" dirty="0" smtClean="0">
                <a:latin typeface="仿宋_GB2312" pitchFamily="49" charset="-122"/>
                <a:ea typeface="仿宋_GB2312" pitchFamily="49" charset="-122"/>
              </a:rPr>
              <a:t>全局择优搜索</a:t>
            </a:r>
          </a:p>
          <a:p>
            <a:pPr lvl="1">
              <a:lnSpc>
                <a:spcPct val="120000"/>
              </a:lnSpc>
            </a:pPr>
            <a:r>
              <a:rPr lang="zh-CN" altLang="en-US" dirty="0" smtClean="0">
                <a:latin typeface="仿宋_GB2312" pitchFamily="49" charset="-122"/>
                <a:ea typeface="仿宋_GB2312" pitchFamily="49" charset="-122"/>
              </a:rPr>
              <a:t>局部择优搜索</a:t>
            </a:r>
          </a:p>
          <a:p>
            <a:pPr lvl="1"/>
            <a:endParaRPr lang="zh-CN" altLang="en-US" dirty="0" smtClean="0"/>
          </a:p>
        </p:txBody>
      </p:sp>
    </p:spTree>
    <p:extLst>
      <p:ext uri="{BB962C8B-B14F-4D97-AF65-F5344CB8AC3E}">
        <p14:creationId xmlns:p14="http://schemas.microsoft.com/office/powerpoint/2010/main" val="390384153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50179" name="内容占位符 2"/>
          <p:cNvSpPr>
            <a:spLocks noGrp="1"/>
          </p:cNvSpPr>
          <p:nvPr>
            <p:ph idx="1"/>
          </p:nvPr>
        </p:nvSpPr>
        <p:spPr/>
        <p:txBody>
          <a:bodyPr/>
          <a:lstStyle/>
          <a:p>
            <a:r>
              <a:rPr lang="zh-CN" altLang="en-US" b="1" dirty="0" smtClean="0">
                <a:solidFill>
                  <a:srgbClr val="0000FF"/>
                </a:solidFill>
                <a:latin typeface="仿宋_GB2312" pitchFamily="49" charset="-122"/>
                <a:ea typeface="仿宋_GB2312" pitchFamily="49" charset="-122"/>
              </a:rPr>
              <a:t>全局择优搜索</a:t>
            </a:r>
            <a:endParaRPr lang="en-US" altLang="zh-CN" b="1" dirty="0" smtClean="0">
              <a:solidFill>
                <a:srgbClr val="0000FF"/>
              </a:solidFill>
              <a:latin typeface="仿宋_GB2312" pitchFamily="49" charset="-122"/>
              <a:ea typeface="仿宋_GB2312" pitchFamily="49" charset="-122"/>
            </a:endParaRPr>
          </a:p>
          <a:p>
            <a:pPr lvl="1"/>
            <a:r>
              <a:rPr lang="zh-CN" altLang="en-US" dirty="0" smtClean="0"/>
              <a:t>最好优先搜索（</a:t>
            </a:r>
            <a:r>
              <a:rPr lang="en-US" altLang="zh-CN" dirty="0" smtClean="0"/>
              <a:t>Best-first </a:t>
            </a:r>
            <a:r>
              <a:rPr lang="en-US" altLang="zh-CN" dirty="0" err="1" smtClean="0"/>
              <a:t>Search,BFS</a:t>
            </a:r>
            <a:r>
              <a:rPr lang="zh-CN" altLang="en-US" dirty="0" smtClean="0"/>
              <a:t>）</a:t>
            </a:r>
            <a:endParaRPr lang="en-US" altLang="zh-CN" dirty="0" smtClean="0"/>
          </a:p>
          <a:p>
            <a:pPr lvl="1"/>
            <a:r>
              <a:rPr lang="zh-CN" altLang="en-US" dirty="0" smtClean="0"/>
              <a:t>利用启发函数制导的一种搜索算法</a:t>
            </a:r>
            <a:endParaRPr lang="en-US" altLang="zh-CN" dirty="0" smtClean="0"/>
          </a:p>
          <a:p>
            <a:pPr lvl="2"/>
            <a:r>
              <a:rPr lang="zh-CN" altLang="en-US" sz="2400" dirty="0" smtClean="0"/>
              <a:t>在</a:t>
            </a:r>
            <a:r>
              <a:rPr lang="en-US" altLang="zh-CN" sz="2400" dirty="0" smtClean="0"/>
              <a:t>OPEN</a:t>
            </a:r>
            <a:r>
              <a:rPr lang="zh-CN" altLang="en-US" sz="2400" dirty="0" smtClean="0"/>
              <a:t>表中保留所有已生成而</a:t>
            </a:r>
            <a:r>
              <a:rPr lang="zh-CN" altLang="en-US" sz="2400" u="sng" dirty="0" smtClean="0"/>
              <a:t>未考察</a:t>
            </a:r>
            <a:r>
              <a:rPr lang="zh-CN" altLang="en-US" sz="2400" dirty="0" smtClean="0"/>
              <a:t>的节点</a:t>
            </a:r>
            <a:endParaRPr lang="en-US" altLang="zh-CN" sz="2400" dirty="0" smtClean="0"/>
          </a:p>
          <a:p>
            <a:pPr lvl="2"/>
            <a:r>
              <a:rPr lang="zh-CN" altLang="en-US" sz="2400" dirty="0" smtClean="0"/>
              <a:t>用启发函数</a:t>
            </a:r>
            <a:r>
              <a:rPr lang="en-US" altLang="zh-CN" sz="2400" dirty="0" smtClean="0"/>
              <a:t>h(x)</a:t>
            </a:r>
            <a:r>
              <a:rPr lang="zh-CN" altLang="en-US" sz="2400" dirty="0" smtClean="0"/>
              <a:t>对它们全部进行估价，从中选出最优节点进行扩展，而不管这个节点出现在搜索树什么地方</a:t>
            </a:r>
          </a:p>
        </p:txBody>
      </p:sp>
    </p:spTree>
    <p:extLst>
      <p:ext uri="{BB962C8B-B14F-4D97-AF65-F5344CB8AC3E}">
        <p14:creationId xmlns:p14="http://schemas.microsoft.com/office/powerpoint/2010/main" val="1967409341"/>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51203" name="内容占位符 2"/>
          <p:cNvSpPr>
            <a:spLocks noGrp="1"/>
          </p:cNvSpPr>
          <p:nvPr>
            <p:ph idx="1"/>
          </p:nvPr>
        </p:nvSpPr>
        <p:spPr>
          <a:xfrm>
            <a:off x="755576" y="980728"/>
            <a:ext cx="8169275" cy="500063"/>
          </a:xfrm>
        </p:spPr>
        <p:txBody>
          <a:bodyPr/>
          <a:lstStyle/>
          <a:p>
            <a:r>
              <a:rPr lang="zh-CN" altLang="en-US" b="1" dirty="0" smtClean="0">
                <a:latin typeface="楷体_GB2312" pitchFamily="49" charset="-122"/>
                <a:ea typeface="楷体_GB2312" pitchFamily="49" charset="-122"/>
              </a:rPr>
              <a:t>全局择优搜索</a:t>
            </a:r>
            <a:r>
              <a:rPr lang="en-US" altLang="zh-CN" b="1" dirty="0" smtClean="0">
                <a:latin typeface="楷体_GB2312" pitchFamily="49" charset="-122"/>
                <a:ea typeface="楷体_GB2312" pitchFamily="49" charset="-122"/>
              </a:rPr>
              <a:t>(Best-first </a:t>
            </a:r>
            <a:r>
              <a:rPr lang="en-US" altLang="zh-CN" b="1" dirty="0" err="1" smtClean="0">
                <a:latin typeface="楷体_GB2312" pitchFamily="49" charset="-122"/>
                <a:ea typeface="楷体_GB2312" pitchFamily="49" charset="-122"/>
              </a:rPr>
              <a:t>Search,BFS</a:t>
            </a:r>
            <a:r>
              <a:rPr lang="en-US" altLang="zh-CN" b="1" dirty="0" smtClean="0">
                <a:latin typeface="楷体_GB2312" pitchFamily="49" charset="-122"/>
                <a:ea typeface="楷体_GB2312" pitchFamily="49" charset="-122"/>
              </a:rPr>
              <a:t>)</a:t>
            </a:r>
            <a:endParaRPr lang="zh-CN" altLang="en-US" b="1" dirty="0" smtClean="0">
              <a:latin typeface="楷体_GB2312" pitchFamily="49" charset="-122"/>
              <a:ea typeface="楷体_GB2312" pitchFamily="49" charset="-122"/>
            </a:endParaRPr>
          </a:p>
        </p:txBody>
      </p:sp>
      <p:sp>
        <p:nvSpPr>
          <p:cNvPr id="4" name="TextBox 3"/>
          <p:cNvSpPr txBox="1">
            <a:spLocks noChangeArrowheads="1"/>
          </p:cNvSpPr>
          <p:nvPr/>
        </p:nvSpPr>
        <p:spPr bwMode="auto">
          <a:xfrm>
            <a:off x="1" y="1491338"/>
            <a:ext cx="9144000" cy="536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1 </a:t>
            </a:r>
            <a:r>
              <a:rPr kumimoji="0" lang="zh-CN" altLang="en-US" dirty="0" smtClean="0">
                <a:solidFill>
                  <a:srgbClr val="000000"/>
                </a:solidFill>
                <a:ea typeface="仿宋_GB2312" pitchFamily="49" charset="-122"/>
              </a:rPr>
              <a:t>：把初始节点</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放入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计算</a:t>
            </a:r>
            <a:r>
              <a:rPr kumimoji="0" lang="en-US" altLang="zh-CN" i="1" dirty="0" smtClean="0">
                <a:solidFill>
                  <a:srgbClr val="000000"/>
                </a:solidFill>
                <a:ea typeface="仿宋_GB2312" pitchFamily="49" charset="-122"/>
              </a:rPr>
              <a:t>h</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a:t>
            </a:r>
          </a:p>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2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表为空</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则搜索失败</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退出。 </a:t>
            </a:r>
          </a:p>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3 </a:t>
            </a:r>
            <a:r>
              <a:rPr kumimoji="0" lang="zh-CN" altLang="en-US" dirty="0" smtClean="0">
                <a:solidFill>
                  <a:srgbClr val="000000"/>
                </a:solidFill>
                <a:ea typeface="仿宋_GB2312" pitchFamily="49" charset="-122"/>
              </a:rPr>
              <a:t>：移出</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表中第一个节点</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并冠以序号</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p>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4 </a:t>
            </a:r>
            <a:r>
              <a:rPr kumimoji="0" lang="zh-CN" altLang="en-US" dirty="0" smtClean="0">
                <a:solidFill>
                  <a:srgbClr val="000000"/>
                </a:solidFill>
                <a:ea typeface="仿宋_GB2312" pitchFamily="49" charset="-122"/>
              </a:rPr>
              <a:t>：若目标节点</a:t>
            </a:r>
            <a:r>
              <a:rPr kumimoji="0" lang="en-US" altLang="zh-CN" i="1" dirty="0" err="1" smtClean="0">
                <a:solidFill>
                  <a:srgbClr val="000000"/>
                </a:solidFill>
                <a:ea typeface="仿宋_GB2312" pitchFamily="49" charset="-122"/>
              </a:rPr>
              <a:t>S</a:t>
            </a:r>
            <a:r>
              <a:rPr kumimoji="0" lang="en-US" altLang="zh-CN" baseline="-25000" dirty="0" err="1" smtClean="0">
                <a:solidFill>
                  <a:srgbClr val="000000"/>
                </a:solidFill>
                <a:ea typeface="仿宋_GB2312" pitchFamily="49" charset="-122"/>
              </a:rPr>
              <a:t>g</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则搜索成功</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结束。 </a:t>
            </a:r>
          </a:p>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5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不可扩展</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a:t>
            </a:r>
          </a:p>
          <a:p>
            <a:pPr algn="just">
              <a:lnSpc>
                <a:spcPct val="120000"/>
              </a:lnSpc>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6</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扩展</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计算每个子节点</a:t>
            </a:r>
            <a:r>
              <a:rPr kumimoji="0" lang="en-US" altLang="zh-CN" i="1" dirty="0" smtClean="0">
                <a:solidFill>
                  <a:srgbClr val="000000"/>
                </a:solidFill>
                <a:ea typeface="仿宋_GB2312" pitchFamily="49" charset="-122"/>
              </a:rPr>
              <a:t>x</a:t>
            </a:r>
            <a:r>
              <a:rPr kumimoji="0" lang="zh-CN" altLang="en-US" dirty="0" smtClean="0">
                <a:solidFill>
                  <a:srgbClr val="000000"/>
                </a:solidFill>
                <a:ea typeface="仿宋_GB2312" pitchFamily="49" charset="-122"/>
              </a:rPr>
              <a:t>的函数值</a:t>
            </a:r>
            <a:r>
              <a:rPr kumimoji="0" lang="en-US" altLang="zh-CN" i="1" dirty="0" smtClean="0">
                <a:solidFill>
                  <a:srgbClr val="000000"/>
                </a:solidFill>
                <a:ea typeface="仿宋_GB2312" pitchFamily="49" charset="-122"/>
              </a:rPr>
              <a:t>h</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x</a:t>
            </a:r>
            <a:r>
              <a:rPr kumimoji="0" lang="en-US" altLang="zh-CN" dirty="0" smtClean="0">
                <a:solidFill>
                  <a:srgbClr val="000000"/>
                </a:solidFill>
                <a:ea typeface="仿宋_GB2312" pitchFamily="49" charset="-122"/>
              </a:rPr>
              <a:t>)</a:t>
            </a:r>
          </a:p>
          <a:p>
            <a:pPr algn="just">
              <a:lnSpc>
                <a:spcPct val="120000"/>
              </a:lnSpc>
              <a:spcBef>
                <a:spcPts val="0"/>
              </a:spcBef>
            </a:pPr>
            <a:r>
              <a:rPr kumimoji="0" lang="en-US" altLang="zh-CN" dirty="0" smtClean="0">
                <a:solidFill>
                  <a:srgbClr val="000000"/>
                </a:solidFill>
                <a:ea typeface="仿宋_GB2312" pitchFamily="49" charset="-122"/>
              </a:rPr>
              <a:t>       (1)</a:t>
            </a:r>
            <a:r>
              <a:rPr kumimoji="0" lang="zh-CN" altLang="en-US" dirty="0" smtClean="0">
                <a:solidFill>
                  <a:srgbClr val="000000"/>
                </a:solidFill>
                <a:ea typeface="仿宋_GB2312" pitchFamily="49" charset="-122"/>
              </a:rPr>
              <a:t>对</a:t>
            </a:r>
            <a:r>
              <a:rPr kumimoji="0" lang="en-US" altLang="zh-CN" dirty="0" err="1" smtClean="0">
                <a:solidFill>
                  <a:srgbClr val="000000"/>
                </a:solidFill>
                <a:ea typeface="仿宋_GB2312" pitchFamily="49" charset="-122"/>
              </a:rPr>
              <a:t>mj</a:t>
            </a:r>
            <a:r>
              <a:rPr kumimoji="0" lang="zh-CN" altLang="en-US" dirty="0" smtClean="0">
                <a:solidFill>
                  <a:srgbClr val="000000"/>
                </a:solidFill>
                <a:ea typeface="仿宋_GB2312" pitchFamily="49" charset="-122"/>
              </a:rPr>
              <a:t>子节点，将子节点配以指向</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的返回指针后放入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a:t>
            </a:r>
            <a:endParaRPr kumimoji="0" lang="en-US" altLang="zh-CN" dirty="0" smtClean="0">
              <a:solidFill>
                <a:srgbClr val="000000"/>
              </a:solidFill>
              <a:ea typeface="仿宋_GB2312" pitchFamily="49" charset="-122"/>
            </a:endParaRPr>
          </a:p>
          <a:p>
            <a:pPr algn="just">
              <a:lnSpc>
                <a:spcPct val="120000"/>
              </a:lnSpc>
              <a:spcBef>
                <a:spcPts val="0"/>
              </a:spcBef>
            </a:pPr>
            <a:r>
              <a:rPr kumimoji="0" lang="en-US" altLang="zh-CN" dirty="0" smtClean="0">
                <a:solidFill>
                  <a:srgbClr val="000000"/>
                </a:solidFill>
                <a:ea typeface="仿宋_GB2312" pitchFamily="49" charset="-122"/>
              </a:rPr>
              <a:t>       (2)</a:t>
            </a:r>
            <a:r>
              <a:rPr kumimoji="0" lang="zh-CN" altLang="en-US" dirty="0" smtClean="0">
                <a:solidFill>
                  <a:srgbClr val="000000"/>
                </a:solidFill>
                <a:ea typeface="仿宋_GB2312" pitchFamily="49" charset="-122"/>
              </a:rPr>
              <a:t>对</a:t>
            </a:r>
            <a:r>
              <a:rPr kumimoji="0" lang="en-US" altLang="zh-CN" dirty="0" err="1" smtClean="0">
                <a:solidFill>
                  <a:srgbClr val="000000"/>
                </a:solidFill>
                <a:ea typeface="仿宋_GB2312" pitchFamily="49" charset="-122"/>
              </a:rPr>
              <a:t>mk</a:t>
            </a:r>
            <a:r>
              <a:rPr kumimoji="0" lang="zh-CN" altLang="en-US" dirty="0" smtClean="0">
                <a:solidFill>
                  <a:srgbClr val="000000"/>
                </a:solidFill>
                <a:ea typeface="仿宋_GB2312" pitchFamily="49" charset="-122"/>
              </a:rPr>
              <a:t>子结点，如果其当前</a:t>
            </a:r>
            <a:r>
              <a:rPr kumimoji="0" lang="en-US" altLang="zh-CN" i="1" dirty="0" smtClean="0">
                <a:solidFill>
                  <a:srgbClr val="000000"/>
                </a:solidFill>
                <a:ea typeface="仿宋_GB2312" pitchFamily="49" charset="-122"/>
              </a:rPr>
              <a:t>h</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x</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“较小”，改变其指向父节点指针</a:t>
            </a:r>
            <a:endParaRPr kumimoji="0" lang="en-US" altLang="zh-CN" dirty="0" smtClean="0">
              <a:solidFill>
                <a:srgbClr val="000000"/>
              </a:solidFill>
              <a:ea typeface="仿宋_GB2312" pitchFamily="49" charset="-122"/>
            </a:endParaRPr>
          </a:p>
          <a:p>
            <a:pPr algn="just">
              <a:lnSpc>
                <a:spcPct val="120000"/>
              </a:lnSpc>
              <a:spcBef>
                <a:spcPts val="0"/>
              </a:spcBef>
            </a:pPr>
            <a:r>
              <a:rPr kumimoji="0" lang="en-US" altLang="zh-CN" dirty="0" smtClean="0">
                <a:solidFill>
                  <a:srgbClr val="000000"/>
                </a:solidFill>
                <a:ea typeface="仿宋_GB2312" pitchFamily="49" charset="-122"/>
              </a:rPr>
              <a:t>       (3)</a:t>
            </a:r>
            <a:r>
              <a:rPr kumimoji="0" lang="zh-CN" altLang="en-US" dirty="0" smtClean="0">
                <a:solidFill>
                  <a:srgbClr val="000000"/>
                </a:solidFill>
                <a:ea typeface="仿宋_GB2312" pitchFamily="49" charset="-122"/>
              </a:rPr>
              <a:t>对</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表中的</a:t>
            </a:r>
            <a:r>
              <a:rPr kumimoji="0" lang="zh-CN" altLang="en-US" dirty="0" smtClean="0">
                <a:solidFill>
                  <a:srgbClr val="FF0000"/>
                </a:solidFill>
                <a:ea typeface="仿宋_GB2312" pitchFamily="49" charset="-122"/>
              </a:rPr>
              <a:t>所有子节点按</a:t>
            </a:r>
            <a:r>
              <a:rPr kumimoji="0" lang="en-US" altLang="zh-CN" i="1" dirty="0" smtClean="0">
                <a:solidFill>
                  <a:srgbClr val="FF0000"/>
                </a:solidFill>
                <a:ea typeface="仿宋_GB2312" pitchFamily="49" charset="-122"/>
              </a:rPr>
              <a:t>h</a:t>
            </a:r>
            <a:r>
              <a:rPr kumimoji="0" lang="en-US" altLang="zh-CN" dirty="0" smtClean="0">
                <a:solidFill>
                  <a:srgbClr val="FF0000"/>
                </a:solidFill>
                <a:ea typeface="仿宋_GB2312" pitchFamily="49" charset="-122"/>
              </a:rPr>
              <a:t>(</a:t>
            </a:r>
            <a:r>
              <a:rPr kumimoji="0" lang="en-US" altLang="zh-CN" i="1" dirty="0" smtClean="0">
                <a:solidFill>
                  <a:srgbClr val="FF0000"/>
                </a:solidFill>
                <a:ea typeface="仿宋_GB2312" pitchFamily="49" charset="-122"/>
              </a:rPr>
              <a:t>x</a:t>
            </a:r>
            <a:r>
              <a:rPr kumimoji="0" lang="en-US" altLang="zh-CN" dirty="0" smtClean="0">
                <a:solidFill>
                  <a:srgbClr val="FF0000"/>
                </a:solidFill>
                <a:ea typeface="仿宋_GB2312" pitchFamily="49" charset="-122"/>
              </a:rPr>
              <a:t>)</a:t>
            </a:r>
            <a:r>
              <a:rPr kumimoji="0" lang="zh-CN" altLang="en-US" dirty="0" smtClean="0">
                <a:solidFill>
                  <a:srgbClr val="000000"/>
                </a:solidFill>
                <a:ea typeface="仿宋_GB2312" pitchFamily="49" charset="-122"/>
              </a:rPr>
              <a:t>大小以升序排序</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 </a:t>
            </a:r>
          </a:p>
        </p:txBody>
      </p:sp>
    </p:spTree>
    <p:extLst>
      <p:ext uri="{BB962C8B-B14F-4D97-AF65-F5344CB8AC3E}">
        <p14:creationId xmlns:p14="http://schemas.microsoft.com/office/powerpoint/2010/main" val="322991930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52227" name="内容占位符 2"/>
          <p:cNvSpPr>
            <a:spLocks noGrp="1"/>
          </p:cNvSpPr>
          <p:nvPr>
            <p:ph idx="1"/>
          </p:nvPr>
        </p:nvSpPr>
        <p:spPr>
          <a:xfrm>
            <a:off x="785813" y="1143000"/>
            <a:ext cx="8169275" cy="500063"/>
          </a:xfrm>
        </p:spPr>
        <p:txBody>
          <a:bodyPr/>
          <a:lstStyle/>
          <a:p>
            <a:r>
              <a:rPr lang="zh-CN" altLang="en-US" b="1" smtClean="0">
                <a:latin typeface="楷体_GB2312" pitchFamily="49" charset="-122"/>
                <a:ea typeface="楷体_GB2312" pitchFamily="49" charset="-122"/>
              </a:rPr>
              <a:t>全局择优搜索</a:t>
            </a:r>
            <a:r>
              <a:rPr lang="en-US" altLang="zh-CN" b="1" smtClean="0">
                <a:latin typeface="楷体_GB2312" pitchFamily="49" charset="-122"/>
                <a:ea typeface="楷体_GB2312" pitchFamily="49" charset="-122"/>
              </a:rPr>
              <a:t>(Best-first Search,BFS)</a:t>
            </a:r>
            <a:endParaRPr lang="zh-CN" altLang="en-US" b="1" smtClean="0">
              <a:latin typeface="楷体_GB2312" pitchFamily="49" charset="-122"/>
              <a:ea typeface="楷体_GB2312" pitchFamily="49" charset="-122"/>
            </a:endParaRPr>
          </a:p>
        </p:txBody>
      </p:sp>
      <p:sp>
        <p:nvSpPr>
          <p:cNvPr id="5" name="TextBox 4"/>
          <p:cNvSpPr txBox="1">
            <a:spLocks noChangeArrowheads="1"/>
          </p:cNvSpPr>
          <p:nvPr/>
        </p:nvSpPr>
        <p:spPr bwMode="auto">
          <a:xfrm>
            <a:off x="785813" y="1928813"/>
            <a:ext cx="7929562"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zh-CN" altLang="en-US" b="1" dirty="0" smtClean="0">
                <a:solidFill>
                  <a:srgbClr val="000000"/>
                </a:solidFill>
                <a:latin typeface="仿宋_GB2312" pitchFamily="49" charset="-122"/>
                <a:ea typeface="仿宋_GB2312" pitchFamily="49" charset="-122"/>
              </a:rPr>
              <a:t>注解</a:t>
            </a:r>
            <a:r>
              <a:rPr kumimoji="0" lang="zh-CN" altLang="en-US" sz="2000" dirty="0" smtClean="0">
                <a:solidFill>
                  <a:srgbClr val="000000"/>
                </a:solidFill>
                <a:latin typeface="仿宋_GB2312" pitchFamily="49" charset="-122"/>
                <a:ea typeface="仿宋_GB2312" pitchFamily="49" charset="-122"/>
              </a:rPr>
              <a:t>：</a:t>
            </a:r>
            <a:endParaRPr kumimoji="0" lang="en-US" altLang="zh-CN" sz="2000" dirty="0" smtClean="0">
              <a:solidFill>
                <a:srgbClr val="000000"/>
              </a:solidFill>
              <a:latin typeface="仿宋_GB2312" pitchFamily="49" charset="-122"/>
              <a:ea typeface="仿宋_GB2312" pitchFamily="49" charset="-122"/>
            </a:endParaRPr>
          </a:p>
          <a:p>
            <a:pPr>
              <a:lnSpc>
                <a:spcPct val="150000"/>
              </a:lnSpc>
              <a:buFont typeface="宋体" pitchFamily="2" charset="-122"/>
              <a:buAutoNum type="arabicPeriod"/>
            </a:pPr>
            <a:r>
              <a:rPr kumimoji="0" lang="en-US" altLang="zh-CN" dirty="0" smtClean="0">
                <a:solidFill>
                  <a:srgbClr val="000000"/>
                </a:solidFill>
                <a:latin typeface="仿宋_GB2312" pitchFamily="49" charset="-122"/>
                <a:ea typeface="仿宋_GB2312" pitchFamily="49" charset="-122"/>
              </a:rPr>
              <a:t>OPEN</a:t>
            </a:r>
            <a:r>
              <a:rPr kumimoji="0" lang="zh-CN" altLang="en-US" dirty="0" smtClean="0">
                <a:solidFill>
                  <a:srgbClr val="000000"/>
                </a:solidFill>
                <a:latin typeface="仿宋_GB2312" pitchFamily="49" charset="-122"/>
                <a:ea typeface="仿宋_GB2312" pitchFamily="49" charset="-122"/>
              </a:rPr>
              <a:t>表是一个</a:t>
            </a:r>
            <a:r>
              <a:rPr kumimoji="0" lang="zh-CN" altLang="en-US" dirty="0" smtClean="0">
                <a:solidFill>
                  <a:srgbClr val="FF0000"/>
                </a:solidFill>
                <a:latin typeface="仿宋_GB2312" pitchFamily="49" charset="-122"/>
                <a:ea typeface="仿宋_GB2312" pitchFamily="49" charset="-122"/>
              </a:rPr>
              <a:t>？</a:t>
            </a:r>
            <a:endParaRPr kumimoji="0" lang="en-US" altLang="zh-CN" b="1" dirty="0" smtClean="0">
              <a:solidFill>
                <a:srgbClr val="FF0000"/>
              </a:solidFill>
              <a:latin typeface="仿宋_GB2312" pitchFamily="49" charset="-122"/>
              <a:ea typeface="仿宋_GB2312" pitchFamily="49" charset="-122"/>
            </a:endParaRPr>
          </a:p>
          <a:p>
            <a:pPr>
              <a:lnSpc>
                <a:spcPct val="150000"/>
              </a:lnSpc>
              <a:buFont typeface="宋体" pitchFamily="2" charset="-122"/>
              <a:buAutoNum type="arabicPeriod"/>
            </a:pPr>
            <a:r>
              <a:rPr kumimoji="0" lang="en-US" altLang="zh-CN" dirty="0" smtClean="0">
                <a:solidFill>
                  <a:srgbClr val="000000"/>
                </a:solidFill>
                <a:latin typeface="仿宋_GB2312" pitchFamily="49" charset="-122"/>
                <a:ea typeface="仿宋_GB2312" pitchFamily="49" charset="-122"/>
              </a:rPr>
              <a:t>CLOSED</a:t>
            </a:r>
            <a:r>
              <a:rPr kumimoji="0" lang="zh-CN" altLang="en-US" dirty="0" smtClean="0">
                <a:solidFill>
                  <a:srgbClr val="000000"/>
                </a:solidFill>
                <a:latin typeface="仿宋_GB2312" pitchFamily="49" charset="-122"/>
                <a:ea typeface="仿宋_GB2312" pitchFamily="49" charset="-122"/>
              </a:rPr>
              <a:t>表是一个顺序表，表中各节点按顺序标号，正在被考察的节点在表中编号最大</a:t>
            </a:r>
            <a:endParaRPr kumimoji="0" lang="en-US" altLang="zh-CN" dirty="0" smtClean="0">
              <a:solidFill>
                <a:srgbClr val="000000"/>
              </a:solidFill>
              <a:latin typeface="仿宋_GB2312" pitchFamily="49" charset="-122"/>
              <a:ea typeface="仿宋_GB2312" pitchFamily="49" charset="-122"/>
            </a:endParaRPr>
          </a:p>
          <a:p>
            <a:pPr>
              <a:lnSpc>
                <a:spcPct val="150000"/>
              </a:lnSpc>
              <a:buFont typeface="宋体" pitchFamily="2" charset="-122"/>
              <a:buAutoNum type="arabicPeriod"/>
            </a:pPr>
            <a:r>
              <a:rPr kumimoji="0" lang="zh-CN" altLang="en-US" dirty="0" smtClean="0">
                <a:solidFill>
                  <a:srgbClr val="000000"/>
                </a:solidFill>
                <a:latin typeface="仿宋_GB2312" pitchFamily="49" charset="-122"/>
                <a:ea typeface="仿宋_GB2312" pitchFamily="49" charset="-122"/>
              </a:rPr>
              <a:t>如果问题有解，目标点</a:t>
            </a:r>
            <a:r>
              <a:rPr kumimoji="0" lang="en-US" altLang="zh-CN" dirty="0" err="1" smtClean="0">
                <a:solidFill>
                  <a:srgbClr val="000000"/>
                </a:solidFill>
                <a:latin typeface="仿宋_GB2312" pitchFamily="49" charset="-122"/>
                <a:ea typeface="仿宋_GB2312" pitchFamily="49" charset="-122"/>
              </a:rPr>
              <a:t>S</a:t>
            </a:r>
            <a:r>
              <a:rPr kumimoji="0" lang="en-US" altLang="zh-CN" baseline="-25000" dirty="0" err="1" smtClean="0">
                <a:solidFill>
                  <a:srgbClr val="000000"/>
                </a:solidFill>
                <a:latin typeface="仿宋_GB2312" pitchFamily="49" charset="-122"/>
                <a:ea typeface="仿宋_GB2312" pitchFamily="49" charset="-122"/>
              </a:rPr>
              <a:t>g</a:t>
            </a:r>
            <a:r>
              <a:rPr kumimoji="0" lang="zh-CN" altLang="en-US" dirty="0" smtClean="0">
                <a:solidFill>
                  <a:srgbClr val="000000"/>
                </a:solidFill>
                <a:latin typeface="仿宋_GB2312" pitchFamily="49" charset="-122"/>
                <a:ea typeface="仿宋_GB2312" pitchFamily="49" charset="-122"/>
              </a:rPr>
              <a:t>必出现在</a:t>
            </a:r>
            <a:r>
              <a:rPr kumimoji="0" lang="en-US" altLang="zh-CN" dirty="0" smtClean="0">
                <a:solidFill>
                  <a:srgbClr val="000000"/>
                </a:solidFill>
                <a:latin typeface="仿宋_GB2312" pitchFamily="49" charset="-122"/>
                <a:ea typeface="仿宋_GB2312" pitchFamily="49" charset="-122"/>
              </a:rPr>
              <a:t>OPEN</a:t>
            </a:r>
            <a:r>
              <a:rPr kumimoji="0" lang="zh-CN" altLang="en-US" dirty="0" smtClean="0">
                <a:solidFill>
                  <a:srgbClr val="000000"/>
                </a:solidFill>
                <a:latin typeface="仿宋_GB2312" pitchFamily="49" charset="-122"/>
                <a:ea typeface="仿宋_GB2312" pitchFamily="49" charset="-122"/>
              </a:rPr>
              <a:t>表中，算法结束</a:t>
            </a:r>
            <a:endParaRPr kumimoji="0" lang="en-US" altLang="zh-CN" dirty="0" smtClean="0">
              <a:solidFill>
                <a:srgbClr val="000000"/>
              </a:solidFill>
              <a:latin typeface="仿宋_GB2312" pitchFamily="49" charset="-122"/>
              <a:ea typeface="仿宋_GB2312" pitchFamily="49" charset="-122"/>
            </a:endParaRPr>
          </a:p>
          <a:p>
            <a:pPr>
              <a:lnSpc>
                <a:spcPct val="150000"/>
              </a:lnSpc>
              <a:buFont typeface="宋体" pitchFamily="2" charset="-122"/>
              <a:buAutoNum type="arabicPeriod"/>
            </a:pPr>
            <a:r>
              <a:rPr kumimoji="0" lang="zh-CN" altLang="en-US" dirty="0" smtClean="0">
                <a:solidFill>
                  <a:srgbClr val="000000"/>
                </a:solidFill>
                <a:latin typeface="仿宋_GB2312" pitchFamily="49" charset="-122"/>
                <a:ea typeface="仿宋_GB2312" pitchFamily="49" charset="-122"/>
              </a:rPr>
              <a:t>根据返回指针，在</a:t>
            </a:r>
            <a:r>
              <a:rPr kumimoji="0" lang="en-US" altLang="zh-CN" dirty="0" smtClean="0">
                <a:solidFill>
                  <a:srgbClr val="000000"/>
                </a:solidFill>
                <a:latin typeface="仿宋_GB2312" pitchFamily="49" charset="-122"/>
                <a:ea typeface="仿宋_GB2312" pitchFamily="49" charset="-122"/>
              </a:rPr>
              <a:t>CLOSED</a:t>
            </a:r>
            <a:r>
              <a:rPr kumimoji="0" lang="zh-CN" altLang="en-US" dirty="0" smtClean="0">
                <a:solidFill>
                  <a:srgbClr val="000000"/>
                </a:solidFill>
                <a:latin typeface="仿宋_GB2312" pitchFamily="49" charset="-122"/>
                <a:ea typeface="仿宋_GB2312" pitchFamily="49" charset="-122"/>
              </a:rPr>
              <a:t>表中回溯，得到求解路径</a:t>
            </a:r>
          </a:p>
        </p:txBody>
      </p:sp>
      <p:sp>
        <p:nvSpPr>
          <p:cNvPr id="7" name="椭圆形标注 6"/>
          <p:cNvSpPr>
            <a:spLocks noChangeArrowheads="1"/>
          </p:cNvSpPr>
          <p:nvPr/>
        </p:nvSpPr>
        <p:spPr bwMode="auto">
          <a:xfrm>
            <a:off x="3286125" y="1643063"/>
            <a:ext cx="2928938" cy="612775"/>
          </a:xfrm>
          <a:prstGeom prst="wedgeEllipseCallout">
            <a:avLst>
              <a:gd name="adj1" fmla="val -62213"/>
              <a:gd name="adj2" fmla="val 83088"/>
            </a:avLst>
          </a:prstGeom>
          <a:solidFill>
            <a:schemeClr val="accent1"/>
          </a:solidFill>
          <a:ln w="9525" algn="ctr">
            <a:solidFill>
              <a:schemeClr val="tx1"/>
            </a:solidFill>
            <a:round/>
            <a:headEnd/>
            <a:tailEnd/>
          </a:ln>
        </p:spPr>
        <p:txBody>
          <a:bodyPr/>
          <a:lstStyle/>
          <a:p>
            <a:pPr eaLnBrk="0" hangingPunct="0"/>
            <a:r>
              <a:rPr kumimoji="0" lang="en-US" altLang="zh-CN" sz="1800" smtClean="0">
                <a:solidFill>
                  <a:srgbClr val="FF0000"/>
                </a:solidFill>
                <a:latin typeface="仿宋_GB2312" pitchFamily="49" charset="-122"/>
                <a:ea typeface="仿宋_GB2312" pitchFamily="49" charset="-122"/>
              </a:rPr>
              <a:t>Priority queue</a:t>
            </a:r>
            <a:endParaRPr kumimoji="0" lang="zh-CN" altLang="en-US" sz="1800" smtClean="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531727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楷体_GB2312" pitchFamily="49" charset="-122"/>
              </a:defRPr>
            </a:lvl1pPr>
            <a:lvl2pPr marL="742950" indent="-285750">
              <a:defRPr sz="2400">
                <a:solidFill>
                  <a:schemeClr val="tx1"/>
                </a:solidFill>
                <a:latin typeface="Times New Roman" pitchFamily="18" charset="0"/>
                <a:ea typeface="楷体_GB2312" pitchFamily="49" charset="-122"/>
              </a:defRPr>
            </a:lvl2pPr>
            <a:lvl3pPr marL="1143000" indent="-228600">
              <a:defRPr sz="2400">
                <a:solidFill>
                  <a:schemeClr val="tx1"/>
                </a:solidFill>
                <a:latin typeface="Times New Roman" pitchFamily="18" charset="0"/>
                <a:ea typeface="楷体_GB2312" pitchFamily="49" charset="-122"/>
              </a:defRPr>
            </a:lvl3pPr>
            <a:lvl4pPr marL="1600200" indent="-228600">
              <a:defRPr sz="2400">
                <a:solidFill>
                  <a:schemeClr val="tx1"/>
                </a:solidFill>
                <a:latin typeface="Times New Roman" pitchFamily="18" charset="0"/>
                <a:ea typeface="楷体_GB2312" pitchFamily="49" charset="-122"/>
              </a:defRPr>
            </a:lvl4pPr>
            <a:lvl5pPr marL="2057400" indent="-228600">
              <a:defRPr sz="24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itchFamily="18" charset="0"/>
                <a:ea typeface="楷体_GB2312" pitchFamily="49" charset="-122"/>
              </a:defRPr>
            </a:lvl9pPr>
          </a:lstStyle>
          <a:p>
            <a:fld id="{2E4FEA67-D92C-4BFD-9E38-E6B78F160440}" type="slidenum">
              <a:rPr lang="zh-TW" altLang="en-US" sz="1400" smtClean="0">
                <a:solidFill>
                  <a:srgbClr val="000000"/>
                </a:solidFill>
                <a:latin typeface="Arial" pitchFamily="34" charset="0"/>
                <a:ea typeface="PMingLiU" pitchFamily="18" charset="-120"/>
              </a:rPr>
              <a:pPr/>
              <a:t>9</a:t>
            </a:fld>
            <a:endParaRPr lang="zh-TW" altLang="en-US" sz="1400" smtClean="0">
              <a:solidFill>
                <a:srgbClr val="000000"/>
              </a:solidFill>
              <a:latin typeface="Arial" pitchFamily="34" charset="0"/>
              <a:ea typeface="PMingLiU" pitchFamily="18" charset="-120"/>
            </a:endParaRPr>
          </a:p>
        </p:txBody>
      </p:sp>
      <p:sp>
        <p:nvSpPr>
          <p:cNvPr id="498690" name="标题 498689"/>
          <p:cNvSpPr>
            <a:spLocks noGrp="1"/>
          </p:cNvSpPr>
          <p:nvPr>
            <p:ph type="title"/>
          </p:nvPr>
        </p:nvSpPr>
        <p:spPr>
          <a:xfrm>
            <a:off x="838200" y="1063625"/>
            <a:ext cx="7086600" cy="914400"/>
          </a:xfrm>
        </p:spPr>
        <p:txBody>
          <a:bodyPr vert="horz" wrap="square" lIns="91440" tIns="45720" rIns="91440" bIns="45720" numCol="1" anchorCtr="0" compatLnSpc="1">
            <a:prstTxWarp prst="textNoShape">
              <a:avLst/>
            </a:prstTxWarp>
          </a:bodyPr>
          <a:lstStyle/>
          <a:p>
            <a:pPr eaLnBrk="1" hangingPunct="1">
              <a:defRPr/>
            </a:pPr>
            <a:r>
              <a:rPr lang="zh-CN" altLang="en-US" noProof="1" smtClean="0">
                <a:effectLst>
                  <a:outerShdw blurRad="38100" dist="38100" dir="2700000" algn="tl">
                    <a:srgbClr val="C0C0C0"/>
                  </a:outerShdw>
                </a:effectLst>
              </a:rPr>
              <a:t>解题过程：</a:t>
            </a:r>
          </a:p>
        </p:txBody>
      </p:sp>
      <p:sp>
        <p:nvSpPr>
          <p:cNvPr id="498691" name="内容占位符 498690"/>
          <p:cNvSpPr>
            <a:spLocks noGrp="1" noChangeArrowheads="1"/>
          </p:cNvSpPr>
          <p:nvPr>
            <p:ph sz="half" idx="1"/>
          </p:nvPr>
        </p:nvSpPr>
        <p:spPr>
          <a:xfrm>
            <a:off x="533400" y="1978025"/>
            <a:ext cx="7924800" cy="2819400"/>
          </a:xfrm>
        </p:spPr>
        <p:txBody>
          <a:bodyPr/>
          <a:lstStyle/>
          <a:p>
            <a:pPr eaLnBrk="1" hangingPunct="1"/>
            <a:r>
              <a:rPr lang="en-US" altLang="zh-CN" sz="2000" dirty="0" smtClean="0"/>
              <a:t> </a:t>
            </a:r>
            <a:r>
              <a:rPr lang="zh-CN" altLang="en-US" sz="2000" dirty="0" smtClean="0">
                <a:latin typeface="Times New Roman" pitchFamily="18" charset="0"/>
              </a:rPr>
              <a:t>用一个四元表列（</a:t>
            </a:r>
            <a:r>
              <a:rPr lang="en-US" altLang="zh-CN" sz="2000" i="1" dirty="0" smtClean="0">
                <a:latin typeface="Times New Roman" pitchFamily="18" charset="0"/>
              </a:rPr>
              <a:t>W</a:t>
            </a:r>
            <a:r>
              <a:rPr lang="zh-CN" altLang="en-US" sz="2000" dirty="0" smtClean="0">
                <a:latin typeface="Times New Roman" pitchFamily="18" charset="0"/>
              </a:rPr>
              <a:t>，</a:t>
            </a:r>
            <a:r>
              <a:rPr lang="en-US" altLang="zh-CN" sz="2000" i="1" dirty="0" smtClean="0">
                <a:latin typeface="Times New Roman" pitchFamily="18" charset="0"/>
              </a:rPr>
              <a:t>x</a:t>
            </a:r>
            <a:r>
              <a:rPr lang="zh-CN" altLang="en-US" sz="2000" dirty="0" smtClean="0">
                <a:latin typeface="Times New Roman" pitchFamily="18" charset="0"/>
              </a:rPr>
              <a:t>，</a:t>
            </a:r>
            <a:r>
              <a:rPr lang="en-US" altLang="zh-CN" sz="2000" i="1" dirty="0" smtClean="0">
                <a:latin typeface="Times New Roman" pitchFamily="18" charset="0"/>
              </a:rPr>
              <a:t>Y</a:t>
            </a:r>
            <a:r>
              <a:rPr lang="zh-CN" altLang="en-US" sz="2000" dirty="0" smtClean="0">
                <a:latin typeface="Times New Roman" pitchFamily="18" charset="0"/>
              </a:rPr>
              <a:t>，</a:t>
            </a:r>
            <a:r>
              <a:rPr lang="en-US" altLang="zh-CN" sz="2000" i="1" dirty="0" smtClean="0">
                <a:latin typeface="Times New Roman" pitchFamily="18" charset="0"/>
              </a:rPr>
              <a:t>z</a:t>
            </a:r>
            <a:r>
              <a:rPr lang="zh-CN" altLang="en-US" sz="2000" dirty="0" smtClean="0">
                <a:latin typeface="Times New Roman" pitchFamily="18" charset="0"/>
              </a:rPr>
              <a:t>）来表示这个问题状态</a:t>
            </a:r>
            <a:r>
              <a:rPr lang="en-US" altLang="zh-CN" sz="2000" dirty="0" smtClean="0">
                <a:latin typeface="Times New Roman" pitchFamily="18" charset="0"/>
              </a:rPr>
              <a:t>.</a:t>
            </a:r>
          </a:p>
          <a:p>
            <a:pPr lvl="1" eaLnBrk="1" hangingPunct="1"/>
            <a:r>
              <a:rPr lang="en-US" altLang="zh-CN" sz="2000" dirty="0" smtClean="0">
                <a:latin typeface="Times New Roman" pitchFamily="18" charset="0"/>
              </a:rPr>
              <a:t> </a:t>
            </a:r>
            <a:r>
              <a:rPr lang="en-US" altLang="zh-CN" sz="2000" i="1" dirty="0" smtClean="0">
                <a:latin typeface="Times New Roman" pitchFamily="18" charset="0"/>
              </a:rPr>
              <a:t>W</a:t>
            </a:r>
            <a:r>
              <a:rPr lang="en-US" altLang="zh-CN" sz="2000" dirty="0" smtClean="0">
                <a:latin typeface="Times New Roman" pitchFamily="18" charset="0"/>
              </a:rPr>
              <a:t> </a:t>
            </a:r>
            <a:r>
              <a:rPr lang="zh-CN" altLang="en-US" sz="2000" dirty="0" smtClean="0">
                <a:latin typeface="Times New Roman" pitchFamily="18" charset="0"/>
              </a:rPr>
              <a:t>猴子的水平位置</a:t>
            </a:r>
          </a:p>
          <a:p>
            <a:pPr lvl="1" eaLnBrk="1" hangingPunct="1"/>
            <a:r>
              <a:rPr lang="zh-CN" altLang="en-US" sz="2000" dirty="0" smtClean="0">
                <a:latin typeface="Times New Roman" pitchFamily="18" charset="0"/>
              </a:rPr>
              <a:t> </a:t>
            </a:r>
            <a:r>
              <a:rPr lang="en-US" altLang="zh-CN" sz="2000" i="1" dirty="0" smtClean="0">
                <a:latin typeface="Times New Roman" pitchFamily="18" charset="0"/>
              </a:rPr>
              <a:t>x</a:t>
            </a:r>
            <a:r>
              <a:rPr lang="en-US" altLang="zh-CN" sz="2000" dirty="0" smtClean="0">
                <a:latin typeface="Times New Roman" pitchFamily="18" charset="0"/>
              </a:rPr>
              <a:t>  </a:t>
            </a:r>
            <a:r>
              <a:rPr lang="zh-CN" altLang="en-US" sz="2000" dirty="0" smtClean="0">
                <a:latin typeface="Times New Roman" pitchFamily="18" charset="0"/>
              </a:rPr>
              <a:t>当猴子在箱子顶上时取 </a:t>
            </a:r>
            <a:r>
              <a:rPr lang="en-US" altLang="zh-CN" sz="2000" i="1" dirty="0" smtClean="0">
                <a:latin typeface="Times New Roman" pitchFamily="18" charset="0"/>
              </a:rPr>
              <a:t>x</a:t>
            </a:r>
            <a:r>
              <a:rPr lang="en-US" altLang="zh-CN" sz="2000" dirty="0" smtClean="0">
                <a:latin typeface="Times New Roman" pitchFamily="18" charset="0"/>
              </a:rPr>
              <a:t> = 1</a:t>
            </a:r>
            <a:r>
              <a:rPr lang="zh-CN" altLang="en-US" sz="2000" dirty="0" smtClean="0">
                <a:latin typeface="Times New Roman" pitchFamily="18" charset="0"/>
              </a:rPr>
              <a:t>；否则取 </a:t>
            </a:r>
            <a:r>
              <a:rPr lang="en-US" altLang="zh-CN" sz="2000" i="1" dirty="0" smtClean="0">
                <a:latin typeface="Times New Roman" pitchFamily="18" charset="0"/>
              </a:rPr>
              <a:t>x</a:t>
            </a:r>
            <a:r>
              <a:rPr lang="en-US" altLang="zh-CN" sz="2000" dirty="0" smtClean="0">
                <a:latin typeface="Times New Roman" pitchFamily="18" charset="0"/>
              </a:rPr>
              <a:t> = 0</a:t>
            </a:r>
          </a:p>
          <a:p>
            <a:pPr lvl="1" eaLnBrk="1" hangingPunct="1"/>
            <a:r>
              <a:rPr lang="en-US" altLang="zh-CN" sz="2000" dirty="0" smtClean="0">
                <a:latin typeface="Times New Roman" pitchFamily="18" charset="0"/>
              </a:rPr>
              <a:t> </a:t>
            </a:r>
            <a:r>
              <a:rPr lang="en-US" altLang="zh-CN" sz="2000" i="1" dirty="0" smtClean="0">
                <a:latin typeface="Times New Roman" pitchFamily="18" charset="0"/>
              </a:rPr>
              <a:t>Y</a:t>
            </a:r>
            <a:r>
              <a:rPr lang="en-US" altLang="zh-CN" sz="2000" dirty="0" smtClean="0">
                <a:latin typeface="Times New Roman" pitchFamily="18" charset="0"/>
              </a:rPr>
              <a:t>  </a:t>
            </a:r>
            <a:r>
              <a:rPr lang="zh-CN" altLang="en-US" sz="2000" dirty="0" smtClean="0">
                <a:latin typeface="Times New Roman" pitchFamily="18" charset="0"/>
              </a:rPr>
              <a:t>箱子的水平位置</a:t>
            </a:r>
          </a:p>
          <a:p>
            <a:pPr lvl="1" eaLnBrk="1" hangingPunct="1"/>
            <a:r>
              <a:rPr lang="zh-CN" altLang="en-US" sz="2000" dirty="0" smtClean="0">
                <a:latin typeface="Times New Roman" pitchFamily="18" charset="0"/>
              </a:rPr>
              <a:t> </a:t>
            </a:r>
            <a:r>
              <a:rPr lang="en-US" altLang="zh-CN" sz="2000" i="1" dirty="0" smtClean="0">
                <a:latin typeface="Times New Roman" pitchFamily="18" charset="0"/>
              </a:rPr>
              <a:t>z </a:t>
            </a:r>
            <a:r>
              <a:rPr lang="en-US" altLang="zh-CN" sz="2000" dirty="0" smtClean="0">
                <a:latin typeface="Times New Roman" pitchFamily="18" charset="0"/>
              </a:rPr>
              <a:t> </a:t>
            </a:r>
            <a:r>
              <a:rPr lang="zh-CN" altLang="en-US" sz="2000" dirty="0" smtClean="0">
                <a:latin typeface="Times New Roman" pitchFamily="18" charset="0"/>
              </a:rPr>
              <a:t>当猴子摘到香蕉时取 </a:t>
            </a:r>
            <a:r>
              <a:rPr lang="en-US" altLang="zh-CN" sz="2000" i="1" dirty="0" smtClean="0">
                <a:latin typeface="Times New Roman" pitchFamily="18" charset="0"/>
              </a:rPr>
              <a:t>z</a:t>
            </a:r>
            <a:r>
              <a:rPr lang="en-US" altLang="zh-CN" sz="2000" dirty="0" smtClean="0">
                <a:latin typeface="Times New Roman" pitchFamily="18" charset="0"/>
              </a:rPr>
              <a:t>=1</a:t>
            </a:r>
            <a:r>
              <a:rPr lang="zh-CN" altLang="en-US" sz="2000" dirty="0" smtClean="0">
                <a:latin typeface="Times New Roman" pitchFamily="18" charset="0"/>
              </a:rPr>
              <a:t>；否则取 </a:t>
            </a:r>
            <a:r>
              <a:rPr lang="en-US" altLang="zh-CN" sz="2000" i="1" dirty="0" smtClean="0">
                <a:latin typeface="Times New Roman" pitchFamily="18" charset="0"/>
              </a:rPr>
              <a:t>z</a:t>
            </a:r>
            <a:r>
              <a:rPr lang="en-US" altLang="zh-CN" sz="2000" dirty="0" smtClean="0">
                <a:latin typeface="Times New Roman" pitchFamily="18" charset="0"/>
              </a:rPr>
              <a:t>=0</a:t>
            </a:r>
          </a:p>
        </p:txBody>
      </p:sp>
      <p:sp>
        <p:nvSpPr>
          <p:cNvPr id="498692" name="内容占位符 498691"/>
          <p:cNvSpPr>
            <a:spLocks noGrp="1" noChangeArrowheads="1"/>
          </p:cNvSpPr>
          <p:nvPr>
            <p:ph sz="half" idx="2"/>
          </p:nvPr>
        </p:nvSpPr>
        <p:spPr>
          <a:xfrm>
            <a:off x="542925" y="4365625"/>
            <a:ext cx="7989888" cy="1368425"/>
          </a:xfrm>
        </p:spPr>
        <p:txBody>
          <a:bodyPr/>
          <a:lstStyle/>
          <a:p>
            <a:pPr eaLnBrk="1" hangingPunct="1"/>
            <a:r>
              <a:rPr lang="zh-CN" altLang="en-US" sz="2000" smtClean="0"/>
              <a:t>这个问题的操作（算符）如下：</a:t>
            </a:r>
          </a:p>
          <a:p>
            <a:pPr lvl="1" eaLnBrk="1" hangingPunct="1"/>
            <a:r>
              <a:rPr lang="zh-CN" altLang="en-US" sz="2000" smtClean="0"/>
              <a:t> </a:t>
            </a:r>
            <a:r>
              <a:rPr lang="en-US" altLang="zh-CN" sz="2000" smtClean="0">
                <a:latin typeface="Times New Roman" pitchFamily="18" charset="0"/>
              </a:rPr>
              <a:t>goto (</a:t>
            </a:r>
            <a:r>
              <a:rPr lang="en-US" altLang="zh-CN" sz="2000" i="1" smtClean="0">
                <a:latin typeface="Times New Roman" pitchFamily="18" charset="0"/>
              </a:rPr>
              <a:t>U</a:t>
            </a:r>
            <a:r>
              <a:rPr lang="en-US" altLang="zh-CN" sz="2000" smtClean="0">
                <a:latin typeface="Times New Roman" pitchFamily="18" charset="0"/>
              </a:rPr>
              <a:t>) </a:t>
            </a:r>
            <a:r>
              <a:rPr lang="zh-CN" altLang="en-US" sz="2000" smtClean="0">
                <a:latin typeface="Times New Roman" pitchFamily="18" charset="0"/>
              </a:rPr>
              <a:t>：表示</a:t>
            </a:r>
            <a:r>
              <a:rPr lang="zh-CN" altLang="zh-CN" sz="2000" smtClean="0">
                <a:latin typeface="Times New Roman" pitchFamily="18" charset="0"/>
              </a:rPr>
              <a:t>猴子走到水平位置</a:t>
            </a:r>
            <a:r>
              <a:rPr lang="en-US" altLang="zh-CN" sz="2000" i="1" smtClean="0">
                <a:latin typeface="Times New Roman" pitchFamily="18" charset="0"/>
              </a:rPr>
              <a:t>U</a:t>
            </a:r>
          </a:p>
        </p:txBody>
      </p:sp>
      <p:sp>
        <p:nvSpPr>
          <p:cNvPr id="498693" name="直接连接符 498692"/>
          <p:cNvSpPr>
            <a:spLocks noChangeShapeType="1"/>
          </p:cNvSpPr>
          <p:nvPr/>
        </p:nvSpPr>
        <p:spPr bwMode="auto">
          <a:xfrm>
            <a:off x="3708400" y="5757863"/>
            <a:ext cx="1981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kumimoji="0" lang="zh-CN" altLang="en-US" smtClean="0">
              <a:solidFill>
                <a:srgbClr val="000000"/>
              </a:solidFill>
              <a:ea typeface="楷体_GB2312" pitchFamily="49" charset="-122"/>
            </a:endParaRPr>
          </a:p>
        </p:txBody>
      </p:sp>
      <p:sp>
        <p:nvSpPr>
          <p:cNvPr id="498696" name="矩形 498695"/>
          <p:cNvSpPr>
            <a:spLocks noChangeArrowheads="1"/>
          </p:cNvSpPr>
          <p:nvPr/>
        </p:nvSpPr>
        <p:spPr bwMode="auto">
          <a:xfrm>
            <a:off x="1347788" y="5565775"/>
            <a:ext cx="25034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W</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Y</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
        <p:nvSpPr>
          <p:cNvPr id="498697" name="矩形 498696"/>
          <p:cNvSpPr>
            <a:spLocks noChangeArrowheads="1"/>
          </p:cNvSpPr>
          <p:nvPr/>
        </p:nvSpPr>
        <p:spPr bwMode="auto">
          <a:xfrm>
            <a:off x="4075113" y="5397500"/>
            <a:ext cx="15763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en-US" altLang="zh-CN" b="1" smtClean="0">
                <a:solidFill>
                  <a:srgbClr val="FF0000"/>
                </a:solidFill>
                <a:ea typeface="楷体_GB2312" pitchFamily="49" charset="-122"/>
              </a:rPr>
              <a:t>goto</a:t>
            </a:r>
            <a:r>
              <a:rPr kumimoji="0" lang="zh-CN" altLang="en-US" b="1" smtClean="0">
                <a:solidFill>
                  <a:srgbClr val="FF0000"/>
                </a:solidFill>
                <a:ea typeface="楷体_GB2312" pitchFamily="49" charset="-122"/>
              </a:rPr>
              <a:t>（</a:t>
            </a:r>
            <a:r>
              <a:rPr kumimoji="0" lang="en-US" altLang="zh-CN" b="1" i="1" smtClean="0">
                <a:solidFill>
                  <a:srgbClr val="FF0000"/>
                </a:solidFill>
                <a:ea typeface="楷体_GB2312" pitchFamily="49" charset="-122"/>
              </a:rPr>
              <a:t>U</a:t>
            </a:r>
            <a:r>
              <a:rPr kumimoji="0" lang="zh-CN" altLang="en-US" b="1" smtClean="0">
                <a:solidFill>
                  <a:srgbClr val="FF0000"/>
                </a:solidFill>
                <a:ea typeface="楷体_GB2312" pitchFamily="49" charset="-122"/>
              </a:rPr>
              <a:t>）</a:t>
            </a:r>
          </a:p>
        </p:txBody>
      </p:sp>
      <p:sp>
        <p:nvSpPr>
          <p:cNvPr id="498698" name="矩形 498697"/>
          <p:cNvSpPr>
            <a:spLocks noChangeArrowheads="1"/>
          </p:cNvSpPr>
          <p:nvPr/>
        </p:nvSpPr>
        <p:spPr bwMode="auto">
          <a:xfrm>
            <a:off x="5591175" y="5565775"/>
            <a:ext cx="24368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U</a:t>
            </a:r>
            <a:r>
              <a:rPr kumimoji="0" lang="zh-CN" altLang="en-US" smtClean="0">
                <a:solidFill>
                  <a:srgbClr val="000000"/>
                </a:solidFill>
                <a:ea typeface="楷体_GB2312" pitchFamily="49" charset="-122"/>
              </a:rPr>
              <a:t>，</a:t>
            </a:r>
            <a:r>
              <a:rPr kumimoji="0" lang="en-US" altLang="zh-CN" smtClean="0">
                <a:solidFill>
                  <a:srgbClr val="000000"/>
                </a:solidFill>
                <a:ea typeface="楷体_GB2312" pitchFamily="49" charset="-122"/>
              </a:rPr>
              <a:t>0</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Y</a:t>
            </a:r>
            <a:r>
              <a:rPr kumimoji="0" lang="zh-CN" altLang="en-US" smtClean="0">
                <a:solidFill>
                  <a:srgbClr val="000000"/>
                </a:solidFill>
                <a:ea typeface="楷体_GB2312" pitchFamily="49" charset="-122"/>
              </a:rPr>
              <a:t>，</a:t>
            </a:r>
            <a:r>
              <a:rPr kumimoji="0" lang="en-US" altLang="zh-CN" i="1" smtClean="0">
                <a:solidFill>
                  <a:srgbClr val="000000"/>
                </a:solidFill>
                <a:ea typeface="楷体_GB2312" pitchFamily="49" charset="-122"/>
              </a:rPr>
              <a:t>z</a:t>
            </a:r>
            <a:r>
              <a:rPr kumimoji="0" lang="zh-CN" altLang="en-US" smtClean="0">
                <a:solidFill>
                  <a:srgbClr val="000000"/>
                </a:solidFill>
                <a:ea typeface="楷体_GB2312" pitchFamily="49" charset="-122"/>
              </a:rPr>
              <a:t>）</a:t>
            </a:r>
          </a:p>
        </p:txBody>
      </p:sp>
    </p:spTree>
    <p:extLst>
      <p:ext uri="{BB962C8B-B14F-4D97-AF65-F5344CB8AC3E}">
        <p14:creationId xmlns:p14="http://schemas.microsoft.com/office/powerpoint/2010/main" val="1607069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8690"/>
                                        </p:tgtEl>
                                        <p:attrNameLst>
                                          <p:attrName>style.visibility</p:attrName>
                                        </p:attrNameLst>
                                      </p:cBhvr>
                                      <p:to>
                                        <p:strVal val="visible"/>
                                      </p:to>
                                    </p:set>
                                    <p:anim calcmode="lin" valueType="num">
                                      <p:cBhvr additive="base">
                                        <p:cTn id="7" dur="500" fill="hold"/>
                                        <p:tgtEl>
                                          <p:spTgt spid="498690"/>
                                        </p:tgtEl>
                                        <p:attrNameLst>
                                          <p:attrName>ppt_x</p:attrName>
                                        </p:attrNameLst>
                                      </p:cBhvr>
                                      <p:tavLst>
                                        <p:tav tm="0">
                                          <p:val>
                                            <p:strVal val="0-#ppt_w/2"/>
                                          </p:val>
                                        </p:tav>
                                        <p:tav tm="100000">
                                          <p:val>
                                            <p:strVal val="#ppt_x"/>
                                          </p:val>
                                        </p:tav>
                                      </p:tavLst>
                                    </p:anim>
                                    <p:anim calcmode="lin" valueType="num">
                                      <p:cBhvr additive="base">
                                        <p:cTn id="8" dur="500" fill="hold"/>
                                        <p:tgtEl>
                                          <p:spTgt spid="498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98691">
                                            <p:txEl>
                                              <p:pRg st="0" end="0"/>
                                            </p:txEl>
                                          </p:spTgt>
                                        </p:tgtEl>
                                        <p:attrNameLst>
                                          <p:attrName>style.visibility</p:attrName>
                                        </p:attrNameLst>
                                      </p:cBhvr>
                                      <p:to>
                                        <p:strVal val="visible"/>
                                      </p:to>
                                    </p:set>
                                    <p:animEffect transition="in" filter="wipe(left)">
                                      <p:cBhvr>
                                        <p:cTn id="13" dur="500"/>
                                        <p:tgtEl>
                                          <p:spTgt spid="4986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98691">
                                            <p:txEl>
                                              <p:pRg st="1" end="1"/>
                                            </p:txEl>
                                          </p:spTgt>
                                        </p:tgtEl>
                                        <p:attrNameLst>
                                          <p:attrName>style.visibility</p:attrName>
                                        </p:attrNameLst>
                                      </p:cBhvr>
                                      <p:to>
                                        <p:strVal val="visible"/>
                                      </p:to>
                                    </p:set>
                                    <p:animEffect transition="in" filter="wipe(left)">
                                      <p:cBhvr>
                                        <p:cTn id="18" dur="500"/>
                                        <p:tgtEl>
                                          <p:spTgt spid="4986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98691">
                                            <p:txEl>
                                              <p:pRg st="2" end="2"/>
                                            </p:txEl>
                                          </p:spTgt>
                                        </p:tgtEl>
                                        <p:attrNameLst>
                                          <p:attrName>style.visibility</p:attrName>
                                        </p:attrNameLst>
                                      </p:cBhvr>
                                      <p:to>
                                        <p:strVal val="visible"/>
                                      </p:to>
                                    </p:set>
                                    <p:animEffect transition="in" filter="wipe(left)">
                                      <p:cBhvr>
                                        <p:cTn id="23" dur="500"/>
                                        <p:tgtEl>
                                          <p:spTgt spid="4986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98691">
                                            <p:txEl>
                                              <p:pRg st="3" end="3"/>
                                            </p:txEl>
                                          </p:spTgt>
                                        </p:tgtEl>
                                        <p:attrNameLst>
                                          <p:attrName>style.visibility</p:attrName>
                                        </p:attrNameLst>
                                      </p:cBhvr>
                                      <p:to>
                                        <p:strVal val="visible"/>
                                      </p:to>
                                    </p:set>
                                    <p:animEffect transition="in" filter="wipe(left)">
                                      <p:cBhvr>
                                        <p:cTn id="28" dur="500"/>
                                        <p:tgtEl>
                                          <p:spTgt spid="498691">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98691">
                                            <p:txEl>
                                              <p:pRg st="4" end="4"/>
                                            </p:txEl>
                                          </p:spTgt>
                                        </p:tgtEl>
                                        <p:attrNameLst>
                                          <p:attrName>style.visibility</p:attrName>
                                        </p:attrNameLst>
                                      </p:cBhvr>
                                      <p:to>
                                        <p:strVal val="visible"/>
                                      </p:to>
                                    </p:set>
                                    <p:animEffect transition="in" filter="wipe(left)">
                                      <p:cBhvr>
                                        <p:cTn id="33" dur="500"/>
                                        <p:tgtEl>
                                          <p:spTgt spid="498691">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98692">
                                            <p:txEl>
                                              <p:pRg st="0" end="0"/>
                                            </p:txEl>
                                          </p:spTgt>
                                        </p:tgtEl>
                                        <p:attrNameLst>
                                          <p:attrName>style.visibility</p:attrName>
                                        </p:attrNameLst>
                                      </p:cBhvr>
                                      <p:to>
                                        <p:strVal val="visible"/>
                                      </p:to>
                                    </p:set>
                                    <p:animEffect transition="in" filter="wipe(left)">
                                      <p:cBhvr>
                                        <p:cTn id="38" dur="500"/>
                                        <p:tgtEl>
                                          <p:spTgt spid="498692">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8692">
                                            <p:txEl>
                                              <p:pRg st="1" end="1"/>
                                            </p:txEl>
                                          </p:spTgt>
                                        </p:tgtEl>
                                        <p:attrNameLst>
                                          <p:attrName>style.visibility</p:attrName>
                                        </p:attrNameLst>
                                      </p:cBhvr>
                                      <p:to>
                                        <p:strVal val="visible"/>
                                      </p:to>
                                    </p:set>
                                    <p:animEffect transition="in" filter="wipe(left)">
                                      <p:cBhvr>
                                        <p:cTn id="43" dur="500"/>
                                        <p:tgtEl>
                                          <p:spTgt spid="498692">
                                            <p:txEl>
                                              <p:pRg st="1" end="1"/>
                                            </p:txEl>
                                          </p:spTgt>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98696"/>
                                        </p:tgtEl>
                                        <p:attrNameLst>
                                          <p:attrName>style.visibility</p:attrName>
                                        </p:attrNameLst>
                                      </p:cBhvr>
                                      <p:to>
                                        <p:strVal val="visible"/>
                                      </p:to>
                                    </p:set>
                                    <p:animEffect transition="in" filter="wipe(left)">
                                      <p:cBhvr>
                                        <p:cTn id="47" dur="500"/>
                                        <p:tgtEl>
                                          <p:spTgt spid="498696"/>
                                        </p:tgtEl>
                                      </p:cBhvr>
                                    </p:animEffec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98693"/>
                                        </p:tgtEl>
                                        <p:attrNameLst>
                                          <p:attrName>style.visibility</p:attrName>
                                        </p:attrNameLst>
                                      </p:cBhvr>
                                      <p:to>
                                        <p:strVal val="visible"/>
                                      </p:to>
                                    </p:set>
                                    <p:animEffect transition="in" filter="wipe(left)">
                                      <p:cBhvr>
                                        <p:cTn id="51" dur="500"/>
                                        <p:tgtEl>
                                          <p:spTgt spid="49869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98697"/>
                                        </p:tgtEl>
                                        <p:attrNameLst>
                                          <p:attrName>style.visibility</p:attrName>
                                        </p:attrNameLst>
                                      </p:cBhvr>
                                      <p:to>
                                        <p:strVal val="visible"/>
                                      </p:to>
                                    </p:set>
                                    <p:animEffect transition="in" filter="wipe(left)">
                                      <p:cBhvr>
                                        <p:cTn id="54" dur="500"/>
                                        <p:tgtEl>
                                          <p:spTgt spid="498697"/>
                                        </p:tgtEl>
                                      </p:cBhvr>
                                    </p:animEffect>
                                  </p:childTnLst>
                                </p:cTn>
                              </p:par>
                            </p:childTnLst>
                          </p:cTn>
                        </p:par>
                        <p:par>
                          <p:cTn id="55" fill="hold" nodeType="afterGroup">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498698"/>
                                        </p:tgtEl>
                                        <p:attrNameLst>
                                          <p:attrName>style.visibility</p:attrName>
                                        </p:attrNameLst>
                                      </p:cBhvr>
                                      <p:to>
                                        <p:strVal val="visible"/>
                                      </p:to>
                                    </p:set>
                                    <p:animEffect transition="in" filter="wipe(left)">
                                      <p:cBhvr>
                                        <p:cTn id="58" dur="500"/>
                                        <p:tgtEl>
                                          <p:spTgt spid="498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p:bldP spid="498691" grpId="0" build="p" bldLvl="2"/>
      <p:bldP spid="498692" grpId="0" build="p" bldLvl="2"/>
      <p:bldP spid="498693" grpId="0" animBg="1"/>
      <p:bldP spid="498696" grpId="0"/>
      <p:bldP spid="498697" grpId="0"/>
      <p:bldP spid="49869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9396" name="Text Box 4"/>
          <p:cNvSpPr txBox="1">
            <a:spLocks noChangeArrowheads="1"/>
          </p:cNvSpPr>
          <p:nvPr/>
        </p:nvSpPr>
        <p:spPr bwMode="auto">
          <a:xfrm>
            <a:off x="847630" y="785794"/>
            <a:ext cx="7200900" cy="2862322"/>
          </a:xfrm>
          <a:prstGeom prst="rect">
            <a:avLst/>
          </a:prstGeom>
          <a:noFill/>
          <a:ln w="9525">
            <a:noFill/>
            <a:miter lim="800000"/>
            <a:headEnd/>
            <a:tailEnd/>
          </a:ln>
          <a:effectLst/>
        </p:spPr>
        <p:txBody>
          <a:bodyPr>
            <a:spAutoFit/>
          </a:bodyPr>
          <a:lstStyle/>
          <a:p>
            <a:pPr algn="just">
              <a:lnSpc>
                <a:spcPct val="140000"/>
              </a:lnSpc>
              <a:spcBef>
                <a:spcPct val="50000"/>
              </a:spcBef>
            </a:pPr>
            <a:r>
              <a:rPr lang="zh-CN" altLang="en-US" dirty="0">
                <a:solidFill>
                  <a:srgbClr val="0070C0"/>
                </a:solidFill>
              </a:rPr>
              <a:t>　　</a:t>
            </a:r>
            <a:r>
              <a:rPr lang="zh-CN" altLang="en-US" dirty="0" smtClean="0">
                <a:solidFill>
                  <a:prstClr val="black"/>
                </a:solidFill>
                <a:latin typeface="黑体" pitchFamily="49" charset="-122"/>
                <a:ea typeface="黑体" pitchFamily="49" charset="-122"/>
              </a:rPr>
              <a:t>例 </a:t>
            </a:r>
            <a:r>
              <a:rPr lang="en-US" altLang="zh-CN" b="1" dirty="0" smtClean="0">
                <a:solidFill>
                  <a:prstClr val="black"/>
                </a:solidFill>
                <a:latin typeface="仿宋_GB2312" pitchFamily="49" charset="-122"/>
                <a:ea typeface="仿宋_GB2312" pitchFamily="49" charset="-122"/>
              </a:rPr>
              <a:t>3-3</a:t>
            </a:r>
            <a:r>
              <a:rPr lang="en-US" altLang="zh-CN" dirty="0" smtClean="0">
                <a:solidFill>
                  <a:prstClr val="black"/>
                </a:solidFill>
                <a:latin typeface="仿宋_GB2312" pitchFamily="49" charset="-122"/>
                <a:ea typeface="仿宋_GB2312" pitchFamily="49" charset="-122"/>
              </a:rPr>
              <a:t> </a:t>
            </a:r>
            <a:r>
              <a:rPr lang="zh-CN" altLang="en-US" dirty="0">
                <a:solidFill>
                  <a:prstClr val="black"/>
                </a:solidFill>
                <a:latin typeface="仿宋_GB2312" pitchFamily="49" charset="-122"/>
                <a:ea typeface="仿宋_GB2312" pitchFamily="49" charset="-122"/>
              </a:rPr>
              <a:t>用全局择优搜索法解八数码难题。初始棋局和目标</a:t>
            </a:r>
            <a:r>
              <a:rPr lang="zh-CN" altLang="en-US" dirty="0" smtClean="0">
                <a:solidFill>
                  <a:prstClr val="black"/>
                </a:solidFill>
                <a:latin typeface="仿宋_GB2312" pitchFamily="49" charset="-122"/>
                <a:ea typeface="仿宋_GB2312" pitchFamily="49" charset="-122"/>
              </a:rPr>
              <a:t>棋局如下面的图</a:t>
            </a:r>
            <a:r>
              <a:rPr lang="en-US" altLang="zh-CN" dirty="0" smtClean="0">
                <a:solidFill>
                  <a:prstClr val="black"/>
                </a:solidFill>
                <a:latin typeface="仿宋_GB2312" pitchFamily="49" charset="-122"/>
                <a:ea typeface="仿宋_GB2312" pitchFamily="49" charset="-122"/>
              </a:rPr>
              <a:t>3-8</a:t>
            </a:r>
            <a:r>
              <a:rPr lang="zh-CN" altLang="en-US" dirty="0" smtClean="0">
                <a:solidFill>
                  <a:prstClr val="black"/>
                </a:solidFill>
                <a:latin typeface="仿宋_GB2312" pitchFamily="49" charset="-122"/>
                <a:ea typeface="仿宋_GB2312" pitchFamily="49" charset="-122"/>
              </a:rPr>
              <a:t>所示。</a:t>
            </a:r>
            <a:endParaRPr lang="zh-CN" altLang="en-US" dirty="0">
              <a:solidFill>
                <a:prstClr val="black"/>
              </a:solidFill>
              <a:latin typeface="仿宋_GB2312" pitchFamily="49" charset="-122"/>
              <a:ea typeface="仿宋_GB2312" pitchFamily="49" charset="-122"/>
            </a:endParaRPr>
          </a:p>
          <a:p>
            <a:pPr algn="just">
              <a:lnSpc>
                <a:spcPct val="140000"/>
              </a:lnSpc>
              <a:spcBef>
                <a:spcPct val="50000"/>
              </a:spcBef>
            </a:pPr>
            <a:r>
              <a:rPr lang="zh-CN" altLang="en-US" dirty="0">
                <a:solidFill>
                  <a:prstClr val="black"/>
                </a:solidFill>
                <a:latin typeface="仿宋_GB2312" pitchFamily="49" charset="-122"/>
                <a:ea typeface="仿宋_GB2312" pitchFamily="49" charset="-122"/>
              </a:rPr>
              <a:t>　　</a:t>
            </a:r>
            <a:r>
              <a:rPr lang="zh-CN" altLang="en-US" dirty="0">
                <a:solidFill>
                  <a:prstClr val="black"/>
                </a:solidFill>
                <a:latin typeface="黑体" pitchFamily="49" charset="-122"/>
                <a:ea typeface="黑体" pitchFamily="49" charset="-122"/>
              </a:rPr>
              <a:t>解</a:t>
            </a:r>
            <a:r>
              <a:rPr lang="zh-CN" altLang="en-US" dirty="0">
                <a:solidFill>
                  <a:prstClr val="black"/>
                </a:solidFill>
                <a:latin typeface="仿宋_GB2312" pitchFamily="49" charset="-122"/>
                <a:ea typeface="仿宋_GB2312" pitchFamily="49" charset="-122"/>
              </a:rPr>
              <a:t>　</a:t>
            </a:r>
            <a:r>
              <a:rPr lang="zh-CN" altLang="en-US" dirty="0">
                <a:solidFill>
                  <a:prstClr val="black"/>
                </a:solidFill>
                <a:ea typeface="仿宋_GB2312" pitchFamily="49" charset="-122"/>
              </a:rPr>
              <a:t>设启发函数</a:t>
            </a:r>
            <a:r>
              <a:rPr lang="en-US" altLang="zh-CN" i="1" dirty="0">
                <a:solidFill>
                  <a:prstClr val="black"/>
                </a:solidFill>
                <a:ea typeface="仿宋_GB2312" pitchFamily="49" charset="-122"/>
              </a:rPr>
              <a:t>h</a:t>
            </a:r>
            <a:r>
              <a:rPr lang="en-US" altLang="zh-CN" dirty="0">
                <a:solidFill>
                  <a:prstClr val="black"/>
                </a:solidFill>
                <a:ea typeface="仿宋_GB2312" pitchFamily="49" charset="-122"/>
              </a:rPr>
              <a:t>(</a:t>
            </a:r>
            <a:r>
              <a:rPr lang="en-US" altLang="zh-CN" i="1" dirty="0">
                <a:solidFill>
                  <a:prstClr val="black"/>
                </a:solidFill>
                <a:ea typeface="仿宋_GB2312" pitchFamily="49" charset="-122"/>
              </a:rPr>
              <a:t>x</a:t>
            </a:r>
            <a:r>
              <a:rPr lang="en-US" altLang="zh-CN" dirty="0">
                <a:solidFill>
                  <a:prstClr val="black"/>
                </a:solidFill>
                <a:ea typeface="仿宋_GB2312" pitchFamily="49" charset="-122"/>
              </a:rPr>
              <a:t>)</a:t>
            </a:r>
            <a:r>
              <a:rPr lang="zh-CN" altLang="en-US" dirty="0">
                <a:solidFill>
                  <a:prstClr val="black"/>
                </a:solidFill>
                <a:ea typeface="仿宋_GB2312" pitchFamily="49" charset="-122"/>
              </a:rPr>
              <a:t>为</a:t>
            </a:r>
            <a:r>
              <a:rPr lang="zh-CN" altLang="en-US" dirty="0">
                <a:solidFill>
                  <a:srgbClr val="FF0000"/>
                </a:solidFill>
                <a:ea typeface="仿宋_GB2312" pitchFamily="49" charset="-122"/>
              </a:rPr>
              <a:t>节点</a:t>
            </a:r>
            <a:r>
              <a:rPr lang="en-US" altLang="zh-CN" i="1" dirty="0">
                <a:solidFill>
                  <a:srgbClr val="FF0000"/>
                </a:solidFill>
                <a:ea typeface="仿宋_GB2312" pitchFamily="49" charset="-122"/>
              </a:rPr>
              <a:t>x</a:t>
            </a:r>
            <a:r>
              <a:rPr lang="zh-CN" altLang="en-US" dirty="0">
                <a:solidFill>
                  <a:srgbClr val="FF0000"/>
                </a:solidFill>
                <a:ea typeface="仿宋_GB2312" pitchFamily="49" charset="-122"/>
              </a:rPr>
              <a:t>的格局与目标格局相比数码不同的位置个数</a:t>
            </a:r>
            <a:r>
              <a:rPr lang="zh-CN" altLang="en-US" dirty="0">
                <a:solidFill>
                  <a:prstClr val="black"/>
                </a:solidFill>
                <a:ea typeface="仿宋_GB2312" pitchFamily="49" charset="-122"/>
              </a:rPr>
              <a:t>。以这个函数制导的搜索树如图</a:t>
            </a:r>
            <a:r>
              <a:rPr lang="en-US" altLang="zh-CN" dirty="0">
                <a:solidFill>
                  <a:prstClr val="black"/>
                </a:solidFill>
                <a:ea typeface="仿宋_GB2312" pitchFamily="49" charset="-122"/>
              </a:rPr>
              <a:t>3-8</a:t>
            </a:r>
            <a:r>
              <a:rPr lang="zh-CN" altLang="en-US" dirty="0">
                <a:solidFill>
                  <a:prstClr val="black"/>
                </a:solidFill>
                <a:ea typeface="仿宋_GB2312" pitchFamily="49" charset="-122"/>
              </a:rPr>
              <a:t>所示。此八</a:t>
            </a:r>
            <a:r>
              <a:rPr lang="zh-CN" altLang="en-US" dirty="0" smtClean="0">
                <a:solidFill>
                  <a:prstClr val="black"/>
                </a:solidFill>
                <a:ea typeface="仿宋_GB2312" pitchFamily="49" charset="-122"/>
              </a:rPr>
              <a:t>数码问题</a:t>
            </a:r>
            <a:r>
              <a:rPr lang="zh-CN" altLang="en-US" dirty="0">
                <a:solidFill>
                  <a:prstClr val="black"/>
                </a:solidFill>
                <a:ea typeface="仿宋_GB2312" pitchFamily="49" charset="-122"/>
              </a:rPr>
              <a:t>的解为：</a:t>
            </a:r>
            <a:r>
              <a:rPr lang="en-US" altLang="zh-CN" i="1" dirty="0">
                <a:solidFill>
                  <a:prstClr val="black"/>
                </a:solidFill>
                <a:ea typeface="仿宋_GB2312" pitchFamily="49" charset="-122"/>
              </a:rPr>
              <a:t>S</a:t>
            </a:r>
            <a:r>
              <a:rPr lang="en-US" altLang="zh-CN" baseline="-25000" dirty="0">
                <a:solidFill>
                  <a:prstClr val="black"/>
                </a:solidFill>
                <a:ea typeface="仿宋_GB2312" pitchFamily="49" charset="-122"/>
              </a:rPr>
              <a:t>o</a:t>
            </a:r>
            <a:r>
              <a:rPr lang="en-US" altLang="zh-CN" dirty="0">
                <a:solidFill>
                  <a:prstClr val="black"/>
                </a:solidFill>
                <a:ea typeface="仿宋_GB2312" pitchFamily="49" charset="-122"/>
              </a:rPr>
              <a:t>, </a:t>
            </a:r>
            <a:r>
              <a:rPr lang="en-US" altLang="zh-CN" i="1" dirty="0">
                <a:solidFill>
                  <a:prstClr val="black"/>
                </a:solidFill>
                <a:ea typeface="仿宋_GB2312" pitchFamily="49" charset="-122"/>
              </a:rPr>
              <a:t>S</a:t>
            </a:r>
            <a:r>
              <a:rPr lang="en-US" altLang="zh-CN" baseline="-25000" dirty="0">
                <a:solidFill>
                  <a:prstClr val="black"/>
                </a:solidFill>
                <a:ea typeface="仿宋_GB2312" pitchFamily="49" charset="-122"/>
              </a:rPr>
              <a:t>1</a:t>
            </a:r>
            <a:r>
              <a:rPr lang="en-US" altLang="zh-CN" dirty="0">
                <a:solidFill>
                  <a:prstClr val="black"/>
                </a:solidFill>
                <a:ea typeface="仿宋_GB2312" pitchFamily="49" charset="-122"/>
              </a:rPr>
              <a:t>, </a:t>
            </a:r>
            <a:r>
              <a:rPr lang="en-US" altLang="zh-CN" i="1" dirty="0">
                <a:solidFill>
                  <a:prstClr val="black"/>
                </a:solidFill>
                <a:ea typeface="仿宋_GB2312" pitchFamily="49" charset="-122"/>
              </a:rPr>
              <a:t>S</a:t>
            </a:r>
            <a:r>
              <a:rPr lang="en-US" altLang="zh-CN" baseline="-25000" dirty="0">
                <a:solidFill>
                  <a:prstClr val="black"/>
                </a:solidFill>
                <a:ea typeface="仿宋_GB2312" pitchFamily="49" charset="-122"/>
              </a:rPr>
              <a:t>2</a:t>
            </a:r>
            <a:r>
              <a:rPr lang="en-US" altLang="zh-CN" dirty="0">
                <a:solidFill>
                  <a:prstClr val="black"/>
                </a:solidFill>
                <a:ea typeface="仿宋_GB2312" pitchFamily="49" charset="-122"/>
              </a:rPr>
              <a:t>, </a:t>
            </a:r>
            <a:r>
              <a:rPr lang="en-US" altLang="zh-CN" i="1" dirty="0">
                <a:solidFill>
                  <a:prstClr val="black"/>
                </a:solidFill>
                <a:ea typeface="仿宋_GB2312" pitchFamily="49" charset="-122"/>
              </a:rPr>
              <a:t>S</a:t>
            </a:r>
            <a:r>
              <a:rPr lang="en-US" altLang="zh-CN" baseline="-25000" dirty="0">
                <a:solidFill>
                  <a:prstClr val="black"/>
                </a:solidFill>
                <a:ea typeface="仿宋_GB2312" pitchFamily="49" charset="-122"/>
              </a:rPr>
              <a:t>3</a:t>
            </a:r>
            <a:r>
              <a:rPr lang="en-US" altLang="zh-CN" dirty="0">
                <a:solidFill>
                  <a:prstClr val="black"/>
                </a:solidFill>
                <a:ea typeface="仿宋_GB2312" pitchFamily="49" charset="-122"/>
              </a:rPr>
              <a:t>, </a:t>
            </a:r>
            <a:r>
              <a:rPr lang="en-US" altLang="zh-CN" i="1" dirty="0" err="1">
                <a:solidFill>
                  <a:prstClr val="black"/>
                </a:solidFill>
                <a:ea typeface="仿宋_GB2312" pitchFamily="49" charset="-122"/>
              </a:rPr>
              <a:t>S</a:t>
            </a:r>
            <a:r>
              <a:rPr lang="en-US" altLang="zh-CN" baseline="-25000" dirty="0" err="1">
                <a:solidFill>
                  <a:prstClr val="black"/>
                </a:solidFill>
                <a:ea typeface="仿宋_GB2312" pitchFamily="49" charset="-122"/>
              </a:rPr>
              <a:t>g</a:t>
            </a:r>
            <a:r>
              <a:rPr lang="zh-CN" altLang="en-US" dirty="0">
                <a:solidFill>
                  <a:prstClr val="black"/>
                </a:solidFill>
                <a:ea typeface="仿宋_GB2312" pitchFamily="49" charset="-122"/>
              </a:rPr>
              <a:t>。</a:t>
            </a:r>
            <a:r>
              <a:rPr lang="zh-CN" altLang="en-US" dirty="0">
                <a:solidFill>
                  <a:prstClr val="black"/>
                </a:solidFill>
                <a:latin typeface="仿宋_GB2312" pitchFamily="49" charset="-122"/>
                <a:ea typeface="仿宋_GB2312" pitchFamily="49" charset="-122"/>
              </a:rPr>
              <a:t>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86" y="3789040"/>
            <a:ext cx="67913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597672"/>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9396">
                                            <p:txEl>
                                              <p:pRg st="0" end="0"/>
                                            </p:txEl>
                                          </p:spTgt>
                                        </p:tgtEl>
                                        <p:attrNameLst>
                                          <p:attrName>style.visibility</p:attrName>
                                        </p:attrNameLst>
                                      </p:cBhvr>
                                      <p:to>
                                        <p:strVal val="visible"/>
                                      </p:to>
                                    </p:set>
                                    <p:animEffect transition="in" filter="blinds(horizontal)">
                                      <p:cBhvr>
                                        <p:cTn id="7" dur="500"/>
                                        <p:tgtEl>
                                          <p:spTgt spid="699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9396">
                                            <p:txEl>
                                              <p:pRg st="1" end="1"/>
                                            </p:txEl>
                                          </p:spTgt>
                                        </p:tgtEl>
                                        <p:attrNameLst>
                                          <p:attrName>style.visibility</p:attrName>
                                        </p:attrNameLst>
                                      </p:cBhvr>
                                      <p:to>
                                        <p:strVal val="visible"/>
                                      </p:to>
                                    </p:set>
                                    <p:animEffect transition="in" filter="blinds(horizontal)">
                                      <p:cBhvr>
                                        <p:cTn id="12" dur="500"/>
                                        <p:tgtEl>
                                          <p:spTgt spid="6993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24" name="Text Box 4"/>
          <p:cNvSpPr txBox="1">
            <a:spLocks noChangeArrowheads="1"/>
          </p:cNvSpPr>
          <p:nvPr/>
        </p:nvSpPr>
        <p:spPr bwMode="auto">
          <a:xfrm>
            <a:off x="2500298" y="5786454"/>
            <a:ext cx="4781550" cy="457200"/>
          </a:xfrm>
          <a:prstGeom prst="rect">
            <a:avLst/>
          </a:prstGeom>
          <a:noFill/>
          <a:ln w="9525">
            <a:noFill/>
            <a:miter lim="800000"/>
            <a:headEnd/>
            <a:tailEnd/>
          </a:ln>
          <a:effectLst/>
        </p:spPr>
        <p:txBody>
          <a:bodyPr wrap="none">
            <a:spAutoFit/>
          </a:bodyPr>
          <a:lstStyle/>
          <a:p>
            <a:r>
              <a:rPr lang="zh-CN" altLang="en-US" sz="2300" dirty="0">
                <a:solidFill>
                  <a:srgbClr val="0070C0"/>
                </a:solidFill>
                <a:latin typeface="宋体" charset="-122"/>
              </a:rPr>
              <a:t>图</a:t>
            </a:r>
            <a:r>
              <a:rPr lang="zh-CN" altLang="en-US" sz="2300" dirty="0">
                <a:solidFill>
                  <a:srgbClr val="0070C0"/>
                </a:solidFill>
              </a:rPr>
              <a:t> </a:t>
            </a:r>
            <a:r>
              <a:rPr lang="en-US" altLang="zh-CN" sz="2300" dirty="0">
                <a:solidFill>
                  <a:srgbClr val="0070C0"/>
                </a:solidFill>
              </a:rPr>
              <a:t>3-8 </a:t>
            </a:r>
            <a:r>
              <a:rPr lang="zh-CN" altLang="en-US" sz="2300" dirty="0">
                <a:solidFill>
                  <a:srgbClr val="0070C0"/>
                </a:solidFill>
                <a:latin typeface="宋体" charset="-122"/>
              </a:rPr>
              <a:t>八数码问题的全局择优搜索</a:t>
            </a:r>
            <a:r>
              <a:rPr lang="zh-CN" altLang="en-US" sz="2300" dirty="0">
                <a:solidFill>
                  <a:srgbClr val="0070C0"/>
                </a:solidFill>
              </a:rPr>
              <a:t> </a:t>
            </a:r>
          </a:p>
        </p:txBody>
      </p:sp>
      <p:pic>
        <p:nvPicPr>
          <p:cNvPr id="1274881" name="Picture 1" descr="E:\人工智能导论\085054-01 人工智能导论(图)\tu\RG3-8.tif"/>
          <p:cNvPicPr>
            <a:picLocks noChangeAspect="1" noChangeArrowheads="1"/>
          </p:cNvPicPr>
          <p:nvPr/>
        </p:nvPicPr>
        <p:blipFill>
          <a:blip r:embed="rId2"/>
          <a:srcRect/>
          <a:stretch>
            <a:fillRect/>
          </a:stretch>
        </p:blipFill>
        <p:spPr bwMode="auto">
          <a:xfrm>
            <a:off x="2214546" y="857210"/>
            <a:ext cx="5326876" cy="4814367"/>
          </a:xfrm>
          <a:prstGeom prst="rect">
            <a:avLst/>
          </a:prstGeom>
          <a:noFill/>
        </p:spPr>
      </p:pic>
      <p:sp>
        <p:nvSpPr>
          <p:cNvPr id="5" name="Rectangle 4"/>
          <p:cNvSpPr>
            <a:spLocks noChangeArrowheads="1"/>
          </p:cNvSpPr>
          <p:nvPr/>
        </p:nvSpPr>
        <p:spPr bwMode="auto">
          <a:xfrm>
            <a:off x="0" y="4293096"/>
            <a:ext cx="2987824" cy="149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90000"/>
              </a:lnSpc>
              <a:spcAft>
                <a:spcPct val="50000"/>
              </a:spcAft>
              <a:buClr>
                <a:srgbClr val="006DCE"/>
              </a:buClr>
              <a:buSzPct val="60000"/>
              <a:buFont typeface="ZapfDingbats" pitchFamily="82" charset="2"/>
              <a:buNone/>
            </a:pPr>
            <a:r>
              <a:rPr lang="zh-CN" altLang="en-US" sz="2000" b="1" dirty="0">
                <a:solidFill>
                  <a:srgbClr val="000000"/>
                </a:solidFill>
                <a:latin typeface="Arial" pitchFamily="34" charset="0"/>
              </a:rPr>
              <a:t>启发函数</a:t>
            </a:r>
            <a:r>
              <a:rPr lang="en-US" altLang="zh-CN" sz="2000" b="1" dirty="0">
                <a:solidFill>
                  <a:srgbClr val="000000"/>
                </a:solidFill>
                <a:latin typeface="Arial" pitchFamily="34" charset="0"/>
              </a:rPr>
              <a:t>h(x)</a:t>
            </a:r>
            <a:r>
              <a:rPr lang="zh-CN" altLang="en-US" sz="2000" b="1" dirty="0">
                <a:solidFill>
                  <a:srgbClr val="000000"/>
                </a:solidFill>
                <a:latin typeface="Arial" pitchFamily="34" charset="0"/>
              </a:rPr>
              <a:t>为节点</a:t>
            </a:r>
            <a:r>
              <a:rPr lang="en-US" altLang="zh-CN" sz="2000" b="1" dirty="0">
                <a:solidFill>
                  <a:srgbClr val="000000"/>
                </a:solidFill>
                <a:latin typeface="Arial" pitchFamily="34" charset="0"/>
              </a:rPr>
              <a:t>x</a:t>
            </a:r>
            <a:r>
              <a:rPr lang="zh-CN" altLang="en-US" sz="2000" b="1" dirty="0">
                <a:solidFill>
                  <a:srgbClr val="000000"/>
                </a:solidFill>
                <a:latin typeface="Arial" pitchFamily="34" charset="0"/>
              </a:rPr>
              <a:t>与目标格局相比</a:t>
            </a:r>
          </a:p>
          <a:p>
            <a:pPr eaLnBrk="0" hangingPunct="0">
              <a:lnSpc>
                <a:spcPct val="90000"/>
              </a:lnSpc>
              <a:spcAft>
                <a:spcPct val="50000"/>
              </a:spcAft>
              <a:buClr>
                <a:srgbClr val="006DCE"/>
              </a:buClr>
              <a:buSzPct val="60000"/>
              <a:buFont typeface="ZapfDingbats" pitchFamily="82" charset="2"/>
              <a:buNone/>
            </a:pPr>
            <a:r>
              <a:rPr lang="zh-CN" altLang="en-US" sz="2000" b="1" dirty="0">
                <a:solidFill>
                  <a:srgbClr val="000000"/>
                </a:solidFill>
                <a:latin typeface="Arial" pitchFamily="34" charset="0"/>
              </a:rPr>
              <a:t>数码不同的位置个数。</a:t>
            </a:r>
          </a:p>
          <a:p>
            <a:pPr eaLnBrk="0" hangingPunct="0">
              <a:lnSpc>
                <a:spcPct val="90000"/>
              </a:lnSpc>
              <a:spcAft>
                <a:spcPct val="50000"/>
              </a:spcAft>
              <a:buClr>
                <a:srgbClr val="006DCE"/>
              </a:buClr>
              <a:buSzPct val="60000"/>
              <a:buFont typeface="ZapfDingbats" pitchFamily="82" charset="2"/>
              <a:buNone/>
            </a:pPr>
            <a:r>
              <a:rPr lang="zh-CN" altLang="en-US" sz="2000" b="1" dirty="0">
                <a:solidFill>
                  <a:srgbClr val="000000"/>
                </a:solidFill>
                <a:latin typeface="Arial" pitchFamily="34" charset="0"/>
              </a:rPr>
              <a:t>从图看出解为： </a:t>
            </a:r>
            <a:r>
              <a:rPr lang="en-US" altLang="zh-CN" sz="1600" b="1" dirty="0">
                <a:solidFill>
                  <a:srgbClr val="000000"/>
                </a:solidFill>
                <a:latin typeface="Arial" pitchFamily="34" charset="0"/>
              </a:rPr>
              <a:t>S</a:t>
            </a:r>
            <a:r>
              <a:rPr lang="en-US" altLang="zh-CN" sz="1600" b="1" baseline="-25000" dirty="0">
                <a:solidFill>
                  <a:srgbClr val="000000"/>
                </a:solidFill>
                <a:latin typeface="Arial" pitchFamily="34" charset="0"/>
              </a:rPr>
              <a:t>0 </a:t>
            </a:r>
            <a:r>
              <a:rPr lang="zh-CN" altLang="en-US" sz="1600" b="1" dirty="0">
                <a:solidFill>
                  <a:srgbClr val="000000"/>
                </a:solidFill>
                <a:latin typeface="Arial" pitchFamily="34" charset="0"/>
              </a:rPr>
              <a:t>，</a:t>
            </a:r>
            <a:r>
              <a:rPr lang="en-US" altLang="zh-CN" sz="1600" b="1" dirty="0">
                <a:solidFill>
                  <a:srgbClr val="000000"/>
                </a:solidFill>
                <a:latin typeface="Arial" pitchFamily="34" charset="0"/>
              </a:rPr>
              <a:t>S</a:t>
            </a:r>
            <a:r>
              <a:rPr lang="en-US" altLang="zh-CN" sz="1600" b="1" baseline="-25000" dirty="0">
                <a:solidFill>
                  <a:srgbClr val="000000"/>
                </a:solidFill>
                <a:latin typeface="Arial" pitchFamily="34" charset="0"/>
              </a:rPr>
              <a:t>1 </a:t>
            </a:r>
            <a:r>
              <a:rPr lang="zh-CN" altLang="en-US" sz="1600" b="1" dirty="0">
                <a:solidFill>
                  <a:srgbClr val="000000"/>
                </a:solidFill>
                <a:latin typeface="Arial" pitchFamily="34" charset="0"/>
              </a:rPr>
              <a:t>，</a:t>
            </a:r>
            <a:r>
              <a:rPr lang="en-US" altLang="zh-CN" sz="1600" b="1" dirty="0">
                <a:solidFill>
                  <a:srgbClr val="000000"/>
                </a:solidFill>
                <a:latin typeface="Arial" pitchFamily="34" charset="0"/>
              </a:rPr>
              <a:t>S</a:t>
            </a:r>
            <a:r>
              <a:rPr lang="en-US" altLang="zh-CN" sz="1600" b="1" baseline="-25000" dirty="0">
                <a:solidFill>
                  <a:srgbClr val="000000"/>
                </a:solidFill>
                <a:latin typeface="Arial" pitchFamily="34" charset="0"/>
              </a:rPr>
              <a:t>2 </a:t>
            </a:r>
            <a:r>
              <a:rPr lang="zh-CN" altLang="en-US" sz="1600" b="1" dirty="0">
                <a:solidFill>
                  <a:srgbClr val="000000"/>
                </a:solidFill>
                <a:latin typeface="Arial" pitchFamily="34" charset="0"/>
              </a:rPr>
              <a:t>，</a:t>
            </a:r>
            <a:r>
              <a:rPr lang="en-US" altLang="zh-CN" sz="1600" b="1" dirty="0">
                <a:solidFill>
                  <a:srgbClr val="000000"/>
                </a:solidFill>
                <a:latin typeface="Arial" pitchFamily="34" charset="0"/>
              </a:rPr>
              <a:t>S</a:t>
            </a:r>
            <a:r>
              <a:rPr lang="en-US" altLang="zh-CN" sz="1600" b="1" baseline="-25000" dirty="0">
                <a:solidFill>
                  <a:srgbClr val="000000"/>
                </a:solidFill>
                <a:latin typeface="Arial" pitchFamily="34" charset="0"/>
              </a:rPr>
              <a:t>3</a:t>
            </a:r>
            <a:r>
              <a:rPr lang="zh-CN" altLang="en-US" sz="1600" b="1" dirty="0">
                <a:solidFill>
                  <a:srgbClr val="000000"/>
                </a:solidFill>
                <a:latin typeface="Arial" pitchFamily="34" charset="0"/>
              </a:rPr>
              <a:t>，</a:t>
            </a:r>
            <a:r>
              <a:rPr lang="zh-CN" altLang="en-US" sz="1600" b="1" baseline="-25000" dirty="0">
                <a:solidFill>
                  <a:srgbClr val="000000"/>
                </a:solidFill>
                <a:latin typeface="Arial" pitchFamily="34" charset="0"/>
              </a:rPr>
              <a:t> </a:t>
            </a:r>
            <a:r>
              <a:rPr lang="en-US" altLang="zh-CN" sz="1600" b="1" dirty="0" err="1">
                <a:solidFill>
                  <a:srgbClr val="000000"/>
                </a:solidFill>
                <a:latin typeface="Arial" pitchFamily="34" charset="0"/>
              </a:rPr>
              <a:t>S</a:t>
            </a:r>
            <a:r>
              <a:rPr lang="en-US" altLang="zh-CN" sz="1600" b="1" baseline="-25000" dirty="0" err="1">
                <a:solidFill>
                  <a:srgbClr val="000000"/>
                </a:solidFill>
                <a:latin typeface="Arial" pitchFamily="34" charset="0"/>
              </a:rPr>
              <a:t>g</a:t>
            </a:r>
            <a:r>
              <a:rPr lang="zh-CN" altLang="en-US" sz="1600" b="1" dirty="0">
                <a:solidFill>
                  <a:srgbClr val="000000"/>
                </a:solidFill>
                <a:latin typeface="Arial" pitchFamily="34" charset="0"/>
              </a:rPr>
              <a:t>。</a:t>
            </a:r>
          </a:p>
        </p:txBody>
      </p:sp>
    </p:spTree>
    <p:extLst>
      <p:ext uri="{BB962C8B-B14F-4D97-AF65-F5344CB8AC3E}">
        <p14:creationId xmlns:p14="http://schemas.microsoft.com/office/powerpoint/2010/main" val="1189478844"/>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00125" y="38100"/>
            <a:ext cx="7793038" cy="747713"/>
          </a:xfrm>
        </p:spPr>
        <p:txBody>
          <a:bodyPr>
            <a:normAutofit fontScale="90000"/>
          </a:bodyPr>
          <a:lstStyle/>
          <a:p>
            <a:r>
              <a:rPr lang="en-US" altLang="zh-CN" dirty="0" smtClean="0">
                <a:latin typeface="黑体" pitchFamily="49" charset="-122"/>
                <a:ea typeface="黑体" pitchFamily="49" charset="-122"/>
              </a:rPr>
              <a:t>3.2.3 </a:t>
            </a:r>
            <a:r>
              <a:rPr lang="zh-CN" altLang="en-US" dirty="0" smtClean="0">
                <a:latin typeface="黑体" pitchFamily="49" charset="-122"/>
                <a:ea typeface="黑体" pitchFamily="49" charset="-122"/>
              </a:rPr>
              <a:t>启发式搜索</a:t>
            </a:r>
          </a:p>
        </p:txBody>
      </p:sp>
      <p:sp>
        <p:nvSpPr>
          <p:cNvPr id="51203" name="内容占位符 2"/>
          <p:cNvSpPr>
            <a:spLocks noGrp="1"/>
          </p:cNvSpPr>
          <p:nvPr>
            <p:ph idx="1"/>
          </p:nvPr>
        </p:nvSpPr>
        <p:spPr>
          <a:xfrm>
            <a:off x="785813" y="1143000"/>
            <a:ext cx="8169275" cy="500063"/>
          </a:xfrm>
        </p:spPr>
        <p:txBody>
          <a:bodyPr>
            <a:normAutofit fontScale="92500" lnSpcReduction="20000"/>
          </a:bodyPr>
          <a:lstStyle/>
          <a:p>
            <a:pPr marL="0" indent="0">
              <a:buNone/>
            </a:pPr>
            <a:r>
              <a:rPr lang="zh-CN" altLang="en-US" b="1" dirty="0" smtClean="0">
                <a:latin typeface="楷体_GB2312" pitchFamily="49" charset="-122"/>
                <a:ea typeface="楷体_GB2312" pitchFamily="49" charset="-122"/>
              </a:rPr>
              <a:t>局部择优搜索</a:t>
            </a:r>
          </a:p>
        </p:txBody>
      </p:sp>
      <p:sp>
        <p:nvSpPr>
          <p:cNvPr id="5" name="内容占位符 2"/>
          <p:cNvSpPr txBox="1">
            <a:spLocks/>
          </p:cNvSpPr>
          <p:nvPr/>
        </p:nvSpPr>
        <p:spPr bwMode="auto">
          <a:xfrm>
            <a:off x="654845" y="2060848"/>
            <a:ext cx="8229600"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342900" marR="0" lvl="1" indent="-342900" algn="just" defTabSz="914400" rtl="0" eaLnBrk="0" fontAlgn="base" latinLnBrk="0" hangingPunct="0">
              <a:lnSpc>
                <a:spcPct val="100000"/>
              </a:lnSpc>
              <a:spcBef>
                <a:spcPct val="20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基本思想是当每一个节点被扩展后，按</a:t>
            </a:r>
            <a:r>
              <a:rPr kumimoji="0" lang="en-US" altLang="zh-CN"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h(x)</a:t>
            </a:r>
            <a:r>
              <a:rPr kumimoji="0" lang="zh-CN" altLang="en-US"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对每一个子节点计算启发值，并选择最小者作为下一个要考察的节点，由于每次都只是在</a:t>
            </a:r>
            <a:r>
              <a:rPr kumimoji="0" lang="zh-CN" altLang="en-US" sz="2400" b="1" i="0" u="none" strike="noStrike" kern="0" cap="none" spc="0" normalizeH="0" baseline="0" noProof="0" dirty="0" smtClean="0">
                <a:ln>
                  <a:noFill/>
                </a:ln>
                <a:solidFill>
                  <a:srgbClr val="F6831A"/>
                </a:solidFill>
                <a:effectLst/>
                <a:uLnTx/>
                <a:uFillTx/>
                <a:latin typeface="Times New Roman" pitchFamily="18" charset="0"/>
                <a:ea typeface="宋体" pitchFamily="2" charset="-122"/>
              </a:rPr>
              <a:t>子节点的范围内</a:t>
            </a:r>
            <a:r>
              <a:rPr kumimoji="0" lang="zh-CN" altLang="en-US"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选择下一个要考察的节点，范围比较狭窄，所以称为</a:t>
            </a:r>
            <a:r>
              <a:rPr kumimoji="0" lang="zh-CN" altLang="en-US" sz="2400" b="1" i="0" u="none" strike="noStrike" kern="0" cap="none" spc="0" normalizeH="0" baseline="0" noProof="0" dirty="0" smtClean="0">
                <a:ln>
                  <a:noFill/>
                </a:ln>
                <a:solidFill>
                  <a:srgbClr val="F6831A"/>
                </a:solidFill>
                <a:effectLst/>
                <a:uLnTx/>
                <a:uFillTx/>
                <a:latin typeface="Times New Roman" pitchFamily="18" charset="0"/>
                <a:ea typeface="宋体" pitchFamily="2" charset="-122"/>
              </a:rPr>
              <a:t>局部择优</a:t>
            </a:r>
            <a:r>
              <a:rPr kumimoji="0" lang="zh-CN" altLang="en-US"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搜索。</a:t>
            </a:r>
          </a:p>
        </p:txBody>
      </p:sp>
      <p:sp>
        <p:nvSpPr>
          <p:cNvPr id="6" name="矩形 5"/>
          <p:cNvSpPr>
            <a:spLocks noChangeArrowheads="1"/>
          </p:cNvSpPr>
          <p:nvPr/>
        </p:nvSpPr>
        <p:spPr bwMode="auto">
          <a:xfrm>
            <a:off x="971550" y="4005064"/>
            <a:ext cx="770413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spcBef>
                <a:spcPct val="20000"/>
              </a:spcBef>
              <a:buClr>
                <a:srgbClr val="3333CC"/>
              </a:buClr>
              <a:buSzPct val="60000"/>
              <a:buFont typeface="Arial" pitchFamily="34" charset="0"/>
              <a:buNone/>
            </a:pPr>
            <a:r>
              <a:rPr kumimoji="0" lang="zh-CN" altLang="en-US" b="1" dirty="0" smtClean="0">
                <a:solidFill>
                  <a:srgbClr val="00E4A8"/>
                </a:solidFill>
                <a:ea typeface="宋体" pitchFamily="2" charset="-122"/>
                <a:cs typeface="Times New Roman" pitchFamily="18" charset="0"/>
              </a:rPr>
              <a:t>步</a:t>
            </a:r>
            <a:r>
              <a:rPr kumimoji="0" lang="en-US" altLang="zh-CN" b="1" dirty="0" smtClean="0">
                <a:solidFill>
                  <a:srgbClr val="00E4A8"/>
                </a:solidFill>
                <a:ea typeface="宋体" pitchFamily="2" charset="-122"/>
                <a:cs typeface="Times New Roman" pitchFamily="18" charset="0"/>
              </a:rPr>
              <a:t>6</a:t>
            </a:r>
            <a:r>
              <a:rPr kumimoji="0" lang="en-US" altLang="zh-CN" b="1" dirty="0" smtClean="0">
                <a:solidFill>
                  <a:srgbClr val="000000"/>
                </a:solidFill>
                <a:ea typeface="宋体" pitchFamily="2" charset="-122"/>
                <a:cs typeface="Times New Roman" pitchFamily="18" charset="0"/>
              </a:rPr>
              <a:t>  </a:t>
            </a:r>
            <a:r>
              <a:rPr kumimoji="0" lang="zh-CN" altLang="en-US" b="1" dirty="0" smtClean="0">
                <a:solidFill>
                  <a:srgbClr val="000000"/>
                </a:solidFill>
                <a:ea typeface="宋体" pitchFamily="2" charset="-122"/>
                <a:cs typeface="Times New Roman" pitchFamily="18" charset="0"/>
              </a:rPr>
              <a:t>扩展</a:t>
            </a:r>
            <a:r>
              <a:rPr kumimoji="0" lang="en-US" altLang="zh-CN" dirty="0" smtClean="0">
                <a:solidFill>
                  <a:srgbClr val="000000"/>
                </a:solidFill>
                <a:ea typeface="宋体" pitchFamily="2" charset="-122"/>
                <a:cs typeface="Times New Roman" pitchFamily="18" charset="0"/>
              </a:rPr>
              <a:t>N</a:t>
            </a:r>
            <a:r>
              <a:rPr kumimoji="0" lang="zh-CN" altLang="en-US" b="1" dirty="0" smtClean="0">
                <a:solidFill>
                  <a:srgbClr val="000000"/>
                </a:solidFill>
                <a:ea typeface="宋体" pitchFamily="2" charset="-122"/>
                <a:cs typeface="Times New Roman" pitchFamily="18" charset="0"/>
              </a:rPr>
              <a:t>，计算</a:t>
            </a:r>
            <a:r>
              <a:rPr kumimoji="0" lang="en-US" altLang="zh-CN" dirty="0" smtClean="0">
                <a:solidFill>
                  <a:srgbClr val="000000"/>
                </a:solidFill>
                <a:ea typeface="宋体" pitchFamily="2" charset="-122"/>
                <a:cs typeface="Times New Roman" pitchFamily="18" charset="0"/>
              </a:rPr>
              <a:t>N</a:t>
            </a:r>
            <a:r>
              <a:rPr kumimoji="0" lang="zh-CN" altLang="en-US" b="1" dirty="0" smtClean="0">
                <a:solidFill>
                  <a:srgbClr val="000000"/>
                </a:solidFill>
                <a:ea typeface="宋体" pitchFamily="2" charset="-122"/>
                <a:cs typeface="Times New Roman" pitchFamily="18" charset="0"/>
              </a:rPr>
              <a:t>每个子节点</a:t>
            </a:r>
            <a:r>
              <a:rPr kumimoji="0" lang="en-US" altLang="zh-CN" dirty="0" smtClean="0">
                <a:solidFill>
                  <a:srgbClr val="000000"/>
                </a:solidFill>
                <a:ea typeface="宋体" pitchFamily="2" charset="-122"/>
                <a:cs typeface="Times New Roman" pitchFamily="18" charset="0"/>
              </a:rPr>
              <a:t>x</a:t>
            </a:r>
            <a:r>
              <a:rPr kumimoji="0" lang="zh-CN" altLang="en-US" b="1" dirty="0" smtClean="0">
                <a:solidFill>
                  <a:srgbClr val="000000"/>
                </a:solidFill>
                <a:ea typeface="宋体" pitchFamily="2" charset="-122"/>
                <a:cs typeface="Times New Roman" pitchFamily="18" charset="0"/>
              </a:rPr>
              <a:t>的函数值</a:t>
            </a:r>
            <a:r>
              <a:rPr kumimoji="0" lang="en-US" altLang="zh-CN" dirty="0" smtClean="0">
                <a:solidFill>
                  <a:srgbClr val="000000"/>
                </a:solidFill>
                <a:ea typeface="宋体" pitchFamily="2" charset="-122"/>
                <a:cs typeface="Times New Roman" pitchFamily="18" charset="0"/>
              </a:rPr>
              <a:t>h</a:t>
            </a:r>
            <a:r>
              <a:rPr kumimoji="0" lang="zh-CN" altLang="en-US" dirty="0" smtClean="0">
                <a:solidFill>
                  <a:srgbClr val="000000"/>
                </a:solidFill>
                <a:ea typeface="宋体" pitchFamily="2" charset="-122"/>
                <a:cs typeface="Times New Roman" pitchFamily="18" charset="0"/>
              </a:rPr>
              <a:t>（</a:t>
            </a:r>
            <a:r>
              <a:rPr kumimoji="0" lang="en-US" altLang="zh-CN" dirty="0" smtClean="0">
                <a:solidFill>
                  <a:srgbClr val="000000"/>
                </a:solidFill>
                <a:ea typeface="宋体" pitchFamily="2" charset="-122"/>
                <a:cs typeface="Times New Roman" pitchFamily="18" charset="0"/>
              </a:rPr>
              <a:t>x</a:t>
            </a:r>
            <a:r>
              <a:rPr kumimoji="0" lang="zh-CN" altLang="en-US" dirty="0" smtClean="0">
                <a:solidFill>
                  <a:srgbClr val="000000"/>
                </a:solidFill>
                <a:ea typeface="宋体" pitchFamily="2" charset="-122"/>
                <a:cs typeface="Times New Roman" pitchFamily="18" charset="0"/>
              </a:rPr>
              <a:t>）</a:t>
            </a:r>
            <a:r>
              <a:rPr kumimoji="0" lang="zh-CN" altLang="en-US" b="1" dirty="0" smtClean="0">
                <a:solidFill>
                  <a:srgbClr val="000000"/>
                </a:solidFill>
                <a:ea typeface="宋体" pitchFamily="2" charset="-122"/>
                <a:cs typeface="Times New Roman" pitchFamily="18" charset="0"/>
              </a:rPr>
              <a:t>，</a:t>
            </a:r>
            <a:r>
              <a:rPr kumimoji="0" lang="zh-CN" altLang="en-US" b="1" dirty="0" smtClean="0">
                <a:solidFill>
                  <a:srgbClr val="FF0000"/>
                </a:solidFill>
                <a:ea typeface="宋体" pitchFamily="2" charset="-122"/>
                <a:cs typeface="Times New Roman" pitchFamily="18" charset="0"/>
              </a:rPr>
              <a:t>并将</a:t>
            </a:r>
            <a:r>
              <a:rPr kumimoji="0" lang="en-US" altLang="zh-CN" b="1" dirty="0" smtClean="0">
                <a:solidFill>
                  <a:srgbClr val="FF0000"/>
                </a:solidFill>
                <a:ea typeface="宋体" pitchFamily="2" charset="-122"/>
                <a:cs typeface="Times New Roman" pitchFamily="18" charset="0"/>
              </a:rPr>
              <a:t>N</a:t>
            </a:r>
            <a:r>
              <a:rPr kumimoji="0" lang="zh-CN" altLang="en-US" b="1" dirty="0" smtClean="0">
                <a:solidFill>
                  <a:srgbClr val="FF0000"/>
                </a:solidFill>
                <a:ea typeface="宋体" pitchFamily="2" charset="-122"/>
                <a:cs typeface="Times New Roman" pitchFamily="18" charset="0"/>
              </a:rPr>
              <a:t>的子节点按估计值升序排列</a:t>
            </a:r>
            <a:r>
              <a:rPr kumimoji="0" lang="zh-CN" altLang="en-US" b="1" dirty="0" smtClean="0">
                <a:solidFill>
                  <a:srgbClr val="000000"/>
                </a:solidFill>
                <a:ea typeface="宋体" pitchFamily="2" charset="-122"/>
                <a:cs typeface="Times New Roman" pitchFamily="18" charset="0"/>
              </a:rPr>
              <a:t>放入</a:t>
            </a:r>
            <a:r>
              <a:rPr kumimoji="0" lang="en-US" altLang="zh-CN" dirty="0" smtClean="0">
                <a:solidFill>
                  <a:srgbClr val="000000"/>
                </a:solidFill>
                <a:ea typeface="宋体" pitchFamily="2" charset="-122"/>
                <a:cs typeface="Times New Roman" pitchFamily="18" charset="0"/>
              </a:rPr>
              <a:t>OPEN</a:t>
            </a:r>
            <a:r>
              <a:rPr kumimoji="0" lang="zh-CN" altLang="en-US" b="1" dirty="0" smtClean="0">
                <a:solidFill>
                  <a:srgbClr val="000000"/>
                </a:solidFill>
                <a:ea typeface="宋体" pitchFamily="2" charset="-122"/>
                <a:cs typeface="Times New Roman" pitchFamily="18" charset="0"/>
              </a:rPr>
              <a:t>表的首部，为每个子节点配置指向节点</a:t>
            </a:r>
            <a:r>
              <a:rPr kumimoji="0" lang="en-US" altLang="zh-CN" dirty="0" smtClean="0">
                <a:solidFill>
                  <a:srgbClr val="000000"/>
                </a:solidFill>
                <a:ea typeface="宋体" pitchFamily="2" charset="-122"/>
                <a:cs typeface="Times New Roman" pitchFamily="18" charset="0"/>
              </a:rPr>
              <a:t>N</a:t>
            </a:r>
            <a:r>
              <a:rPr kumimoji="0" lang="zh-CN" altLang="en-US" b="1" dirty="0" smtClean="0">
                <a:solidFill>
                  <a:srgbClr val="000000"/>
                </a:solidFill>
                <a:ea typeface="宋体" pitchFamily="2" charset="-122"/>
                <a:cs typeface="Times New Roman" pitchFamily="18" charset="0"/>
              </a:rPr>
              <a:t>的指针，转步</a:t>
            </a:r>
            <a:r>
              <a:rPr kumimoji="0" lang="en-US" altLang="zh-CN" dirty="0" smtClean="0">
                <a:solidFill>
                  <a:srgbClr val="000000"/>
                </a:solidFill>
                <a:ea typeface="宋体" pitchFamily="2" charset="-122"/>
                <a:cs typeface="Times New Roman" pitchFamily="18" charset="0"/>
              </a:rPr>
              <a:t>2</a:t>
            </a:r>
            <a:r>
              <a:rPr kumimoji="0" lang="zh-CN" altLang="en-US" b="1" dirty="0" smtClean="0">
                <a:solidFill>
                  <a:srgbClr val="000000"/>
                </a:solidFill>
                <a:ea typeface="宋体" pitchFamily="2" charset="-122"/>
                <a:cs typeface="Times New Roman" pitchFamily="18" charset="0"/>
              </a:rPr>
              <a:t>。</a:t>
            </a:r>
            <a:endParaRPr kumimoji="0" lang="zh-CN" altLang="en-US" sz="3200" dirty="0" smtClean="0">
              <a:solidFill>
                <a:srgbClr val="000000"/>
              </a:solidFill>
              <a:ea typeface="宋体" pitchFamily="2" charset="-122"/>
              <a:cs typeface="Times New Roman" pitchFamily="18" charset="0"/>
            </a:endParaRPr>
          </a:p>
        </p:txBody>
      </p:sp>
    </p:spTree>
    <p:extLst>
      <p:ext uri="{BB962C8B-B14F-4D97-AF65-F5344CB8AC3E}">
        <p14:creationId xmlns:p14="http://schemas.microsoft.com/office/powerpoint/2010/main" val="851856951"/>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68" name="Text Box 4"/>
          <p:cNvSpPr txBox="1">
            <a:spLocks noChangeArrowheads="1"/>
          </p:cNvSpPr>
          <p:nvPr/>
        </p:nvSpPr>
        <p:spPr bwMode="auto">
          <a:xfrm>
            <a:off x="0" y="857232"/>
            <a:ext cx="7572428" cy="2277547"/>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b="1" dirty="0">
                <a:solidFill>
                  <a:srgbClr val="0070C0"/>
                </a:solidFill>
              </a:rPr>
              <a:t>　</a:t>
            </a:r>
            <a:r>
              <a:rPr lang="zh-CN" altLang="en-US" sz="2800" b="1" dirty="0">
                <a:solidFill>
                  <a:srgbClr val="0000FF"/>
                </a:solidFill>
              </a:rPr>
              <a:t>　</a:t>
            </a: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加权状态图与代价</a:t>
            </a:r>
            <a:r>
              <a:rPr lang="zh-CN" altLang="en-US" sz="2800" b="1" dirty="0" smtClean="0">
                <a:solidFill>
                  <a:srgbClr val="0000FF"/>
                </a:solidFill>
                <a:latin typeface="楷体" pitchFamily="49" charset="-122"/>
                <a:ea typeface="楷体" pitchFamily="49" charset="-122"/>
              </a:rPr>
              <a:t>树</a:t>
            </a:r>
            <a:endParaRPr lang="zh-CN" altLang="en-US" sz="2800" b="1" dirty="0">
              <a:solidFill>
                <a:srgbClr val="0000FF"/>
              </a:solidFill>
              <a:latin typeface="楷体" pitchFamily="49" charset="-122"/>
              <a:ea typeface="楷体" pitchFamily="49" charset="-122"/>
            </a:endParaRPr>
          </a:p>
          <a:p>
            <a:pPr algn="just">
              <a:lnSpc>
                <a:spcPct val="130000"/>
              </a:lnSpc>
              <a:spcBef>
                <a:spcPct val="50000"/>
              </a:spcBef>
            </a:pPr>
            <a:r>
              <a:rPr lang="zh-CN" altLang="en-US" dirty="0">
                <a:solidFill>
                  <a:srgbClr val="0070C0"/>
                </a:solidFill>
              </a:rPr>
              <a:t>　　</a:t>
            </a:r>
            <a:r>
              <a:rPr lang="zh-CN" altLang="en-US" dirty="0" smtClean="0">
                <a:solidFill>
                  <a:prstClr val="black"/>
                </a:solidFill>
                <a:latin typeface="黑体" pitchFamily="49" charset="-122"/>
                <a:ea typeface="黑体" pitchFamily="49" charset="-122"/>
              </a:rPr>
              <a:t>旅行路线问题 </a:t>
            </a:r>
            <a:r>
              <a:rPr lang="zh-CN" altLang="en-US" dirty="0" smtClean="0">
                <a:solidFill>
                  <a:prstClr val="black"/>
                </a:solidFill>
                <a:ea typeface="仿宋_GB2312" pitchFamily="49" charset="-122"/>
              </a:rPr>
              <a:t>图</a:t>
            </a:r>
            <a:r>
              <a:rPr lang="en-US" altLang="zh-CN" dirty="0">
                <a:solidFill>
                  <a:prstClr val="black"/>
                </a:solidFill>
                <a:ea typeface="仿宋_GB2312" pitchFamily="49" charset="-122"/>
              </a:rPr>
              <a:t>3-9(a)</a:t>
            </a:r>
            <a:r>
              <a:rPr lang="zh-CN" altLang="en-US" dirty="0">
                <a:solidFill>
                  <a:prstClr val="black"/>
                </a:solidFill>
                <a:ea typeface="仿宋_GB2312" pitchFamily="49" charset="-122"/>
              </a:rPr>
              <a:t>是一个交通图</a:t>
            </a:r>
            <a:r>
              <a:rPr lang="en-US" altLang="zh-CN" dirty="0">
                <a:solidFill>
                  <a:prstClr val="black"/>
                </a:solidFill>
                <a:ea typeface="仿宋_GB2312" pitchFamily="49" charset="-122"/>
              </a:rPr>
              <a:t>,</a:t>
            </a:r>
            <a:r>
              <a:rPr lang="zh-CN" altLang="en-US" dirty="0">
                <a:solidFill>
                  <a:prstClr val="black"/>
                </a:solidFill>
                <a:ea typeface="仿宋_GB2312" pitchFamily="49" charset="-122"/>
              </a:rPr>
              <a:t>设</a:t>
            </a:r>
            <a:r>
              <a:rPr lang="en-US" altLang="zh-CN" i="1" dirty="0">
                <a:solidFill>
                  <a:prstClr val="black"/>
                </a:solidFill>
                <a:ea typeface="仿宋_GB2312" pitchFamily="49" charset="-122"/>
              </a:rPr>
              <a:t>A</a:t>
            </a:r>
            <a:r>
              <a:rPr lang="zh-CN" altLang="en-US" dirty="0">
                <a:solidFill>
                  <a:prstClr val="black"/>
                </a:solidFill>
                <a:ea typeface="仿宋_GB2312" pitchFamily="49" charset="-122"/>
              </a:rPr>
              <a:t>城是出发地</a:t>
            </a:r>
            <a:r>
              <a:rPr lang="en-US" altLang="zh-CN" dirty="0">
                <a:solidFill>
                  <a:prstClr val="black"/>
                </a:solidFill>
                <a:ea typeface="仿宋_GB2312" pitchFamily="49" charset="-122"/>
              </a:rPr>
              <a:t>,</a:t>
            </a:r>
            <a:r>
              <a:rPr lang="en-US" altLang="zh-CN" i="1" dirty="0">
                <a:solidFill>
                  <a:prstClr val="black"/>
                </a:solidFill>
                <a:ea typeface="仿宋_GB2312" pitchFamily="49" charset="-122"/>
              </a:rPr>
              <a:t>E</a:t>
            </a:r>
            <a:r>
              <a:rPr lang="zh-CN" altLang="en-US" dirty="0">
                <a:solidFill>
                  <a:prstClr val="black"/>
                </a:solidFill>
                <a:ea typeface="仿宋_GB2312" pitchFamily="49" charset="-122"/>
              </a:rPr>
              <a:t>城是目的地</a:t>
            </a:r>
            <a:r>
              <a:rPr lang="en-US" altLang="zh-CN" dirty="0">
                <a:solidFill>
                  <a:prstClr val="black"/>
                </a:solidFill>
                <a:ea typeface="仿宋_GB2312" pitchFamily="49" charset="-122"/>
              </a:rPr>
              <a:t>, </a:t>
            </a:r>
            <a:r>
              <a:rPr lang="zh-CN" altLang="en-US" dirty="0">
                <a:solidFill>
                  <a:prstClr val="black"/>
                </a:solidFill>
                <a:ea typeface="仿宋_GB2312" pitchFamily="49" charset="-122"/>
              </a:rPr>
              <a:t>边上的数字代表两城之间的交通费。试求从</a:t>
            </a:r>
            <a:r>
              <a:rPr lang="en-US" altLang="zh-CN" i="1" dirty="0">
                <a:solidFill>
                  <a:prstClr val="black"/>
                </a:solidFill>
                <a:ea typeface="仿宋_GB2312" pitchFamily="49" charset="-122"/>
              </a:rPr>
              <a:t>A</a:t>
            </a:r>
            <a:r>
              <a:rPr lang="zh-CN" altLang="en-US" dirty="0">
                <a:solidFill>
                  <a:prstClr val="black"/>
                </a:solidFill>
                <a:ea typeface="仿宋_GB2312" pitchFamily="49" charset="-122"/>
              </a:rPr>
              <a:t>到</a:t>
            </a:r>
            <a:r>
              <a:rPr lang="en-US" altLang="zh-CN" dirty="0">
                <a:solidFill>
                  <a:prstClr val="black"/>
                </a:solidFill>
                <a:ea typeface="仿宋_GB2312" pitchFamily="49" charset="-122"/>
              </a:rPr>
              <a:t>E</a:t>
            </a:r>
            <a:r>
              <a:rPr lang="zh-CN" altLang="en-US" dirty="0">
                <a:solidFill>
                  <a:prstClr val="black"/>
                </a:solidFill>
                <a:ea typeface="仿宋_GB2312" pitchFamily="49" charset="-122"/>
              </a:rPr>
              <a:t>最小费用的旅行路线。 </a:t>
            </a:r>
          </a:p>
        </p:txBody>
      </p:sp>
      <p:grpSp>
        <p:nvGrpSpPr>
          <p:cNvPr id="3" name="组合 37"/>
          <p:cNvGrpSpPr>
            <a:grpSpLocks/>
          </p:cNvGrpSpPr>
          <p:nvPr/>
        </p:nvGrpSpPr>
        <p:grpSpPr bwMode="auto">
          <a:xfrm>
            <a:off x="2051720" y="3763610"/>
            <a:ext cx="3741665" cy="3094390"/>
            <a:chOff x="2285984" y="2786058"/>
            <a:chExt cx="4553396" cy="3298290"/>
          </a:xfrm>
        </p:grpSpPr>
        <p:grpSp>
          <p:nvGrpSpPr>
            <p:cNvPr id="4" name="组合 35"/>
            <p:cNvGrpSpPr>
              <a:grpSpLocks/>
            </p:cNvGrpSpPr>
            <p:nvPr/>
          </p:nvGrpSpPr>
          <p:grpSpPr bwMode="auto">
            <a:xfrm>
              <a:off x="2285984" y="2786058"/>
              <a:ext cx="4553396" cy="3298290"/>
              <a:chOff x="2285984" y="2786058"/>
              <a:chExt cx="4553396" cy="3298290"/>
            </a:xfrm>
          </p:grpSpPr>
          <p:sp>
            <p:nvSpPr>
              <p:cNvPr id="6" name="椭圆 3"/>
              <p:cNvSpPr>
                <a:spLocks noChangeArrowheads="1"/>
              </p:cNvSpPr>
              <p:nvPr/>
            </p:nvSpPr>
            <p:spPr bwMode="auto">
              <a:xfrm>
                <a:off x="2714612" y="378619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7" name="椭圆 4"/>
              <p:cNvSpPr>
                <a:spLocks noChangeArrowheads="1"/>
              </p:cNvSpPr>
              <p:nvPr/>
            </p:nvSpPr>
            <p:spPr bwMode="auto">
              <a:xfrm>
                <a:off x="2786050" y="557214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 name="椭圆 5"/>
              <p:cNvSpPr>
                <a:spLocks noChangeArrowheads="1"/>
              </p:cNvSpPr>
              <p:nvPr/>
            </p:nvSpPr>
            <p:spPr bwMode="auto">
              <a:xfrm>
                <a:off x="5214942" y="557214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9" name="椭圆 6"/>
              <p:cNvSpPr>
                <a:spLocks noChangeArrowheads="1"/>
              </p:cNvSpPr>
              <p:nvPr/>
            </p:nvSpPr>
            <p:spPr bwMode="auto">
              <a:xfrm>
                <a:off x="6215074" y="364331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10" name="椭圆 7"/>
              <p:cNvSpPr>
                <a:spLocks noChangeArrowheads="1"/>
              </p:cNvSpPr>
              <p:nvPr/>
            </p:nvSpPr>
            <p:spPr bwMode="auto">
              <a:xfrm>
                <a:off x="5143504" y="321468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11" name="直接连接符 9"/>
              <p:cNvCxnSpPr>
                <a:cxnSpLocks noChangeShapeType="1"/>
                <a:stCxn id="6" idx="6"/>
                <a:endCxn id="10" idx="2"/>
              </p:cNvCxnSpPr>
              <p:nvPr/>
            </p:nvCxnSpPr>
            <p:spPr bwMode="auto">
              <a:xfrm flipV="1">
                <a:off x="2928926" y="3321843"/>
                <a:ext cx="2214578" cy="571504"/>
              </a:xfrm>
              <a:prstGeom prst="line">
                <a:avLst/>
              </a:prstGeom>
              <a:noFill/>
              <a:ln w="9525" algn="ctr">
                <a:solidFill>
                  <a:schemeClr val="tx1"/>
                </a:solidFill>
                <a:round/>
                <a:headEnd/>
                <a:tailEnd/>
              </a:ln>
            </p:spPr>
          </p:cxnSp>
          <p:cxnSp>
            <p:nvCxnSpPr>
              <p:cNvPr id="12" name="直接连接符 11"/>
              <p:cNvCxnSpPr>
                <a:cxnSpLocks noChangeShapeType="1"/>
                <a:stCxn id="10" idx="6"/>
                <a:endCxn id="9" idx="2"/>
              </p:cNvCxnSpPr>
              <p:nvPr/>
            </p:nvCxnSpPr>
            <p:spPr bwMode="auto">
              <a:xfrm>
                <a:off x="5357818" y="3321843"/>
                <a:ext cx="857256" cy="428628"/>
              </a:xfrm>
              <a:prstGeom prst="line">
                <a:avLst/>
              </a:prstGeom>
              <a:noFill/>
              <a:ln w="9525" algn="ctr">
                <a:solidFill>
                  <a:schemeClr val="tx1"/>
                </a:solidFill>
                <a:round/>
                <a:headEnd/>
                <a:tailEnd/>
              </a:ln>
            </p:spPr>
          </p:cxnSp>
          <p:cxnSp>
            <p:nvCxnSpPr>
              <p:cNvPr id="13" name="直接连接符 13"/>
              <p:cNvCxnSpPr>
                <a:cxnSpLocks noChangeShapeType="1"/>
                <a:stCxn id="6" idx="4"/>
                <a:endCxn id="7" idx="0"/>
              </p:cNvCxnSpPr>
              <p:nvPr/>
            </p:nvCxnSpPr>
            <p:spPr bwMode="auto">
              <a:xfrm rot="16200000" flipH="1">
                <a:off x="2071670" y="4750603"/>
                <a:ext cx="1571636" cy="71438"/>
              </a:xfrm>
              <a:prstGeom prst="line">
                <a:avLst/>
              </a:prstGeom>
              <a:noFill/>
              <a:ln w="9525" algn="ctr">
                <a:solidFill>
                  <a:schemeClr val="tx1"/>
                </a:solidFill>
                <a:round/>
                <a:headEnd/>
                <a:tailEnd/>
              </a:ln>
            </p:spPr>
          </p:cxnSp>
          <p:cxnSp>
            <p:nvCxnSpPr>
              <p:cNvPr id="14" name="直接连接符 16"/>
              <p:cNvCxnSpPr>
                <a:cxnSpLocks noChangeShapeType="1"/>
                <a:stCxn id="7" idx="6"/>
                <a:endCxn id="8" idx="2"/>
              </p:cNvCxnSpPr>
              <p:nvPr/>
            </p:nvCxnSpPr>
            <p:spPr bwMode="auto">
              <a:xfrm>
                <a:off x="3000364" y="5679297"/>
                <a:ext cx="2214578" cy="1588"/>
              </a:xfrm>
              <a:prstGeom prst="line">
                <a:avLst/>
              </a:prstGeom>
              <a:noFill/>
              <a:ln w="9525" algn="ctr">
                <a:solidFill>
                  <a:schemeClr val="tx1"/>
                </a:solidFill>
                <a:round/>
                <a:headEnd/>
                <a:tailEnd/>
              </a:ln>
            </p:spPr>
          </p:cxnSp>
          <p:cxnSp>
            <p:nvCxnSpPr>
              <p:cNvPr id="15" name="直接连接符 18"/>
              <p:cNvCxnSpPr>
                <a:cxnSpLocks noChangeShapeType="1"/>
                <a:stCxn id="10" idx="4"/>
                <a:endCxn id="8" idx="0"/>
              </p:cNvCxnSpPr>
              <p:nvPr/>
            </p:nvCxnSpPr>
            <p:spPr bwMode="auto">
              <a:xfrm rot="16200000" flipH="1">
                <a:off x="4214810" y="4464851"/>
                <a:ext cx="2143140" cy="71438"/>
              </a:xfrm>
              <a:prstGeom prst="line">
                <a:avLst/>
              </a:prstGeom>
              <a:noFill/>
              <a:ln w="9525" algn="ctr">
                <a:solidFill>
                  <a:schemeClr val="tx1"/>
                </a:solidFill>
                <a:round/>
                <a:headEnd/>
                <a:tailEnd/>
              </a:ln>
            </p:spPr>
          </p:cxnSp>
          <p:cxnSp>
            <p:nvCxnSpPr>
              <p:cNvPr id="16" name="直接连接符 20"/>
              <p:cNvCxnSpPr>
                <a:cxnSpLocks noChangeShapeType="1"/>
                <a:stCxn id="8" idx="7"/>
                <a:endCxn id="9" idx="3"/>
              </p:cNvCxnSpPr>
              <p:nvPr/>
            </p:nvCxnSpPr>
            <p:spPr bwMode="auto">
              <a:xfrm rot="5400000" flipH="1" flipV="1">
                <a:off x="4933523" y="4290589"/>
                <a:ext cx="1777284" cy="848590"/>
              </a:xfrm>
              <a:prstGeom prst="line">
                <a:avLst/>
              </a:prstGeom>
              <a:noFill/>
              <a:ln w="9525" algn="ctr">
                <a:solidFill>
                  <a:schemeClr val="tx1"/>
                </a:solidFill>
                <a:round/>
                <a:headEnd/>
                <a:tailEnd/>
              </a:ln>
            </p:spPr>
          </p:cxnSp>
          <p:sp>
            <p:nvSpPr>
              <p:cNvPr id="17" name="TextBox 25"/>
              <p:cNvSpPr txBox="1">
                <a:spLocks noChangeArrowheads="1"/>
              </p:cNvSpPr>
              <p:nvPr/>
            </p:nvSpPr>
            <p:spPr bwMode="auto">
              <a:xfrm>
                <a:off x="2285984" y="364331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A</a:t>
                </a:r>
                <a:endParaRPr kumimoji="0" lang="zh-CN" altLang="en-US" sz="1800" smtClean="0">
                  <a:solidFill>
                    <a:srgbClr val="000000"/>
                  </a:solidFill>
                </a:endParaRPr>
              </a:p>
            </p:txBody>
          </p:sp>
          <p:sp>
            <p:nvSpPr>
              <p:cNvPr id="18" name="TextBox 26"/>
              <p:cNvSpPr txBox="1">
                <a:spLocks noChangeArrowheads="1"/>
              </p:cNvSpPr>
              <p:nvPr/>
            </p:nvSpPr>
            <p:spPr bwMode="auto">
              <a:xfrm>
                <a:off x="5643570" y="5500702"/>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endParaRPr kumimoji="0" lang="zh-CN" altLang="en-US" sz="1800" smtClean="0">
                  <a:solidFill>
                    <a:srgbClr val="000000"/>
                  </a:solidFill>
                </a:endParaRPr>
              </a:p>
            </p:txBody>
          </p:sp>
          <p:sp>
            <p:nvSpPr>
              <p:cNvPr id="19" name="TextBox 27"/>
              <p:cNvSpPr txBox="1">
                <a:spLocks noChangeArrowheads="1"/>
              </p:cNvSpPr>
              <p:nvPr/>
            </p:nvSpPr>
            <p:spPr bwMode="auto">
              <a:xfrm>
                <a:off x="2357422" y="5500702"/>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endParaRPr kumimoji="0" lang="zh-CN" altLang="en-US" sz="1800" smtClean="0">
                  <a:solidFill>
                    <a:srgbClr val="000000"/>
                  </a:solidFill>
                </a:endParaRPr>
              </a:p>
            </p:txBody>
          </p:sp>
          <p:sp>
            <p:nvSpPr>
              <p:cNvPr id="20" name="TextBox 28"/>
              <p:cNvSpPr txBox="1">
                <a:spLocks noChangeArrowheads="1"/>
              </p:cNvSpPr>
              <p:nvPr/>
            </p:nvSpPr>
            <p:spPr bwMode="auto">
              <a:xfrm>
                <a:off x="6500826" y="328612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endParaRPr kumimoji="0" lang="zh-CN" altLang="en-US" sz="1800" smtClean="0">
                  <a:solidFill>
                    <a:srgbClr val="000000"/>
                  </a:solidFill>
                </a:endParaRPr>
              </a:p>
            </p:txBody>
          </p:sp>
          <p:sp>
            <p:nvSpPr>
              <p:cNvPr id="21" name="TextBox 29"/>
              <p:cNvSpPr txBox="1">
                <a:spLocks noChangeArrowheads="1"/>
              </p:cNvSpPr>
              <p:nvPr/>
            </p:nvSpPr>
            <p:spPr bwMode="auto">
              <a:xfrm>
                <a:off x="5214942" y="2786058"/>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endParaRPr kumimoji="0" lang="zh-CN" altLang="en-US" sz="1800" smtClean="0">
                  <a:solidFill>
                    <a:srgbClr val="000000"/>
                  </a:solidFill>
                </a:endParaRPr>
              </a:p>
            </p:txBody>
          </p:sp>
          <p:sp>
            <p:nvSpPr>
              <p:cNvPr id="22" name="TextBox 30"/>
              <p:cNvSpPr txBox="1">
                <a:spLocks noChangeArrowheads="1"/>
              </p:cNvSpPr>
              <p:nvPr/>
            </p:nvSpPr>
            <p:spPr bwMode="auto">
              <a:xfrm>
                <a:off x="4000496" y="57150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23" name="TextBox 31"/>
              <p:cNvSpPr txBox="1">
                <a:spLocks noChangeArrowheads="1"/>
              </p:cNvSpPr>
              <p:nvPr/>
            </p:nvSpPr>
            <p:spPr bwMode="auto">
              <a:xfrm>
                <a:off x="2428860" y="457200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24" name="TextBox 32"/>
              <p:cNvSpPr txBox="1">
                <a:spLocks noChangeArrowheads="1"/>
              </p:cNvSpPr>
              <p:nvPr/>
            </p:nvSpPr>
            <p:spPr bwMode="auto">
              <a:xfrm>
                <a:off x="3643306" y="321468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25" name="TextBox 33"/>
              <p:cNvSpPr txBox="1">
                <a:spLocks noChangeArrowheads="1"/>
              </p:cNvSpPr>
              <p:nvPr/>
            </p:nvSpPr>
            <p:spPr bwMode="auto">
              <a:xfrm>
                <a:off x="5715008" y="314324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26" name="TextBox 34"/>
              <p:cNvSpPr txBox="1">
                <a:spLocks noChangeArrowheads="1"/>
              </p:cNvSpPr>
              <p:nvPr/>
            </p:nvSpPr>
            <p:spPr bwMode="auto">
              <a:xfrm>
                <a:off x="6000760" y="457200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grpSp>
        <p:sp>
          <p:nvSpPr>
            <p:cNvPr id="5" name="TextBox 36"/>
            <p:cNvSpPr txBox="1">
              <a:spLocks noChangeArrowheads="1"/>
            </p:cNvSpPr>
            <p:nvPr/>
          </p:nvSpPr>
          <p:spPr bwMode="auto">
            <a:xfrm>
              <a:off x="4929190" y="428625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grpSp>
      <p:sp>
        <p:nvSpPr>
          <p:cNvPr id="27" name="标题 1"/>
          <p:cNvSpPr txBox="1">
            <a:spLocks/>
          </p:cNvSpPr>
          <p:nvPr/>
        </p:nvSpPr>
        <p:spPr>
          <a:xfrm>
            <a:off x="1000125" y="38100"/>
            <a:ext cx="7793038" cy="747713"/>
          </a:xfrm>
          <a:prstGeom prst="rect">
            <a:avLst/>
          </a:prstGeom>
        </p:spPr>
        <p:txBody>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nSpc>
                <a:spcPct val="130000"/>
              </a:lnSpc>
              <a:spcBef>
                <a:spcPct val="50000"/>
              </a:spcBef>
            </a:pPr>
            <a:r>
              <a:rPr lang="en-US" altLang="zh-CN" smtClean="0">
                <a:latin typeface="黑体" pitchFamily="49" charset="-122"/>
                <a:ea typeface="黑体" pitchFamily="49" charset="-122"/>
              </a:rPr>
              <a:t>3.2.4 </a:t>
            </a:r>
            <a:r>
              <a:rPr lang="zh-CN" altLang="en-US" smtClean="0">
                <a:latin typeface="黑体" pitchFamily="49" charset="-122"/>
                <a:ea typeface="黑体" pitchFamily="49" charset="-122"/>
              </a:rPr>
              <a:t>加权状态图搜索</a:t>
            </a:r>
            <a:endParaRPr lang="zh-CN" altLang="en-US" dirty="0" smtClean="0">
              <a:latin typeface="黑体" pitchFamily="49" charset="-122"/>
              <a:ea typeface="黑体" pitchFamily="49" charset="-122"/>
            </a:endParaRPr>
          </a:p>
        </p:txBody>
      </p:sp>
    </p:spTree>
    <p:extLst>
      <p:ext uri="{BB962C8B-B14F-4D97-AF65-F5344CB8AC3E}">
        <p14:creationId xmlns:p14="http://schemas.microsoft.com/office/powerpoint/2010/main" val="3181071773"/>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2468">
                                            <p:txEl>
                                              <p:pRg st="0" end="0"/>
                                            </p:txEl>
                                          </p:spTgt>
                                        </p:tgtEl>
                                        <p:attrNameLst>
                                          <p:attrName>style.visibility</p:attrName>
                                        </p:attrNameLst>
                                      </p:cBhvr>
                                      <p:to>
                                        <p:strVal val="visible"/>
                                      </p:to>
                                    </p:set>
                                    <p:animEffect transition="in" filter="blinds(horizontal)">
                                      <p:cBhvr>
                                        <p:cTn id="7" dur="500"/>
                                        <p:tgtEl>
                                          <p:spTgt spid="702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2468">
                                            <p:txEl>
                                              <p:pRg st="1" end="1"/>
                                            </p:txEl>
                                          </p:spTgt>
                                        </p:tgtEl>
                                        <p:attrNameLst>
                                          <p:attrName>style.visibility</p:attrName>
                                        </p:attrNameLst>
                                      </p:cBhvr>
                                      <p:to>
                                        <p:strVal val="visible"/>
                                      </p:to>
                                    </p:set>
                                    <p:animEffect transition="in" filter="blinds(horizontal)">
                                      <p:cBhvr>
                                        <p:cTn id="12" dur="500"/>
                                        <p:tgtEl>
                                          <p:spTgt spid="7024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3.2.4 </a:t>
            </a:r>
            <a:r>
              <a:rPr lang="zh-CN" altLang="en-US" dirty="0" smtClean="0">
                <a:latin typeface="黑体" pitchFamily="49" charset="-122"/>
                <a:ea typeface="黑体" pitchFamily="49" charset="-122"/>
              </a:rPr>
              <a:t>加权状态图搜索</a:t>
            </a:r>
          </a:p>
        </p:txBody>
      </p:sp>
      <p:sp>
        <p:nvSpPr>
          <p:cNvPr id="55299" name="内容占位符 2"/>
          <p:cNvSpPr>
            <a:spLocks noGrp="1"/>
          </p:cNvSpPr>
          <p:nvPr>
            <p:ph idx="1"/>
          </p:nvPr>
        </p:nvSpPr>
        <p:spPr>
          <a:xfrm>
            <a:off x="771412" y="2873078"/>
            <a:ext cx="8169275" cy="1928813"/>
          </a:xfrm>
        </p:spPr>
        <p:txBody>
          <a:bodyPr/>
          <a:lstStyle/>
          <a:p>
            <a:r>
              <a:rPr lang="zh-CN" altLang="en-US" sz="2400" b="1" dirty="0" smtClean="0">
                <a:latin typeface="楷体_GB2312" pitchFamily="49" charset="-122"/>
                <a:ea typeface="楷体_GB2312" pitchFamily="49" charset="-122"/>
              </a:rPr>
              <a:t>代价</a:t>
            </a:r>
            <a:endParaRPr lang="en-US" altLang="zh-CN" sz="2400" b="1" dirty="0" smtClean="0">
              <a:latin typeface="楷体_GB2312" pitchFamily="49" charset="-122"/>
              <a:ea typeface="楷体_GB2312" pitchFamily="49" charset="-122"/>
            </a:endParaRPr>
          </a:p>
          <a:p>
            <a:pPr lvl="1"/>
            <a:r>
              <a:rPr lang="zh-CN" altLang="en-US" dirty="0" smtClean="0">
                <a:ea typeface="仿宋_GB2312" pitchFamily="49" charset="-122"/>
              </a:rPr>
              <a:t>可以是两点之间的距离、交通费用或所需时间等等</a:t>
            </a:r>
            <a:endParaRPr lang="en-US" altLang="zh-CN" dirty="0" smtClean="0">
              <a:ea typeface="仿宋_GB2312" pitchFamily="49" charset="-122"/>
            </a:endParaRPr>
          </a:p>
          <a:p>
            <a:pPr lvl="1"/>
            <a:r>
              <a:rPr lang="zh-CN" altLang="en-US" dirty="0" smtClean="0">
                <a:ea typeface="仿宋_GB2312" pitchFamily="49" charset="-122"/>
              </a:rPr>
              <a:t>通常用</a:t>
            </a:r>
            <a:r>
              <a:rPr lang="en-US" altLang="zh-CN" i="1" dirty="0" smtClean="0">
                <a:ea typeface="仿宋_GB2312" pitchFamily="49" charset="-122"/>
              </a:rPr>
              <a:t>g</a:t>
            </a:r>
            <a:r>
              <a:rPr lang="en-US" altLang="zh-CN" dirty="0" smtClean="0">
                <a:ea typeface="仿宋_GB2312" pitchFamily="49" charset="-122"/>
              </a:rPr>
              <a:t>(</a:t>
            </a:r>
            <a:r>
              <a:rPr lang="en-US" altLang="zh-CN" i="1" dirty="0" smtClean="0">
                <a:ea typeface="仿宋_GB2312" pitchFamily="49" charset="-122"/>
              </a:rPr>
              <a:t>n</a:t>
            </a:r>
            <a:r>
              <a:rPr lang="en-US" altLang="zh-CN" dirty="0" smtClean="0">
                <a:ea typeface="仿宋_GB2312" pitchFamily="49" charset="-122"/>
              </a:rPr>
              <a:t>)</a:t>
            </a:r>
            <a:r>
              <a:rPr lang="zh-CN" altLang="en-US" dirty="0" smtClean="0">
                <a:ea typeface="仿宋_GB2312" pitchFamily="49" charset="-122"/>
              </a:rPr>
              <a:t>表示从初始节点</a:t>
            </a:r>
            <a:r>
              <a:rPr lang="en-US" altLang="zh-CN" i="1" dirty="0" smtClean="0">
                <a:ea typeface="仿宋_GB2312" pitchFamily="49" charset="-122"/>
              </a:rPr>
              <a:t>S</a:t>
            </a:r>
            <a:r>
              <a:rPr lang="en-US" altLang="zh-CN" baseline="-25000" dirty="0" smtClean="0">
                <a:ea typeface="仿宋_GB2312" pitchFamily="49" charset="-122"/>
              </a:rPr>
              <a:t>o</a:t>
            </a:r>
            <a:r>
              <a:rPr lang="zh-CN" altLang="en-US" dirty="0" smtClean="0">
                <a:ea typeface="仿宋_GB2312" pitchFamily="49" charset="-122"/>
              </a:rPr>
              <a:t>到节点</a:t>
            </a:r>
            <a:r>
              <a:rPr lang="en-US" altLang="zh-CN" i="1" dirty="0" smtClean="0">
                <a:ea typeface="仿宋_GB2312" pitchFamily="49" charset="-122"/>
              </a:rPr>
              <a:t>n</a:t>
            </a:r>
            <a:r>
              <a:rPr lang="zh-CN" altLang="en-US" dirty="0" smtClean="0">
                <a:ea typeface="仿宋_GB2312" pitchFamily="49" charset="-122"/>
              </a:rPr>
              <a:t>的代价</a:t>
            </a:r>
            <a:endParaRPr lang="en-US" altLang="zh-CN" dirty="0" smtClean="0">
              <a:ea typeface="仿宋_GB2312" pitchFamily="49" charset="-122"/>
            </a:endParaRPr>
          </a:p>
          <a:p>
            <a:pPr lvl="1"/>
            <a:r>
              <a:rPr lang="zh-CN" altLang="en-US" dirty="0" smtClean="0">
                <a:ea typeface="仿宋_GB2312" pitchFamily="49" charset="-122"/>
              </a:rPr>
              <a:t>用</a:t>
            </a:r>
            <a:r>
              <a:rPr lang="en-US" altLang="zh-CN" i="1" dirty="0" smtClean="0">
                <a:ea typeface="仿宋_GB2312" pitchFamily="49" charset="-122"/>
              </a:rPr>
              <a:t>c</a:t>
            </a:r>
            <a:r>
              <a:rPr lang="en-US" altLang="zh-CN" dirty="0" smtClean="0">
                <a:ea typeface="仿宋_GB2312" pitchFamily="49" charset="-122"/>
              </a:rPr>
              <a:t>(</a:t>
            </a:r>
            <a:r>
              <a:rPr lang="en-US" altLang="zh-CN" i="1" dirty="0" err="1" smtClean="0">
                <a:ea typeface="仿宋_GB2312" pitchFamily="49" charset="-122"/>
              </a:rPr>
              <a:t>n</a:t>
            </a:r>
            <a:r>
              <a:rPr lang="en-US" altLang="zh-CN" i="1" baseline="-25000" dirty="0" err="1" smtClean="0">
                <a:ea typeface="仿宋_GB2312" pitchFamily="49" charset="-122"/>
              </a:rPr>
              <a:t>i</a:t>
            </a:r>
            <a:r>
              <a:rPr lang="en-US" altLang="zh-CN" dirty="0" err="1" smtClean="0">
                <a:ea typeface="仿宋_GB2312" pitchFamily="49" charset="-122"/>
              </a:rPr>
              <a:t>,</a:t>
            </a:r>
            <a:r>
              <a:rPr lang="en-US" altLang="zh-CN" i="1" dirty="0" err="1" smtClean="0">
                <a:ea typeface="仿宋_GB2312" pitchFamily="49" charset="-122"/>
              </a:rPr>
              <a:t>n</a:t>
            </a:r>
            <a:r>
              <a:rPr lang="en-US" altLang="zh-CN" i="1" baseline="-25000" dirty="0" err="1" smtClean="0">
                <a:ea typeface="仿宋_GB2312" pitchFamily="49" charset="-122"/>
              </a:rPr>
              <a:t>j</a:t>
            </a:r>
            <a:r>
              <a:rPr lang="en-US" altLang="zh-CN" dirty="0" smtClean="0">
                <a:ea typeface="仿宋_GB2312" pitchFamily="49" charset="-122"/>
              </a:rPr>
              <a:t>)</a:t>
            </a:r>
            <a:r>
              <a:rPr lang="zh-CN" altLang="en-US" dirty="0" smtClean="0">
                <a:ea typeface="仿宋_GB2312" pitchFamily="49" charset="-122"/>
              </a:rPr>
              <a:t>表示父节点</a:t>
            </a:r>
            <a:r>
              <a:rPr lang="en-US" altLang="zh-CN" i="1" dirty="0" err="1" smtClean="0">
                <a:ea typeface="仿宋_GB2312" pitchFamily="49" charset="-122"/>
              </a:rPr>
              <a:t>n</a:t>
            </a:r>
            <a:r>
              <a:rPr lang="en-US" altLang="zh-CN" i="1" baseline="-25000" dirty="0" err="1" smtClean="0">
                <a:ea typeface="仿宋_GB2312" pitchFamily="49" charset="-122"/>
              </a:rPr>
              <a:t>i</a:t>
            </a:r>
            <a:r>
              <a:rPr lang="zh-CN" altLang="en-US" dirty="0" smtClean="0">
                <a:ea typeface="仿宋_GB2312" pitchFamily="49" charset="-122"/>
              </a:rPr>
              <a:t>到子节点</a:t>
            </a:r>
            <a:r>
              <a:rPr lang="en-US" altLang="zh-CN" i="1" dirty="0" err="1" smtClean="0">
                <a:ea typeface="仿宋_GB2312" pitchFamily="49" charset="-122"/>
              </a:rPr>
              <a:t>n</a:t>
            </a:r>
            <a:r>
              <a:rPr lang="en-US" altLang="zh-CN" i="1" baseline="-25000" dirty="0" err="1" smtClean="0">
                <a:ea typeface="仿宋_GB2312" pitchFamily="49" charset="-122"/>
              </a:rPr>
              <a:t>j</a:t>
            </a:r>
            <a:r>
              <a:rPr lang="zh-CN" altLang="en-US" dirty="0" smtClean="0">
                <a:ea typeface="仿宋_GB2312" pitchFamily="49" charset="-122"/>
              </a:rPr>
              <a:t>的代价</a:t>
            </a:r>
            <a:r>
              <a:rPr lang="en-US" altLang="zh-CN" dirty="0" smtClean="0">
                <a:ea typeface="仿宋_GB2312" pitchFamily="49" charset="-122"/>
              </a:rPr>
              <a:t>,</a:t>
            </a:r>
            <a:r>
              <a:rPr lang="zh-CN" altLang="en-US" dirty="0" smtClean="0">
                <a:ea typeface="仿宋_GB2312" pitchFamily="49" charset="-122"/>
              </a:rPr>
              <a:t>即边</a:t>
            </a:r>
            <a:r>
              <a:rPr lang="en-US" altLang="zh-CN" dirty="0" smtClean="0">
                <a:ea typeface="仿宋_GB2312" pitchFamily="49" charset="-122"/>
              </a:rPr>
              <a:t>(</a:t>
            </a:r>
            <a:r>
              <a:rPr lang="en-US" altLang="zh-CN" i="1" dirty="0" err="1" smtClean="0">
                <a:ea typeface="仿宋_GB2312" pitchFamily="49" charset="-122"/>
              </a:rPr>
              <a:t>n</a:t>
            </a:r>
            <a:r>
              <a:rPr lang="en-US" altLang="zh-CN" i="1" baseline="-25000" dirty="0" err="1" smtClean="0">
                <a:ea typeface="仿宋_GB2312" pitchFamily="49" charset="-122"/>
              </a:rPr>
              <a:t>i</a:t>
            </a:r>
            <a:r>
              <a:rPr lang="en-US" altLang="zh-CN" dirty="0" err="1" smtClean="0">
                <a:ea typeface="仿宋_GB2312" pitchFamily="49" charset="-122"/>
              </a:rPr>
              <a:t>,</a:t>
            </a:r>
            <a:r>
              <a:rPr lang="en-US" altLang="zh-CN" i="1" dirty="0" err="1" smtClean="0">
                <a:ea typeface="仿宋_GB2312" pitchFamily="49" charset="-122"/>
              </a:rPr>
              <a:t>n</a:t>
            </a:r>
            <a:r>
              <a:rPr lang="en-US" altLang="zh-CN" baseline="-25000" dirty="0" err="1" smtClean="0">
                <a:ea typeface="仿宋_GB2312" pitchFamily="49" charset="-122"/>
              </a:rPr>
              <a:t>j</a:t>
            </a:r>
            <a:r>
              <a:rPr lang="en-US" altLang="zh-CN" dirty="0" smtClean="0">
                <a:ea typeface="仿宋_GB2312" pitchFamily="49" charset="-122"/>
              </a:rPr>
              <a:t>)</a:t>
            </a:r>
            <a:r>
              <a:rPr lang="zh-CN" altLang="en-US" dirty="0" smtClean="0">
                <a:ea typeface="仿宋_GB2312" pitchFamily="49" charset="-122"/>
              </a:rPr>
              <a:t>的代价</a:t>
            </a:r>
            <a:endParaRPr lang="zh-CN" altLang="en-US" sz="3600" dirty="0" smtClean="0"/>
          </a:p>
        </p:txBody>
      </p:sp>
      <p:sp>
        <p:nvSpPr>
          <p:cNvPr id="55300" name="Text Box 5"/>
          <p:cNvSpPr txBox="1">
            <a:spLocks noChangeArrowheads="1"/>
          </p:cNvSpPr>
          <p:nvPr/>
        </p:nvSpPr>
        <p:spPr bwMode="auto">
          <a:xfrm>
            <a:off x="2843808" y="5085184"/>
            <a:ext cx="30337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i="1" dirty="0" smtClean="0">
                <a:solidFill>
                  <a:srgbClr val="000000"/>
                </a:solidFill>
              </a:rPr>
              <a:t>g</a:t>
            </a:r>
            <a:r>
              <a:rPr kumimoji="0" lang="en-US" altLang="zh-CN" dirty="0" smtClean="0">
                <a:solidFill>
                  <a:srgbClr val="000000"/>
                </a:solidFill>
              </a:rPr>
              <a:t>(</a:t>
            </a:r>
            <a:r>
              <a:rPr kumimoji="0" lang="en-US" altLang="zh-CN" dirty="0" err="1" smtClean="0">
                <a:solidFill>
                  <a:srgbClr val="000000"/>
                </a:solidFill>
              </a:rPr>
              <a:t>n</a:t>
            </a:r>
            <a:r>
              <a:rPr kumimoji="0" lang="en-US" altLang="zh-CN" i="1" baseline="-25000" dirty="0" err="1" smtClean="0">
                <a:solidFill>
                  <a:srgbClr val="000000"/>
                </a:solidFill>
              </a:rPr>
              <a:t>j</a:t>
            </a:r>
            <a:r>
              <a:rPr kumimoji="0" lang="en-US" altLang="zh-CN" dirty="0" smtClean="0">
                <a:solidFill>
                  <a:srgbClr val="000000"/>
                </a:solidFill>
              </a:rPr>
              <a:t>)</a:t>
            </a:r>
            <a:r>
              <a:rPr kumimoji="0" lang="zh-CN" altLang="en-US" dirty="0" smtClean="0">
                <a:solidFill>
                  <a:srgbClr val="000000"/>
                </a:solidFill>
                <a:latin typeface="宋体" pitchFamily="2" charset="-122"/>
              </a:rPr>
              <a:t>＝</a:t>
            </a:r>
            <a:r>
              <a:rPr kumimoji="0" lang="en-US" altLang="zh-CN" i="1" dirty="0" smtClean="0">
                <a:solidFill>
                  <a:srgbClr val="000000"/>
                </a:solidFill>
              </a:rPr>
              <a:t>g</a:t>
            </a:r>
            <a:r>
              <a:rPr kumimoji="0" lang="en-US" altLang="zh-CN" dirty="0" smtClean="0">
                <a:solidFill>
                  <a:srgbClr val="000000"/>
                </a:solidFill>
              </a:rPr>
              <a:t>(</a:t>
            </a:r>
            <a:r>
              <a:rPr kumimoji="0" lang="en-US" altLang="zh-CN" dirty="0" err="1" smtClean="0">
                <a:solidFill>
                  <a:srgbClr val="000000"/>
                </a:solidFill>
              </a:rPr>
              <a:t>n</a:t>
            </a:r>
            <a:r>
              <a:rPr kumimoji="0" lang="en-US" altLang="zh-CN" i="1" baseline="-25000" dirty="0" err="1" smtClean="0">
                <a:solidFill>
                  <a:srgbClr val="000000"/>
                </a:solidFill>
              </a:rPr>
              <a:t>i</a:t>
            </a:r>
            <a:r>
              <a:rPr kumimoji="0" lang="en-US" altLang="zh-CN" dirty="0" smtClean="0">
                <a:solidFill>
                  <a:srgbClr val="000000"/>
                </a:solidFill>
              </a:rPr>
              <a:t>)</a:t>
            </a:r>
            <a:r>
              <a:rPr kumimoji="0" lang="zh-CN" altLang="en-US" dirty="0" smtClean="0">
                <a:solidFill>
                  <a:srgbClr val="000000"/>
                </a:solidFill>
                <a:latin typeface="宋体" pitchFamily="2" charset="-122"/>
              </a:rPr>
              <a:t>＋</a:t>
            </a:r>
            <a:r>
              <a:rPr kumimoji="0" lang="en-US" altLang="zh-CN" i="1" dirty="0" smtClean="0">
                <a:solidFill>
                  <a:srgbClr val="000000"/>
                </a:solidFill>
              </a:rPr>
              <a:t>c</a:t>
            </a:r>
            <a:r>
              <a:rPr kumimoji="0" lang="en-US" altLang="zh-CN" dirty="0" smtClean="0">
                <a:solidFill>
                  <a:srgbClr val="000000"/>
                </a:solidFill>
              </a:rPr>
              <a:t>(</a:t>
            </a:r>
            <a:r>
              <a:rPr kumimoji="0" lang="en-US" altLang="zh-CN" i="1" dirty="0" err="1" smtClean="0">
                <a:solidFill>
                  <a:srgbClr val="000000"/>
                </a:solidFill>
              </a:rPr>
              <a:t>n</a:t>
            </a:r>
            <a:r>
              <a:rPr kumimoji="0" lang="en-US" altLang="zh-CN" i="1" baseline="-25000" dirty="0" err="1" smtClean="0">
                <a:solidFill>
                  <a:srgbClr val="000000"/>
                </a:solidFill>
              </a:rPr>
              <a:t>i</a:t>
            </a:r>
            <a:r>
              <a:rPr kumimoji="0" lang="en-US" altLang="zh-CN" dirty="0" smtClean="0">
                <a:solidFill>
                  <a:srgbClr val="000000"/>
                </a:solidFill>
              </a:rPr>
              <a:t>, </a:t>
            </a:r>
            <a:r>
              <a:rPr kumimoji="0" lang="en-US" altLang="zh-CN" dirty="0" err="1" smtClean="0">
                <a:solidFill>
                  <a:srgbClr val="000000"/>
                </a:solidFill>
              </a:rPr>
              <a:t>n</a:t>
            </a:r>
            <a:r>
              <a:rPr kumimoji="0" lang="en-US" altLang="zh-CN" i="1" baseline="-25000" dirty="0" err="1" smtClean="0">
                <a:solidFill>
                  <a:srgbClr val="000000"/>
                </a:solidFill>
              </a:rPr>
              <a:t>j</a:t>
            </a:r>
            <a:r>
              <a:rPr kumimoji="0" lang="en-US" altLang="zh-CN" dirty="0" smtClean="0">
                <a:solidFill>
                  <a:srgbClr val="000000"/>
                </a:solidFill>
              </a:rPr>
              <a:t>) </a:t>
            </a:r>
          </a:p>
          <a:p>
            <a:endParaRPr kumimoji="0" lang="en-US" altLang="zh-CN" dirty="0" smtClean="0">
              <a:solidFill>
                <a:srgbClr val="000000"/>
              </a:solidFill>
            </a:endParaRPr>
          </a:p>
          <a:p>
            <a:r>
              <a:rPr kumimoji="0" lang="en-US" altLang="zh-CN" i="1" dirty="0" smtClean="0">
                <a:solidFill>
                  <a:srgbClr val="000000"/>
                </a:solidFill>
              </a:rPr>
              <a:t>g</a:t>
            </a:r>
            <a:r>
              <a:rPr kumimoji="0" lang="en-US" altLang="zh-CN" dirty="0" smtClean="0">
                <a:solidFill>
                  <a:srgbClr val="000000"/>
                </a:solidFill>
              </a:rPr>
              <a:t>(</a:t>
            </a:r>
            <a:r>
              <a:rPr kumimoji="0" lang="en-US" altLang="zh-CN" i="1" dirty="0" smtClean="0">
                <a:solidFill>
                  <a:srgbClr val="000000"/>
                </a:solidFill>
              </a:rPr>
              <a:t>S</a:t>
            </a:r>
            <a:r>
              <a:rPr kumimoji="0" lang="en-US" altLang="zh-CN" baseline="-25000" dirty="0" smtClean="0">
                <a:solidFill>
                  <a:srgbClr val="000000"/>
                </a:solidFill>
              </a:rPr>
              <a:t>o</a:t>
            </a:r>
            <a:r>
              <a:rPr kumimoji="0" lang="en-US" altLang="zh-CN" dirty="0" smtClean="0">
                <a:solidFill>
                  <a:srgbClr val="000000"/>
                </a:solidFill>
              </a:rPr>
              <a:t>)</a:t>
            </a:r>
            <a:r>
              <a:rPr kumimoji="0" lang="zh-CN" altLang="en-US" dirty="0" smtClean="0">
                <a:solidFill>
                  <a:srgbClr val="000000"/>
                </a:solidFill>
                <a:latin typeface="宋体" pitchFamily="2" charset="-122"/>
              </a:rPr>
              <a:t>＝</a:t>
            </a:r>
            <a:r>
              <a:rPr kumimoji="0" lang="en-US" altLang="zh-CN" dirty="0" smtClean="0">
                <a:solidFill>
                  <a:srgbClr val="000000"/>
                </a:solidFill>
              </a:rPr>
              <a:t>0 </a:t>
            </a:r>
          </a:p>
          <a:p>
            <a:endParaRPr kumimoji="0" lang="en-US" altLang="zh-CN" sz="2800" dirty="0" smtClean="0">
              <a:solidFill>
                <a:srgbClr val="000000"/>
              </a:solidFill>
            </a:endParaRPr>
          </a:p>
        </p:txBody>
      </p:sp>
      <p:sp>
        <p:nvSpPr>
          <p:cNvPr id="2" name="矩形 1"/>
          <p:cNvSpPr/>
          <p:nvPr/>
        </p:nvSpPr>
        <p:spPr>
          <a:xfrm>
            <a:off x="286300" y="1124744"/>
            <a:ext cx="8462164" cy="1754326"/>
          </a:xfrm>
          <a:prstGeom prst="rect">
            <a:avLst/>
          </a:prstGeom>
        </p:spPr>
        <p:txBody>
          <a:bodyPr wrap="square">
            <a:spAutoFit/>
          </a:bodyPr>
          <a:lstStyle/>
          <a:p>
            <a:pPr marL="1143000" lvl="2" indent="-228600">
              <a:lnSpc>
                <a:spcPct val="150000"/>
              </a:lnSpc>
              <a:spcBef>
                <a:spcPts val="0"/>
              </a:spcBef>
              <a:buClr>
                <a:srgbClr val="3333CC"/>
              </a:buClr>
              <a:buSzPct val="50000"/>
            </a:pPr>
            <a:r>
              <a:rPr kumimoji="0" lang="zh-CN" altLang="en-US" b="1" kern="0" dirty="0">
                <a:solidFill>
                  <a:srgbClr val="000000"/>
                </a:solidFill>
                <a:ea typeface="宋体" pitchFamily="2" charset="-122"/>
              </a:rPr>
              <a:t>加权状态图的搜索与权值有关，并且要用权值来</a:t>
            </a:r>
            <a:r>
              <a:rPr kumimoji="0" lang="zh-CN" altLang="en-US" b="1" kern="0" dirty="0" smtClean="0">
                <a:solidFill>
                  <a:srgbClr val="000000"/>
                </a:solidFill>
                <a:ea typeface="宋体" pitchFamily="2" charset="-122"/>
              </a:rPr>
              <a:t>导航。</a:t>
            </a:r>
            <a:endParaRPr kumimoji="0" lang="en-US" altLang="zh-CN" b="1" kern="0" dirty="0" smtClean="0">
              <a:solidFill>
                <a:srgbClr val="000000"/>
              </a:solidFill>
              <a:ea typeface="宋体" pitchFamily="2" charset="-122"/>
            </a:endParaRPr>
          </a:p>
          <a:p>
            <a:pPr marL="1143000" lvl="2" indent="-228600">
              <a:lnSpc>
                <a:spcPct val="150000"/>
              </a:lnSpc>
              <a:spcBef>
                <a:spcPts val="0"/>
              </a:spcBef>
              <a:buClr>
                <a:srgbClr val="3333CC"/>
              </a:buClr>
              <a:buSzPct val="50000"/>
            </a:pPr>
            <a:r>
              <a:rPr kumimoji="0" lang="zh-CN" altLang="en-US" b="1" kern="0" dirty="0" smtClean="0">
                <a:solidFill>
                  <a:srgbClr val="000000"/>
                </a:solidFill>
                <a:ea typeface="宋体" pitchFamily="2" charset="-122"/>
              </a:rPr>
              <a:t>在</a:t>
            </a:r>
            <a:r>
              <a:rPr kumimoji="0" lang="zh-CN" altLang="en-US" b="1" kern="0" dirty="0">
                <a:solidFill>
                  <a:srgbClr val="000000"/>
                </a:solidFill>
                <a:ea typeface="宋体" pitchFamily="2" charset="-122"/>
              </a:rPr>
              <a:t>一般状态图搜索算法</a:t>
            </a:r>
            <a:r>
              <a:rPr kumimoji="0" lang="zh-CN" altLang="en-US" b="1" kern="0" dirty="0" smtClean="0">
                <a:solidFill>
                  <a:srgbClr val="000000"/>
                </a:solidFill>
                <a:ea typeface="宋体" pitchFamily="2" charset="-122"/>
              </a:rPr>
              <a:t>基础</a:t>
            </a:r>
            <a:r>
              <a:rPr kumimoji="0" lang="zh-CN" altLang="en-US" b="1" kern="0" dirty="0">
                <a:solidFill>
                  <a:srgbClr val="000000"/>
                </a:solidFill>
                <a:ea typeface="宋体" pitchFamily="2" charset="-122"/>
              </a:rPr>
              <a:t>上再</a:t>
            </a:r>
            <a:r>
              <a:rPr kumimoji="0" lang="zh-CN" altLang="en-US" b="1" kern="0" dirty="0">
                <a:solidFill>
                  <a:srgbClr val="0000FF"/>
                </a:solidFill>
                <a:ea typeface="宋体" pitchFamily="2" charset="-122"/>
              </a:rPr>
              <a:t>增加权值的计算与传播过程</a:t>
            </a:r>
            <a:r>
              <a:rPr kumimoji="0" lang="zh-CN" altLang="en-US" b="1" kern="0" dirty="0">
                <a:solidFill>
                  <a:srgbClr val="000000"/>
                </a:solidFill>
                <a:ea typeface="宋体" pitchFamily="2" charset="-122"/>
              </a:rPr>
              <a:t>，并且要由权值来确定</a:t>
            </a:r>
            <a:r>
              <a:rPr kumimoji="0" lang="zh-CN" altLang="en-US" b="1" kern="0" dirty="0" smtClean="0">
                <a:solidFill>
                  <a:srgbClr val="000000"/>
                </a:solidFill>
                <a:ea typeface="宋体" pitchFamily="2" charset="-122"/>
              </a:rPr>
              <a:t>节点</a:t>
            </a:r>
            <a:r>
              <a:rPr kumimoji="0" lang="zh-CN" altLang="en-US" b="1" kern="0" dirty="0">
                <a:solidFill>
                  <a:srgbClr val="000000"/>
                </a:solidFill>
                <a:ea typeface="宋体" pitchFamily="2" charset="-122"/>
              </a:rPr>
              <a:t>的扩展顺序。</a:t>
            </a:r>
          </a:p>
        </p:txBody>
      </p:sp>
    </p:spTree>
    <p:extLst>
      <p:ext uri="{BB962C8B-B14F-4D97-AF65-F5344CB8AC3E}">
        <p14:creationId xmlns:p14="http://schemas.microsoft.com/office/powerpoint/2010/main" val="967357604"/>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3.2.4 </a:t>
            </a:r>
            <a:r>
              <a:rPr lang="zh-CN" altLang="en-US" dirty="0" smtClean="0">
                <a:latin typeface="黑体" pitchFamily="49" charset="-122"/>
                <a:ea typeface="黑体" pitchFamily="49" charset="-122"/>
              </a:rPr>
              <a:t>加权状态图搜索</a:t>
            </a:r>
          </a:p>
        </p:txBody>
      </p:sp>
      <p:sp>
        <p:nvSpPr>
          <p:cNvPr id="57348" name="椭圆 35"/>
          <p:cNvSpPr>
            <a:spLocks noChangeArrowheads="1"/>
          </p:cNvSpPr>
          <p:nvPr/>
        </p:nvSpPr>
        <p:spPr bwMode="auto">
          <a:xfrm>
            <a:off x="6357938" y="2214563"/>
            <a:ext cx="214312"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7" name="椭圆 36"/>
          <p:cNvSpPr>
            <a:spLocks noChangeArrowheads="1"/>
          </p:cNvSpPr>
          <p:nvPr/>
        </p:nvSpPr>
        <p:spPr bwMode="auto">
          <a:xfrm>
            <a:off x="5429250" y="3143250"/>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8" name="椭圆 37"/>
          <p:cNvSpPr>
            <a:spLocks noChangeArrowheads="1"/>
          </p:cNvSpPr>
          <p:nvPr/>
        </p:nvSpPr>
        <p:spPr bwMode="auto">
          <a:xfrm>
            <a:off x="7358063" y="3143250"/>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9" name="椭圆 38"/>
          <p:cNvSpPr>
            <a:spLocks noChangeArrowheads="1"/>
          </p:cNvSpPr>
          <p:nvPr/>
        </p:nvSpPr>
        <p:spPr bwMode="auto">
          <a:xfrm>
            <a:off x="5072063" y="3929063"/>
            <a:ext cx="214312"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0" name="椭圆 39"/>
          <p:cNvSpPr>
            <a:spLocks noChangeArrowheads="1"/>
          </p:cNvSpPr>
          <p:nvPr/>
        </p:nvSpPr>
        <p:spPr bwMode="auto">
          <a:xfrm>
            <a:off x="4643438" y="4714875"/>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1" name="椭圆 40"/>
          <p:cNvSpPr>
            <a:spLocks noChangeArrowheads="1"/>
          </p:cNvSpPr>
          <p:nvPr/>
        </p:nvSpPr>
        <p:spPr bwMode="auto">
          <a:xfrm>
            <a:off x="4572000" y="5715000"/>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2" name="椭圆 41"/>
          <p:cNvSpPr>
            <a:spLocks noChangeArrowheads="1"/>
          </p:cNvSpPr>
          <p:nvPr/>
        </p:nvSpPr>
        <p:spPr bwMode="auto">
          <a:xfrm>
            <a:off x="5572125" y="4714875"/>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3" name="椭圆 42"/>
          <p:cNvSpPr>
            <a:spLocks noChangeArrowheads="1"/>
          </p:cNvSpPr>
          <p:nvPr/>
        </p:nvSpPr>
        <p:spPr bwMode="auto">
          <a:xfrm>
            <a:off x="5715000" y="5715000"/>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4" name="椭圆 43"/>
          <p:cNvSpPr>
            <a:spLocks noChangeArrowheads="1"/>
          </p:cNvSpPr>
          <p:nvPr/>
        </p:nvSpPr>
        <p:spPr bwMode="auto">
          <a:xfrm>
            <a:off x="6929438" y="3929063"/>
            <a:ext cx="214312"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5" name="椭圆 44"/>
          <p:cNvSpPr>
            <a:spLocks noChangeArrowheads="1"/>
          </p:cNvSpPr>
          <p:nvPr/>
        </p:nvSpPr>
        <p:spPr bwMode="auto">
          <a:xfrm>
            <a:off x="7858125" y="3929063"/>
            <a:ext cx="214313"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6" name="椭圆 45"/>
          <p:cNvSpPr>
            <a:spLocks noChangeArrowheads="1"/>
          </p:cNvSpPr>
          <p:nvPr/>
        </p:nvSpPr>
        <p:spPr bwMode="auto">
          <a:xfrm>
            <a:off x="6500813" y="4714875"/>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7" name="椭圆 46"/>
          <p:cNvSpPr>
            <a:spLocks noChangeArrowheads="1"/>
          </p:cNvSpPr>
          <p:nvPr/>
        </p:nvSpPr>
        <p:spPr bwMode="auto">
          <a:xfrm>
            <a:off x="7429500" y="4714875"/>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8" name="椭圆 47"/>
          <p:cNvSpPr>
            <a:spLocks noChangeArrowheads="1"/>
          </p:cNvSpPr>
          <p:nvPr/>
        </p:nvSpPr>
        <p:spPr bwMode="auto">
          <a:xfrm>
            <a:off x="8358188" y="4714875"/>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9" name="椭圆 48"/>
          <p:cNvSpPr>
            <a:spLocks noChangeArrowheads="1"/>
          </p:cNvSpPr>
          <p:nvPr/>
        </p:nvSpPr>
        <p:spPr bwMode="auto">
          <a:xfrm>
            <a:off x="8501063" y="5715000"/>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51" name="直接箭头连接符 50"/>
          <p:cNvCxnSpPr>
            <a:cxnSpLocks noChangeShapeType="1"/>
            <a:stCxn id="57348" idx="4"/>
            <a:endCxn id="37" idx="7"/>
          </p:cNvCxnSpPr>
          <p:nvPr/>
        </p:nvCxnSpPr>
        <p:spPr bwMode="auto">
          <a:xfrm rot="5400000">
            <a:off x="5665788" y="2374900"/>
            <a:ext cx="746125" cy="854075"/>
          </a:xfrm>
          <a:prstGeom prst="straightConnector1">
            <a:avLst/>
          </a:prstGeom>
          <a:noFill/>
          <a:ln w="9525" algn="ctr">
            <a:solidFill>
              <a:schemeClr val="tx1"/>
            </a:solidFill>
            <a:round/>
            <a:headEnd/>
            <a:tailEnd type="arrow" w="med" len="med"/>
          </a:ln>
        </p:spPr>
      </p:cxnSp>
      <p:cxnSp>
        <p:nvCxnSpPr>
          <p:cNvPr id="53" name="直接箭头连接符 52"/>
          <p:cNvCxnSpPr>
            <a:cxnSpLocks noChangeShapeType="1"/>
            <a:stCxn id="37" idx="3"/>
            <a:endCxn id="39" idx="0"/>
          </p:cNvCxnSpPr>
          <p:nvPr/>
        </p:nvCxnSpPr>
        <p:spPr bwMode="auto">
          <a:xfrm rot="5400000">
            <a:off x="5018882" y="3486944"/>
            <a:ext cx="603250" cy="280987"/>
          </a:xfrm>
          <a:prstGeom prst="straightConnector1">
            <a:avLst/>
          </a:prstGeom>
          <a:noFill/>
          <a:ln w="9525" algn="ctr">
            <a:solidFill>
              <a:schemeClr val="tx1"/>
            </a:solidFill>
            <a:round/>
            <a:headEnd/>
            <a:tailEnd type="arrow" w="med" len="med"/>
          </a:ln>
        </p:spPr>
      </p:cxnSp>
      <p:cxnSp>
        <p:nvCxnSpPr>
          <p:cNvPr id="55" name="直接箭头连接符 54"/>
          <p:cNvCxnSpPr>
            <a:cxnSpLocks noChangeShapeType="1"/>
            <a:stCxn id="39" idx="4"/>
            <a:endCxn id="40" idx="0"/>
          </p:cNvCxnSpPr>
          <p:nvPr/>
        </p:nvCxnSpPr>
        <p:spPr bwMode="auto">
          <a:xfrm rot="5400000">
            <a:off x="4679951" y="4214812"/>
            <a:ext cx="571500" cy="428625"/>
          </a:xfrm>
          <a:prstGeom prst="straightConnector1">
            <a:avLst/>
          </a:prstGeom>
          <a:noFill/>
          <a:ln w="9525" algn="ctr">
            <a:solidFill>
              <a:schemeClr val="tx1"/>
            </a:solidFill>
            <a:round/>
            <a:headEnd/>
            <a:tailEnd type="arrow" w="med" len="med"/>
          </a:ln>
        </p:spPr>
      </p:cxnSp>
      <p:cxnSp>
        <p:nvCxnSpPr>
          <p:cNvPr id="57" name="直接箭头连接符 56"/>
          <p:cNvCxnSpPr>
            <a:cxnSpLocks noChangeShapeType="1"/>
            <a:stCxn id="39" idx="4"/>
            <a:endCxn id="42" idx="0"/>
          </p:cNvCxnSpPr>
          <p:nvPr/>
        </p:nvCxnSpPr>
        <p:spPr bwMode="auto">
          <a:xfrm rot="16200000" flipH="1">
            <a:off x="5144294" y="4179094"/>
            <a:ext cx="571500" cy="500062"/>
          </a:xfrm>
          <a:prstGeom prst="straightConnector1">
            <a:avLst/>
          </a:prstGeom>
          <a:noFill/>
          <a:ln w="9525" algn="ctr">
            <a:solidFill>
              <a:schemeClr val="tx1"/>
            </a:solidFill>
            <a:round/>
            <a:headEnd/>
            <a:tailEnd type="arrow" w="med" len="med"/>
          </a:ln>
        </p:spPr>
      </p:cxnSp>
      <p:cxnSp>
        <p:nvCxnSpPr>
          <p:cNvPr id="59" name="直接箭头连接符 58"/>
          <p:cNvCxnSpPr>
            <a:cxnSpLocks noChangeShapeType="1"/>
            <a:stCxn id="40" idx="4"/>
            <a:endCxn id="41" idx="0"/>
          </p:cNvCxnSpPr>
          <p:nvPr/>
        </p:nvCxnSpPr>
        <p:spPr bwMode="auto">
          <a:xfrm rot="5400000">
            <a:off x="4322763" y="5286375"/>
            <a:ext cx="785812" cy="71438"/>
          </a:xfrm>
          <a:prstGeom prst="straightConnector1">
            <a:avLst/>
          </a:prstGeom>
          <a:noFill/>
          <a:ln w="9525" algn="ctr">
            <a:solidFill>
              <a:schemeClr val="tx1"/>
            </a:solidFill>
            <a:round/>
            <a:headEnd/>
            <a:tailEnd type="arrow" w="med" len="med"/>
          </a:ln>
        </p:spPr>
      </p:cxnSp>
      <p:cxnSp>
        <p:nvCxnSpPr>
          <p:cNvPr id="61" name="直接箭头连接符 60"/>
          <p:cNvCxnSpPr>
            <a:cxnSpLocks noChangeShapeType="1"/>
            <a:stCxn id="42" idx="4"/>
            <a:endCxn id="43" idx="0"/>
          </p:cNvCxnSpPr>
          <p:nvPr/>
        </p:nvCxnSpPr>
        <p:spPr bwMode="auto">
          <a:xfrm rot="16200000" flipH="1">
            <a:off x="5358607" y="5250656"/>
            <a:ext cx="785812" cy="142875"/>
          </a:xfrm>
          <a:prstGeom prst="straightConnector1">
            <a:avLst/>
          </a:prstGeom>
          <a:noFill/>
          <a:ln w="9525" algn="ctr">
            <a:solidFill>
              <a:schemeClr val="tx1"/>
            </a:solidFill>
            <a:round/>
            <a:headEnd/>
            <a:tailEnd type="arrow" w="med" len="med"/>
          </a:ln>
        </p:spPr>
      </p:cxnSp>
      <p:cxnSp>
        <p:nvCxnSpPr>
          <p:cNvPr id="63" name="直接箭头连接符 62"/>
          <p:cNvCxnSpPr>
            <a:cxnSpLocks noChangeShapeType="1"/>
            <a:stCxn id="57348" idx="4"/>
            <a:endCxn id="38" idx="0"/>
          </p:cNvCxnSpPr>
          <p:nvPr/>
        </p:nvCxnSpPr>
        <p:spPr bwMode="auto">
          <a:xfrm rot="16200000" flipH="1">
            <a:off x="6608763" y="2286000"/>
            <a:ext cx="714375" cy="1000125"/>
          </a:xfrm>
          <a:prstGeom prst="straightConnector1">
            <a:avLst/>
          </a:prstGeom>
          <a:noFill/>
          <a:ln w="9525" algn="ctr">
            <a:solidFill>
              <a:schemeClr val="tx1"/>
            </a:solidFill>
            <a:round/>
            <a:headEnd/>
            <a:tailEnd type="arrow" w="med" len="med"/>
          </a:ln>
        </p:spPr>
      </p:cxnSp>
      <p:cxnSp>
        <p:nvCxnSpPr>
          <p:cNvPr id="65" name="直接箭头连接符 64"/>
          <p:cNvCxnSpPr>
            <a:cxnSpLocks noChangeShapeType="1"/>
            <a:stCxn id="38" idx="4"/>
            <a:endCxn id="44" idx="0"/>
          </p:cNvCxnSpPr>
          <p:nvPr/>
        </p:nvCxnSpPr>
        <p:spPr bwMode="auto">
          <a:xfrm rot="5400000">
            <a:off x="6965951" y="3429000"/>
            <a:ext cx="571500" cy="428625"/>
          </a:xfrm>
          <a:prstGeom prst="straightConnector1">
            <a:avLst/>
          </a:prstGeom>
          <a:noFill/>
          <a:ln w="9525" algn="ctr">
            <a:solidFill>
              <a:schemeClr val="tx1"/>
            </a:solidFill>
            <a:round/>
            <a:headEnd/>
            <a:tailEnd type="arrow" w="med" len="med"/>
          </a:ln>
        </p:spPr>
      </p:cxnSp>
      <p:cxnSp>
        <p:nvCxnSpPr>
          <p:cNvPr id="67" name="直接箭头连接符 66"/>
          <p:cNvCxnSpPr>
            <a:cxnSpLocks noChangeShapeType="1"/>
            <a:stCxn id="38" idx="4"/>
            <a:endCxn id="45" idx="0"/>
          </p:cNvCxnSpPr>
          <p:nvPr/>
        </p:nvCxnSpPr>
        <p:spPr bwMode="auto">
          <a:xfrm rot="16200000" flipH="1">
            <a:off x="7430294" y="3393282"/>
            <a:ext cx="571500" cy="500062"/>
          </a:xfrm>
          <a:prstGeom prst="straightConnector1">
            <a:avLst/>
          </a:prstGeom>
          <a:noFill/>
          <a:ln w="9525" algn="ctr">
            <a:solidFill>
              <a:schemeClr val="tx1"/>
            </a:solidFill>
            <a:round/>
            <a:headEnd/>
            <a:tailEnd type="arrow" w="med" len="med"/>
          </a:ln>
        </p:spPr>
      </p:cxnSp>
      <p:cxnSp>
        <p:nvCxnSpPr>
          <p:cNvPr id="69" name="直接箭头连接符 68"/>
          <p:cNvCxnSpPr>
            <a:cxnSpLocks noChangeShapeType="1"/>
            <a:stCxn id="44" idx="4"/>
            <a:endCxn id="46" idx="0"/>
          </p:cNvCxnSpPr>
          <p:nvPr/>
        </p:nvCxnSpPr>
        <p:spPr bwMode="auto">
          <a:xfrm rot="5400000">
            <a:off x="6537326" y="4214812"/>
            <a:ext cx="571500" cy="428625"/>
          </a:xfrm>
          <a:prstGeom prst="straightConnector1">
            <a:avLst/>
          </a:prstGeom>
          <a:noFill/>
          <a:ln w="9525" algn="ctr">
            <a:solidFill>
              <a:schemeClr val="tx1"/>
            </a:solidFill>
            <a:round/>
            <a:headEnd/>
            <a:tailEnd type="arrow" w="med" len="med"/>
          </a:ln>
        </p:spPr>
      </p:cxnSp>
      <p:cxnSp>
        <p:nvCxnSpPr>
          <p:cNvPr id="71" name="直接箭头连接符 70"/>
          <p:cNvCxnSpPr>
            <a:cxnSpLocks noChangeShapeType="1"/>
            <a:stCxn id="44" idx="4"/>
            <a:endCxn id="47" idx="0"/>
          </p:cNvCxnSpPr>
          <p:nvPr/>
        </p:nvCxnSpPr>
        <p:spPr bwMode="auto">
          <a:xfrm rot="16200000" flipH="1">
            <a:off x="7001669" y="4179094"/>
            <a:ext cx="571500" cy="500062"/>
          </a:xfrm>
          <a:prstGeom prst="straightConnector1">
            <a:avLst/>
          </a:prstGeom>
          <a:noFill/>
          <a:ln w="9525" algn="ctr">
            <a:solidFill>
              <a:schemeClr val="tx1"/>
            </a:solidFill>
            <a:round/>
            <a:headEnd/>
            <a:tailEnd type="arrow" w="med" len="med"/>
          </a:ln>
        </p:spPr>
      </p:cxnSp>
      <p:cxnSp>
        <p:nvCxnSpPr>
          <p:cNvPr id="73" name="直接箭头连接符 72"/>
          <p:cNvCxnSpPr>
            <a:cxnSpLocks noChangeShapeType="1"/>
            <a:stCxn id="45" idx="5"/>
            <a:endCxn id="48" idx="1"/>
          </p:cNvCxnSpPr>
          <p:nvPr/>
        </p:nvCxnSpPr>
        <p:spPr bwMode="auto">
          <a:xfrm rot="16200000" flipH="1">
            <a:off x="7897813" y="4254500"/>
            <a:ext cx="635000" cy="349250"/>
          </a:xfrm>
          <a:prstGeom prst="straightConnector1">
            <a:avLst/>
          </a:prstGeom>
          <a:noFill/>
          <a:ln w="9525" algn="ctr">
            <a:solidFill>
              <a:schemeClr val="tx1"/>
            </a:solidFill>
            <a:round/>
            <a:headEnd/>
            <a:tailEnd type="arrow" w="med" len="med"/>
          </a:ln>
        </p:spPr>
      </p:cxnSp>
      <p:cxnSp>
        <p:nvCxnSpPr>
          <p:cNvPr id="75" name="直接箭头连接符 74"/>
          <p:cNvCxnSpPr>
            <a:cxnSpLocks noChangeShapeType="1"/>
            <a:stCxn id="48" idx="4"/>
            <a:endCxn id="49" idx="0"/>
          </p:cNvCxnSpPr>
          <p:nvPr/>
        </p:nvCxnSpPr>
        <p:spPr bwMode="auto">
          <a:xfrm rot="16200000" flipH="1">
            <a:off x="8144670" y="5250656"/>
            <a:ext cx="785812" cy="142875"/>
          </a:xfrm>
          <a:prstGeom prst="straightConnector1">
            <a:avLst/>
          </a:prstGeom>
          <a:noFill/>
          <a:ln w="9525" algn="ctr">
            <a:solidFill>
              <a:schemeClr val="tx1"/>
            </a:solidFill>
            <a:round/>
            <a:headEnd/>
            <a:tailEnd type="arrow" w="med" len="med"/>
          </a:ln>
        </p:spPr>
      </p:cxnSp>
      <p:sp>
        <p:nvSpPr>
          <p:cNvPr id="57375" name="TextBox 75"/>
          <p:cNvSpPr txBox="1">
            <a:spLocks noChangeArrowheads="1"/>
          </p:cNvSpPr>
          <p:nvPr/>
        </p:nvSpPr>
        <p:spPr bwMode="auto">
          <a:xfrm>
            <a:off x="6286500" y="1785938"/>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A</a:t>
            </a:r>
            <a:endParaRPr kumimoji="0" lang="zh-CN" altLang="en-US" sz="1800" smtClean="0">
              <a:solidFill>
                <a:srgbClr val="000000"/>
              </a:solidFill>
            </a:endParaRPr>
          </a:p>
        </p:txBody>
      </p:sp>
      <p:sp>
        <p:nvSpPr>
          <p:cNvPr id="77" name="TextBox 76"/>
          <p:cNvSpPr txBox="1">
            <a:spLocks noChangeArrowheads="1"/>
          </p:cNvSpPr>
          <p:nvPr/>
        </p:nvSpPr>
        <p:spPr bwMode="auto">
          <a:xfrm>
            <a:off x="7572375" y="2714625"/>
            <a:ext cx="42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78" name="TextBox 77"/>
          <p:cNvSpPr txBox="1">
            <a:spLocks noChangeArrowheads="1"/>
          </p:cNvSpPr>
          <p:nvPr/>
        </p:nvSpPr>
        <p:spPr bwMode="auto">
          <a:xfrm>
            <a:off x="4143375" y="5786438"/>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79" name="TextBox 78"/>
          <p:cNvSpPr txBox="1">
            <a:spLocks noChangeArrowheads="1"/>
          </p:cNvSpPr>
          <p:nvPr/>
        </p:nvSpPr>
        <p:spPr bwMode="auto">
          <a:xfrm>
            <a:off x="5786438" y="4357688"/>
            <a:ext cx="423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80" name="TextBox 79"/>
          <p:cNvSpPr txBox="1">
            <a:spLocks noChangeArrowheads="1"/>
          </p:cNvSpPr>
          <p:nvPr/>
        </p:nvSpPr>
        <p:spPr bwMode="auto">
          <a:xfrm>
            <a:off x="6000750" y="5786438"/>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4</a:t>
            </a:r>
            <a:endParaRPr kumimoji="0" lang="zh-CN" altLang="en-US" sz="1800" baseline="-25000" smtClean="0">
              <a:solidFill>
                <a:srgbClr val="000000"/>
              </a:solidFill>
            </a:endParaRPr>
          </a:p>
        </p:txBody>
      </p:sp>
      <p:sp>
        <p:nvSpPr>
          <p:cNvPr id="81" name="TextBox 80"/>
          <p:cNvSpPr txBox="1">
            <a:spLocks noChangeArrowheads="1"/>
          </p:cNvSpPr>
          <p:nvPr/>
        </p:nvSpPr>
        <p:spPr bwMode="auto">
          <a:xfrm>
            <a:off x="4214813" y="4572000"/>
            <a:ext cx="423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82" name="TextBox 81"/>
          <p:cNvSpPr txBox="1">
            <a:spLocks noChangeArrowheads="1"/>
          </p:cNvSpPr>
          <p:nvPr/>
        </p:nvSpPr>
        <p:spPr bwMode="auto">
          <a:xfrm>
            <a:off x="7429500" y="5072063"/>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83" name="TextBox 82"/>
          <p:cNvSpPr txBox="1">
            <a:spLocks noChangeArrowheads="1"/>
          </p:cNvSpPr>
          <p:nvPr/>
        </p:nvSpPr>
        <p:spPr bwMode="auto">
          <a:xfrm>
            <a:off x="8215313" y="3643313"/>
            <a:ext cx="423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84" name="TextBox 83"/>
          <p:cNvSpPr txBox="1">
            <a:spLocks noChangeArrowheads="1"/>
          </p:cNvSpPr>
          <p:nvPr/>
        </p:nvSpPr>
        <p:spPr bwMode="auto">
          <a:xfrm>
            <a:off x="5143500" y="2714625"/>
            <a:ext cx="43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85" name="TextBox 84"/>
          <p:cNvSpPr txBox="1">
            <a:spLocks noChangeArrowheads="1"/>
          </p:cNvSpPr>
          <p:nvPr/>
        </p:nvSpPr>
        <p:spPr bwMode="auto">
          <a:xfrm>
            <a:off x="8715375" y="5715000"/>
            <a:ext cx="43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86" name="TextBox 85"/>
          <p:cNvSpPr txBox="1">
            <a:spLocks noChangeArrowheads="1"/>
          </p:cNvSpPr>
          <p:nvPr/>
        </p:nvSpPr>
        <p:spPr bwMode="auto">
          <a:xfrm>
            <a:off x="6429375" y="5059363"/>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87" name="TextBox 86"/>
          <p:cNvSpPr txBox="1">
            <a:spLocks noChangeArrowheads="1"/>
          </p:cNvSpPr>
          <p:nvPr/>
        </p:nvSpPr>
        <p:spPr bwMode="auto">
          <a:xfrm>
            <a:off x="6500813" y="3643313"/>
            <a:ext cx="436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88" name="TextBox 87"/>
          <p:cNvSpPr txBox="1">
            <a:spLocks noChangeArrowheads="1"/>
          </p:cNvSpPr>
          <p:nvPr/>
        </p:nvSpPr>
        <p:spPr bwMode="auto">
          <a:xfrm>
            <a:off x="8643938" y="4572000"/>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89" name="TextBox 88"/>
          <p:cNvSpPr txBox="1">
            <a:spLocks noChangeArrowheads="1"/>
          </p:cNvSpPr>
          <p:nvPr/>
        </p:nvSpPr>
        <p:spPr bwMode="auto">
          <a:xfrm>
            <a:off x="4714875" y="3643313"/>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90" name="TextBox 89"/>
          <p:cNvSpPr txBox="1">
            <a:spLocks noChangeArrowheads="1"/>
          </p:cNvSpPr>
          <p:nvPr/>
        </p:nvSpPr>
        <p:spPr bwMode="auto">
          <a:xfrm>
            <a:off x="6929438" y="25003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grpSp>
        <p:nvGrpSpPr>
          <p:cNvPr id="57390" name="组合 104"/>
          <p:cNvGrpSpPr>
            <a:grpSpLocks/>
          </p:cNvGrpSpPr>
          <p:nvPr/>
        </p:nvGrpSpPr>
        <p:grpSpPr bwMode="auto">
          <a:xfrm>
            <a:off x="19050" y="2773568"/>
            <a:ext cx="4552950" cy="3298825"/>
            <a:chOff x="90042" y="1559470"/>
            <a:chExt cx="4553396" cy="3298290"/>
          </a:xfrm>
        </p:grpSpPr>
        <p:grpSp>
          <p:nvGrpSpPr>
            <p:cNvPr id="57403" name="组合 35"/>
            <p:cNvGrpSpPr>
              <a:grpSpLocks/>
            </p:cNvGrpSpPr>
            <p:nvPr/>
          </p:nvGrpSpPr>
          <p:grpSpPr bwMode="auto">
            <a:xfrm>
              <a:off x="90042" y="1559470"/>
              <a:ext cx="4553396" cy="3298290"/>
              <a:chOff x="2285984" y="2786058"/>
              <a:chExt cx="4553396" cy="3298290"/>
            </a:xfrm>
          </p:grpSpPr>
          <p:sp>
            <p:nvSpPr>
              <p:cNvPr id="57405" name="椭圆 3"/>
              <p:cNvSpPr>
                <a:spLocks noChangeArrowheads="1"/>
              </p:cNvSpPr>
              <p:nvPr/>
            </p:nvSpPr>
            <p:spPr bwMode="auto">
              <a:xfrm>
                <a:off x="2714612" y="378619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7406" name="椭圆 4"/>
              <p:cNvSpPr>
                <a:spLocks noChangeArrowheads="1"/>
              </p:cNvSpPr>
              <p:nvPr/>
            </p:nvSpPr>
            <p:spPr bwMode="auto">
              <a:xfrm>
                <a:off x="2786050" y="557214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7407" name="椭圆 5"/>
              <p:cNvSpPr>
                <a:spLocks noChangeArrowheads="1"/>
              </p:cNvSpPr>
              <p:nvPr/>
            </p:nvSpPr>
            <p:spPr bwMode="auto">
              <a:xfrm>
                <a:off x="5214942" y="5572140"/>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7408" name="椭圆 6"/>
              <p:cNvSpPr>
                <a:spLocks noChangeArrowheads="1"/>
              </p:cNvSpPr>
              <p:nvPr/>
            </p:nvSpPr>
            <p:spPr bwMode="auto">
              <a:xfrm>
                <a:off x="6215074" y="364331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57409" name="椭圆 7"/>
              <p:cNvSpPr>
                <a:spLocks noChangeArrowheads="1"/>
              </p:cNvSpPr>
              <p:nvPr/>
            </p:nvSpPr>
            <p:spPr bwMode="auto">
              <a:xfrm>
                <a:off x="5143504" y="321468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57410" name="直接连接符 9"/>
              <p:cNvCxnSpPr>
                <a:cxnSpLocks noChangeShapeType="1"/>
                <a:stCxn id="57405" idx="6"/>
                <a:endCxn id="57409" idx="2"/>
              </p:cNvCxnSpPr>
              <p:nvPr/>
            </p:nvCxnSpPr>
            <p:spPr bwMode="auto">
              <a:xfrm flipV="1">
                <a:off x="2928926" y="3321843"/>
                <a:ext cx="2214578" cy="571504"/>
              </a:xfrm>
              <a:prstGeom prst="line">
                <a:avLst/>
              </a:prstGeom>
              <a:noFill/>
              <a:ln w="9525" algn="ctr">
                <a:solidFill>
                  <a:schemeClr val="tx1"/>
                </a:solidFill>
                <a:round/>
                <a:headEnd/>
                <a:tailEnd/>
              </a:ln>
            </p:spPr>
          </p:cxnSp>
          <p:cxnSp>
            <p:nvCxnSpPr>
              <p:cNvPr id="57411" name="直接连接符 11"/>
              <p:cNvCxnSpPr>
                <a:cxnSpLocks noChangeShapeType="1"/>
                <a:stCxn id="57409" idx="6"/>
                <a:endCxn id="57408" idx="2"/>
              </p:cNvCxnSpPr>
              <p:nvPr/>
            </p:nvCxnSpPr>
            <p:spPr bwMode="auto">
              <a:xfrm>
                <a:off x="5357818" y="3321843"/>
                <a:ext cx="857256" cy="428628"/>
              </a:xfrm>
              <a:prstGeom prst="line">
                <a:avLst/>
              </a:prstGeom>
              <a:noFill/>
              <a:ln w="9525" algn="ctr">
                <a:solidFill>
                  <a:schemeClr val="tx1"/>
                </a:solidFill>
                <a:round/>
                <a:headEnd/>
                <a:tailEnd/>
              </a:ln>
            </p:spPr>
          </p:cxnSp>
          <p:cxnSp>
            <p:nvCxnSpPr>
              <p:cNvPr id="57412" name="直接连接符 13"/>
              <p:cNvCxnSpPr>
                <a:cxnSpLocks noChangeShapeType="1"/>
                <a:stCxn id="57405" idx="4"/>
                <a:endCxn id="57406" idx="0"/>
              </p:cNvCxnSpPr>
              <p:nvPr/>
            </p:nvCxnSpPr>
            <p:spPr bwMode="auto">
              <a:xfrm rot="16200000" flipH="1">
                <a:off x="2071670" y="4750603"/>
                <a:ext cx="1571636" cy="71438"/>
              </a:xfrm>
              <a:prstGeom prst="line">
                <a:avLst/>
              </a:prstGeom>
              <a:noFill/>
              <a:ln w="9525" algn="ctr">
                <a:solidFill>
                  <a:schemeClr val="tx1"/>
                </a:solidFill>
                <a:round/>
                <a:headEnd/>
                <a:tailEnd/>
              </a:ln>
            </p:spPr>
          </p:cxnSp>
          <p:cxnSp>
            <p:nvCxnSpPr>
              <p:cNvPr id="57413" name="直接连接符 16"/>
              <p:cNvCxnSpPr>
                <a:cxnSpLocks noChangeShapeType="1"/>
                <a:stCxn id="57406" idx="6"/>
                <a:endCxn id="57407" idx="2"/>
              </p:cNvCxnSpPr>
              <p:nvPr/>
            </p:nvCxnSpPr>
            <p:spPr bwMode="auto">
              <a:xfrm>
                <a:off x="3000364" y="5679297"/>
                <a:ext cx="2214578" cy="1588"/>
              </a:xfrm>
              <a:prstGeom prst="line">
                <a:avLst/>
              </a:prstGeom>
              <a:noFill/>
              <a:ln w="9525" algn="ctr">
                <a:solidFill>
                  <a:schemeClr val="tx1"/>
                </a:solidFill>
                <a:round/>
                <a:headEnd/>
                <a:tailEnd/>
              </a:ln>
            </p:spPr>
          </p:cxnSp>
          <p:cxnSp>
            <p:nvCxnSpPr>
              <p:cNvPr id="57414" name="直接连接符 18"/>
              <p:cNvCxnSpPr>
                <a:cxnSpLocks noChangeShapeType="1"/>
                <a:stCxn id="57409" idx="4"/>
                <a:endCxn id="57407" idx="0"/>
              </p:cNvCxnSpPr>
              <p:nvPr/>
            </p:nvCxnSpPr>
            <p:spPr bwMode="auto">
              <a:xfrm rot="16200000" flipH="1">
                <a:off x="4214810" y="4464851"/>
                <a:ext cx="2143140" cy="71438"/>
              </a:xfrm>
              <a:prstGeom prst="line">
                <a:avLst/>
              </a:prstGeom>
              <a:noFill/>
              <a:ln w="9525" algn="ctr">
                <a:solidFill>
                  <a:schemeClr val="tx1"/>
                </a:solidFill>
                <a:round/>
                <a:headEnd/>
                <a:tailEnd/>
              </a:ln>
            </p:spPr>
          </p:cxnSp>
          <p:cxnSp>
            <p:nvCxnSpPr>
              <p:cNvPr id="57415" name="直接连接符 20"/>
              <p:cNvCxnSpPr>
                <a:cxnSpLocks noChangeShapeType="1"/>
                <a:stCxn id="57407" idx="7"/>
                <a:endCxn id="57408" idx="3"/>
              </p:cNvCxnSpPr>
              <p:nvPr/>
            </p:nvCxnSpPr>
            <p:spPr bwMode="auto">
              <a:xfrm rot="5400000" flipH="1" flipV="1">
                <a:off x="4933523" y="4290589"/>
                <a:ext cx="1777284" cy="848590"/>
              </a:xfrm>
              <a:prstGeom prst="line">
                <a:avLst/>
              </a:prstGeom>
              <a:noFill/>
              <a:ln w="9525" algn="ctr">
                <a:solidFill>
                  <a:schemeClr val="tx1"/>
                </a:solidFill>
                <a:round/>
                <a:headEnd/>
                <a:tailEnd/>
              </a:ln>
            </p:spPr>
          </p:cxnSp>
          <p:sp>
            <p:nvSpPr>
              <p:cNvPr id="57416" name="TextBox 25"/>
              <p:cNvSpPr txBox="1">
                <a:spLocks noChangeArrowheads="1"/>
              </p:cNvSpPr>
              <p:nvPr/>
            </p:nvSpPr>
            <p:spPr bwMode="auto">
              <a:xfrm>
                <a:off x="2285984" y="364331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A</a:t>
                </a:r>
                <a:endParaRPr kumimoji="0" lang="zh-CN" altLang="en-US" sz="1800" smtClean="0">
                  <a:solidFill>
                    <a:srgbClr val="000000"/>
                  </a:solidFill>
                </a:endParaRPr>
              </a:p>
            </p:txBody>
          </p:sp>
          <p:sp>
            <p:nvSpPr>
              <p:cNvPr id="57417" name="TextBox 26"/>
              <p:cNvSpPr txBox="1">
                <a:spLocks noChangeArrowheads="1"/>
              </p:cNvSpPr>
              <p:nvPr/>
            </p:nvSpPr>
            <p:spPr bwMode="auto">
              <a:xfrm>
                <a:off x="5643570" y="5500702"/>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endParaRPr kumimoji="0" lang="zh-CN" altLang="en-US" sz="1800" smtClean="0">
                  <a:solidFill>
                    <a:srgbClr val="000000"/>
                  </a:solidFill>
                </a:endParaRPr>
              </a:p>
            </p:txBody>
          </p:sp>
          <p:sp>
            <p:nvSpPr>
              <p:cNvPr id="57418" name="TextBox 27"/>
              <p:cNvSpPr txBox="1">
                <a:spLocks noChangeArrowheads="1"/>
              </p:cNvSpPr>
              <p:nvPr/>
            </p:nvSpPr>
            <p:spPr bwMode="auto">
              <a:xfrm>
                <a:off x="2357422" y="5500702"/>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endParaRPr kumimoji="0" lang="zh-CN" altLang="en-US" sz="1800" smtClean="0">
                  <a:solidFill>
                    <a:srgbClr val="000000"/>
                  </a:solidFill>
                </a:endParaRPr>
              </a:p>
            </p:txBody>
          </p:sp>
          <p:sp>
            <p:nvSpPr>
              <p:cNvPr id="57419" name="TextBox 28"/>
              <p:cNvSpPr txBox="1">
                <a:spLocks noChangeArrowheads="1"/>
              </p:cNvSpPr>
              <p:nvPr/>
            </p:nvSpPr>
            <p:spPr bwMode="auto">
              <a:xfrm>
                <a:off x="6500826" y="328612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endParaRPr kumimoji="0" lang="zh-CN" altLang="en-US" sz="1800" smtClean="0">
                  <a:solidFill>
                    <a:srgbClr val="000000"/>
                  </a:solidFill>
                </a:endParaRPr>
              </a:p>
            </p:txBody>
          </p:sp>
          <p:sp>
            <p:nvSpPr>
              <p:cNvPr id="57420" name="TextBox 29"/>
              <p:cNvSpPr txBox="1">
                <a:spLocks noChangeArrowheads="1"/>
              </p:cNvSpPr>
              <p:nvPr/>
            </p:nvSpPr>
            <p:spPr bwMode="auto">
              <a:xfrm>
                <a:off x="5214942" y="2786058"/>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endParaRPr kumimoji="0" lang="zh-CN" altLang="en-US" sz="1800" smtClean="0">
                  <a:solidFill>
                    <a:srgbClr val="000000"/>
                  </a:solidFill>
                </a:endParaRPr>
              </a:p>
            </p:txBody>
          </p:sp>
          <p:sp>
            <p:nvSpPr>
              <p:cNvPr id="57421" name="TextBox 30"/>
              <p:cNvSpPr txBox="1">
                <a:spLocks noChangeArrowheads="1"/>
              </p:cNvSpPr>
              <p:nvPr/>
            </p:nvSpPr>
            <p:spPr bwMode="auto">
              <a:xfrm>
                <a:off x="4000496" y="57150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57422" name="TextBox 31"/>
              <p:cNvSpPr txBox="1">
                <a:spLocks noChangeArrowheads="1"/>
              </p:cNvSpPr>
              <p:nvPr/>
            </p:nvSpPr>
            <p:spPr bwMode="auto">
              <a:xfrm>
                <a:off x="2428860" y="457200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57423" name="TextBox 32"/>
              <p:cNvSpPr txBox="1">
                <a:spLocks noChangeArrowheads="1"/>
              </p:cNvSpPr>
              <p:nvPr/>
            </p:nvSpPr>
            <p:spPr bwMode="auto">
              <a:xfrm>
                <a:off x="3643306" y="321468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57424" name="TextBox 33"/>
              <p:cNvSpPr txBox="1">
                <a:spLocks noChangeArrowheads="1"/>
              </p:cNvSpPr>
              <p:nvPr/>
            </p:nvSpPr>
            <p:spPr bwMode="auto">
              <a:xfrm>
                <a:off x="5715008" y="314324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57425" name="TextBox 34"/>
              <p:cNvSpPr txBox="1">
                <a:spLocks noChangeArrowheads="1"/>
              </p:cNvSpPr>
              <p:nvPr/>
            </p:nvSpPr>
            <p:spPr bwMode="auto">
              <a:xfrm>
                <a:off x="6000760" y="457200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grpSp>
        <p:sp>
          <p:nvSpPr>
            <p:cNvPr id="57404" name="TextBox 90"/>
            <p:cNvSpPr txBox="1">
              <a:spLocks noChangeArrowheads="1"/>
            </p:cNvSpPr>
            <p:nvPr/>
          </p:nvSpPr>
          <p:spPr bwMode="auto">
            <a:xfrm>
              <a:off x="2714612" y="292893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grpSp>
      <p:sp>
        <p:nvSpPr>
          <p:cNvPr id="92" name="TextBox 91"/>
          <p:cNvSpPr txBox="1">
            <a:spLocks noChangeArrowheads="1"/>
          </p:cNvSpPr>
          <p:nvPr/>
        </p:nvSpPr>
        <p:spPr bwMode="auto">
          <a:xfrm>
            <a:off x="7000875" y="33575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3" name="TextBox 92"/>
          <p:cNvSpPr txBox="1">
            <a:spLocks noChangeArrowheads="1"/>
          </p:cNvSpPr>
          <p:nvPr/>
        </p:nvSpPr>
        <p:spPr bwMode="auto">
          <a:xfrm>
            <a:off x="5286375" y="407193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4" name="TextBox 93"/>
          <p:cNvSpPr txBox="1">
            <a:spLocks noChangeArrowheads="1"/>
          </p:cNvSpPr>
          <p:nvPr/>
        </p:nvSpPr>
        <p:spPr bwMode="auto">
          <a:xfrm>
            <a:off x="8143875" y="41433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95" name="TextBox 94"/>
          <p:cNvSpPr txBox="1">
            <a:spLocks noChangeArrowheads="1"/>
          </p:cNvSpPr>
          <p:nvPr/>
        </p:nvSpPr>
        <p:spPr bwMode="auto">
          <a:xfrm>
            <a:off x="7215188" y="41433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96" name="TextBox 95"/>
          <p:cNvSpPr txBox="1">
            <a:spLocks noChangeArrowheads="1"/>
          </p:cNvSpPr>
          <p:nvPr/>
        </p:nvSpPr>
        <p:spPr bwMode="auto">
          <a:xfrm>
            <a:off x="5715000" y="25003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97" name="TextBox 96"/>
          <p:cNvSpPr txBox="1">
            <a:spLocks noChangeArrowheads="1"/>
          </p:cNvSpPr>
          <p:nvPr/>
        </p:nvSpPr>
        <p:spPr bwMode="auto">
          <a:xfrm>
            <a:off x="5072063" y="33575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98" name="TextBox 97"/>
          <p:cNvSpPr txBox="1">
            <a:spLocks noChangeArrowheads="1"/>
          </p:cNvSpPr>
          <p:nvPr/>
        </p:nvSpPr>
        <p:spPr bwMode="auto">
          <a:xfrm>
            <a:off x="6572250" y="41433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99" name="TextBox 98"/>
          <p:cNvSpPr txBox="1">
            <a:spLocks noChangeArrowheads="1"/>
          </p:cNvSpPr>
          <p:nvPr/>
        </p:nvSpPr>
        <p:spPr bwMode="auto">
          <a:xfrm>
            <a:off x="8501063" y="50720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101" name="TextBox 100"/>
          <p:cNvSpPr txBox="1">
            <a:spLocks noChangeArrowheads="1"/>
          </p:cNvSpPr>
          <p:nvPr/>
        </p:nvSpPr>
        <p:spPr bwMode="auto">
          <a:xfrm>
            <a:off x="7643813" y="33575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102" name="TextBox 101"/>
          <p:cNvSpPr txBox="1">
            <a:spLocks noChangeArrowheads="1"/>
          </p:cNvSpPr>
          <p:nvPr/>
        </p:nvSpPr>
        <p:spPr bwMode="auto">
          <a:xfrm>
            <a:off x="5715000" y="50720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103" name="TextBox 102"/>
          <p:cNvSpPr txBox="1">
            <a:spLocks noChangeArrowheads="1"/>
          </p:cNvSpPr>
          <p:nvPr/>
        </p:nvSpPr>
        <p:spPr bwMode="auto">
          <a:xfrm>
            <a:off x="4714875" y="41433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104" name="TextBox 103"/>
          <p:cNvSpPr txBox="1">
            <a:spLocks noChangeArrowheads="1"/>
          </p:cNvSpPr>
          <p:nvPr/>
        </p:nvSpPr>
        <p:spPr bwMode="auto">
          <a:xfrm>
            <a:off x="4429125" y="51435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91" name="Text Box 4"/>
          <p:cNvSpPr txBox="1">
            <a:spLocks noChangeArrowheads="1"/>
          </p:cNvSpPr>
          <p:nvPr/>
        </p:nvSpPr>
        <p:spPr bwMode="auto">
          <a:xfrm>
            <a:off x="2714801" y="6156325"/>
            <a:ext cx="3562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3-9 </a:t>
            </a:r>
            <a:r>
              <a:rPr lang="zh-CN" altLang="en-US" dirty="0">
                <a:solidFill>
                  <a:srgbClr val="0070C0"/>
                </a:solidFill>
                <a:latin typeface="宋体" charset="-122"/>
              </a:rPr>
              <a:t>交通图及其代价树</a:t>
            </a:r>
            <a:r>
              <a:rPr lang="zh-CN" altLang="en-US" dirty="0">
                <a:solidFill>
                  <a:srgbClr val="0070C0"/>
                </a:solidFill>
              </a:rPr>
              <a:t> </a:t>
            </a:r>
          </a:p>
        </p:txBody>
      </p:sp>
      <p:sp>
        <p:nvSpPr>
          <p:cNvPr id="100" name="内容占位符 2"/>
          <p:cNvSpPr txBox="1">
            <a:spLocks/>
          </p:cNvSpPr>
          <p:nvPr/>
        </p:nvSpPr>
        <p:spPr bwMode="auto">
          <a:xfrm>
            <a:off x="121159" y="798512"/>
            <a:ext cx="9260457"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0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18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b="1" dirty="0" smtClean="0">
                <a:latin typeface="楷体_GB2312" pitchFamily="49" charset="-122"/>
                <a:ea typeface="楷体_GB2312" pitchFamily="49" charset="-122"/>
              </a:rPr>
              <a:t>加权状态图</a:t>
            </a:r>
            <a:r>
              <a:rPr lang="en-US" altLang="zh-CN" b="1" dirty="0" smtClean="0">
                <a:latin typeface="楷体_GB2312" pitchFamily="49" charset="-122"/>
                <a:ea typeface="楷体_GB2312" pitchFamily="49" charset="-122"/>
                <a:sym typeface="Wingdings" pitchFamily="2" charset="2"/>
              </a:rPr>
              <a:t></a:t>
            </a:r>
            <a:r>
              <a:rPr lang="zh-CN" altLang="en-US" b="1" dirty="0" smtClean="0">
                <a:latin typeface="楷体_GB2312" pitchFamily="49" charset="-122"/>
                <a:ea typeface="楷体_GB2312" pitchFamily="49" charset="-122"/>
              </a:rPr>
              <a:t>代价树</a:t>
            </a:r>
            <a:endParaRPr lang="en-US" altLang="zh-CN" b="1" dirty="0" smtClean="0">
              <a:latin typeface="楷体_GB2312" pitchFamily="49" charset="-122"/>
              <a:ea typeface="楷体_GB2312" pitchFamily="49" charset="-122"/>
            </a:endParaRPr>
          </a:p>
          <a:p>
            <a:pPr>
              <a:buFont typeface="Wingdings" pitchFamily="2" charset="2"/>
              <a:buNone/>
            </a:pPr>
            <a:r>
              <a:rPr lang="zh-CN" altLang="en-US" sz="2000" dirty="0" smtClean="0">
                <a:latin typeface="仿宋_GB2312" pitchFamily="49" charset="-122"/>
                <a:ea typeface="仿宋_GB2312" pitchFamily="49" charset="-122"/>
              </a:rPr>
              <a:t>   步</a:t>
            </a:r>
            <a:r>
              <a:rPr lang="en-US" altLang="zh-CN" sz="2000" dirty="0" smtClean="0">
                <a:latin typeface="仿宋_GB2312" pitchFamily="49" charset="-122"/>
                <a:ea typeface="仿宋_GB2312" pitchFamily="49" charset="-122"/>
              </a:rPr>
              <a:t>1</a:t>
            </a:r>
            <a:r>
              <a:rPr lang="zh-CN" altLang="en-US" sz="2000" dirty="0" smtClean="0">
                <a:latin typeface="仿宋_GB2312" pitchFamily="49" charset="-122"/>
                <a:ea typeface="仿宋_GB2312" pitchFamily="49" charset="-122"/>
              </a:rPr>
              <a:t>：从初始节点相邻的节点作为该节点的子结点；</a:t>
            </a:r>
            <a:endParaRPr lang="en-US" altLang="zh-CN" sz="2000" dirty="0" smtClean="0">
              <a:latin typeface="仿宋_GB2312" pitchFamily="49" charset="-122"/>
              <a:ea typeface="仿宋_GB2312" pitchFamily="49" charset="-122"/>
            </a:endParaRPr>
          </a:p>
          <a:p>
            <a:pPr>
              <a:buFont typeface="Wingdings" pitchFamily="2" charset="2"/>
              <a:buNone/>
            </a:pPr>
            <a:r>
              <a:rPr lang="en-US" altLang="zh-CN" sz="2000" dirty="0" smtClean="0">
                <a:latin typeface="仿宋_GB2312" pitchFamily="49" charset="-122"/>
                <a:ea typeface="仿宋_GB2312" pitchFamily="49" charset="-122"/>
              </a:rPr>
              <a:t>	</a:t>
            </a:r>
            <a:r>
              <a:rPr lang="zh-CN" altLang="en-US" sz="2000" dirty="0" smtClean="0">
                <a:latin typeface="仿宋_GB2312" pitchFamily="49" charset="-122"/>
                <a:ea typeface="仿宋_GB2312" pitchFamily="49" charset="-122"/>
              </a:rPr>
              <a:t>步</a:t>
            </a:r>
            <a:r>
              <a:rPr lang="en-US" altLang="zh-CN" sz="2000" dirty="0" smtClean="0">
                <a:latin typeface="仿宋_GB2312" pitchFamily="49" charset="-122"/>
                <a:ea typeface="仿宋_GB2312" pitchFamily="49" charset="-122"/>
              </a:rPr>
              <a:t>2</a:t>
            </a:r>
            <a:r>
              <a:rPr lang="zh-CN" altLang="en-US" sz="2000" dirty="0" smtClean="0">
                <a:latin typeface="仿宋_GB2312" pitchFamily="49" charset="-122"/>
                <a:ea typeface="仿宋_GB2312" pitchFamily="49" charset="-122"/>
              </a:rPr>
              <a:t>：对其它节点依次类推，但对其它节点</a:t>
            </a:r>
            <a:r>
              <a:rPr lang="en-US" altLang="zh-CN" sz="2000" dirty="0" smtClean="0">
                <a:latin typeface="仿宋_GB2312" pitchFamily="49" charset="-122"/>
                <a:ea typeface="仿宋_GB2312" pitchFamily="49" charset="-122"/>
              </a:rPr>
              <a:t>n</a:t>
            </a:r>
            <a:r>
              <a:rPr lang="zh-CN" altLang="en-US" sz="2000" dirty="0" smtClean="0">
                <a:latin typeface="仿宋_GB2312" pitchFamily="49" charset="-122"/>
                <a:ea typeface="仿宋_GB2312" pitchFamily="49" charset="-122"/>
              </a:rPr>
              <a:t>，不能将其父节点及祖先节点再作为</a:t>
            </a:r>
            <a:r>
              <a:rPr lang="en-US" altLang="zh-CN" sz="2000" dirty="0" smtClean="0">
                <a:latin typeface="仿宋_GB2312" pitchFamily="49" charset="-122"/>
                <a:ea typeface="仿宋_GB2312" pitchFamily="49" charset="-122"/>
              </a:rPr>
              <a:t>n</a:t>
            </a:r>
            <a:r>
              <a:rPr lang="zh-CN" altLang="en-US" sz="2000" dirty="0" smtClean="0">
                <a:latin typeface="仿宋_GB2312" pitchFamily="49" charset="-122"/>
                <a:ea typeface="仿宋_GB2312" pitchFamily="49" charset="-122"/>
              </a:rPr>
              <a:t>的子结点</a:t>
            </a:r>
            <a:endParaRPr lang="zh-CN" altLang="en-US" dirty="0" smtClean="0"/>
          </a:p>
        </p:txBody>
      </p:sp>
    </p:spTree>
    <p:extLst>
      <p:ext uri="{BB962C8B-B14F-4D97-AF65-F5344CB8AC3E}">
        <p14:creationId xmlns:p14="http://schemas.microsoft.com/office/powerpoint/2010/main" val="128358228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2"/>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9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0" grpId="1" animBg="1"/>
      <p:bldP spid="41" grpId="0" animBg="1"/>
      <p:bldP spid="42" grpId="0" animBg="1"/>
      <p:bldP spid="43" grpId="0" animBg="1"/>
      <p:bldP spid="43" grpId="1" animBg="1"/>
      <p:bldP spid="44" grpId="0" animBg="1"/>
      <p:bldP spid="45" grpId="0" animBg="1"/>
      <p:bldP spid="46" grpId="0" animBg="1"/>
      <p:bldP spid="47" grpId="0" animBg="1"/>
      <p:bldP spid="48" grpId="0" animBg="1"/>
      <p:bldP spid="49" grpId="0" animBg="1"/>
      <p:bldP spid="77" grpId="0"/>
      <p:bldP spid="78" grpId="0"/>
      <p:bldP spid="79" grpId="0"/>
      <p:bldP spid="80" grpId="0"/>
      <p:bldP spid="80" grpId="1"/>
      <p:bldP spid="81" grpId="0"/>
      <p:bldP spid="81" grpId="1"/>
      <p:bldP spid="82" grpId="0"/>
      <p:bldP spid="83" grpId="0"/>
      <p:bldP spid="84" grpId="0"/>
      <p:bldP spid="85" grpId="0"/>
      <p:bldP spid="86" grpId="0"/>
      <p:bldP spid="87" grpId="0"/>
      <p:bldP spid="88" grpId="0"/>
      <p:bldP spid="89" grpId="0"/>
      <p:bldP spid="90" grpId="0"/>
      <p:bldP spid="92" grpId="0"/>
      <p:bldP spid="93" grpId="0"/>
      <p:bldP spid="94" grpId="0"/>
      <p:bldP spid="95" grpId="0"/>
      <p:bldP spid="96" grpId="0"/>
      <p:bldP spid="97" grpId="0"/>
      <p:bldP spid="98" grpId="0"/>
      <p:bldP spid="99" grpId="0"/>
      <p:bldP spid="101" grpId="0"/>
      <p:bldP spid="102" grpId="0"/>
      <p:bldP spid="102" grpId="1"/>
      <p:bldP spid="103" grpId="0"/>
      <p:bldP spid="103" grpId="1"/>
      <p:bldP spid="10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3.2.4 </a:t>
            </a:r>
            <a:r>
              <a:rPr lang="zh-CN" altLang="en-US" dirty="0" smtClean="0">
                <a:latin typeface="黑体" pitchFamily="49" charset="-122"/>
                <a:ea typeface="黑体" pitchFamily="49" charset="-122"/>
              </a:rPr>
              <a:t>加权状态图搜索</a:t>
            </a:r>
          </a:p>
        </p:txBody>
      </p:sp>
      <p:sp>
        <p:nvSpPr>
          <p:cNvPr id="58371" name="内容占位符 2"/>
          <p:cNvSpPr>
            <a:spLocks noGrp="1"/>
          </p:cNvSpPr>
          <p:nvPr>
            <p:ph idx="1"/>
          </p:nvPr>
        </p:nvSpPr>
        <p:spPr>
          <a:xfrm>
            <a:off x="785813" y="1143000"/>
            <a:ext cx="8169275" cy="500063"/>
          </a:xfrm>
        </p:spPr>
        <p:txBody>
          <a:bodyPr/>
          <a:lstStyle/>
          <a:p>
            <a:r>
              <a:rPr lang="en-US" altLang="zh-CN" b="1" dirty="0" smtClean="0">
                <a:latin typeface="楷体_GB2312" pitchFamily="49" charset="-122"/>
                <a:ea typeface="楷体_GB2312" pitchFamily="49" charset="-122"/>
              </a:rPr>
              <a:t>2.</a:t>
            </a:r>
            <a:r>
              <a:rPr lang="zh-CN" altLang="en-US" b="1" dirty="0" smtClean="0">
                <a:latin typeface="楷体_GB2312" pitchFamily="49" charset="-122"/>
                <a:ea typeface="楷体_GB2312" pitchFamily="49" charset="-122"/>
              </a:rPr>
              <a:t>分支界限搜索</a:t>
            </a:r>
            <a:r>
              <a:rPr lang="en-US" altLang="zh-CN" b="1" dirty="0" smtClean="0">
                <a:latin typeface="楷体_GB2312" pitchFamily="49" charset="-122"/>
                <a:ea typeface="楷体_GB2312" pitchFamily="49" charset="-122"/>
              </a:rPr>
              <a:t>(Branch and Bound </a:t>
            </a:r>
            <a:r>
              <a:rPr lang="en-US" altLang="zh-CN" b="1" dirty="0" err="1" smtClean="0">
                <a:latin typeface="楷体_GB2312" pitchFamily="49" charset="-122"/>
                <a:ea typeface="楷体_GB2312" pitchFamily="49" charset="-122"/>
              </a:rPr>
              <a:t>Search,BBS</a:t>
            </a:r>
            <a:r>
              <a:rPr lang="en-US" altLang="zh-CN" b="1" dirty="0" smtClean="0">
                <a:latin typeface="楷体_GB2312" pitchFamily="49" charset="-122"/>
                <a:ea typeface="楷体_GB2312" pitchFamily="49" charset="-122"/>
              </a:rPr>
              <a:t>)</a:t>
            </a:r>
            <a:endParaRPr lang="zh-CN" altLang="en-US" b="1" dirty="0" smtClean="0">
              <a:latin typeface="楷体_GB2312" pitchFamily="49" charset="-122"/>
              <a:ea typeface="楷体_GB2312" pitchFamily="49" charset="-122"/>
            </a:endParaRPr>
          </a:p>
        </p:txBody>
      </p:sp>
      <p:sp>
        <p:nvSpPr>
          <p:cNvPr id="4" name="TextBox 3"/>
          <p:cNvSpPr txBox="1">
            <a:spLocks noChangeArrowheads="1"/>
          </p:cNvSpPr>
          <p:nvPr/>
        </p:nvSpPr>
        <p:spPr bwMode="auto">
          <a:xfrm>
            <a:off x="323528" y="1700808"/>
            <a:ext cx="882047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1 </a:t>
            </a:r>
            <a:r>
              <a:rPr kumimoji="0" lang="zh-CN" altLang="en-US" dirty="0" smtClean="0">
                <a:solidFill>
                  <a:srgbClr val="000000"/>
                </a:solidFill>
                <a:ea typeface="仿宋_GB2312" pitchFamily="49" charset="-122"/>
              </a:rPr>
              <a:t>：把初始节点</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zh-CN" altLang="en-US" dirty="0" smtClean="0">
                <a:solidFill>
                  <a:srgbClr val="000000"/>
                </a:solidFill>
                <a:ea typeface="仿宋_GB2312" pitchFamily="49" charset="-122"/>
              </a:rPr>
              <a:t>放入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计算</a:t>
            </a:r>
            <a:r>
              <a:rPr kumimoji="0" lang="en-US" altLang="zh-CN" i="1" dirty="0" smtClean="0">
                <a:solidFill>
                  <a:srgbClr val="000000"/>
                </a:solidFill>
                <a:ea typeface="仿宋_GB2312" pitchFamily="49" charset="-122"/>
              </a:rPr>
              <a:t>h</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S</a:t>
            </a:r>
            <a:r>
              <a:rPr kumimoji="0" lang="en-US" altLang="zh-CN" baseline="-25000" dirty="0" smtClean="0">
                <a:solidFill>
                  <a:srgbClr val="000000"/>
                </a:solidFill>
                <a:ea typeface="仿宋_GB2312" pitchFamily="49" charset="-122"/>
              </a:rPr>
              <a:t>o</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a:t>
            </a:r>
          </a:p>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2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表为空</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则搜索失败</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退出。 </a:t>
            </a:r>
          </a:p>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3 </a:t>
            </a:r>
            <a:r>
              <a:rPr kumimoji="0" lang="zh-CN" altLang="en-US" dirty="0" smtClean="0">
                <a:solidFill>
                  <a:srgbClr val="000000"/>
                </a:solidFill>
                <a:ea typeface="仿宋_GB2312" pitchFamily="49" charset="-122"/>
              </a:rPr>
              <a:t>：移出</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表中第一个节点</a:t>
            </a:r>
            <a:r>
              <a:rPr kumimoji="0" lang="en-US" altLang="zh-CN" dirty="0" smtClean="0">
                <a:solidFill>
                  <a:srgbClr val="000000"/>
                </a:solidFill>
                <a:ea typeface="仿宋_GB2312" pitchFamily="49" charset="-122"/>
              </a:rPr>
              <a:t>N</a:t>
            </a:r>
            <a:r>
              <a:rPr kumimoji="0" lang="zh-CN" altLang="en-US" dirty="0" smtClean="0">
                <a:solidFill>
                  <a:srgbClr val="000000"/>
                </a:solidFill>
                <a:ea typeface="仿宋_GB2312" pitchFamily="49" charset="-122"/>
              </a:rPr>
              <a:t>放入</a:t>
            </a:r>
            <a:r>
              <a:rPr kumimoji="0" lang="en-US" altLang="zh-CN" dirty="0" smtClean="0">
                <a:solidFill>
                  <a:srgbClr val="000000"/>
                </a:solidFill>
                <a:ea typeface="仿宋_GB2312" pitchFamily="49" charset="-122"/>
              </a:rPr>
              <a:t>CLOSED</a:t>
            </a:r>
            <a:r>
              <a:rPr kumimoji="0" lang="zh-CN" altLang="en-US" dirty="0" smtClean="0">
                <a:solidFill>
                  <a:srgbClr val="000000"/>
                </a:solidFill>
                <a:ea typeface="仿宋_GB2312" pitchFamily="49" charset="-122"/>
              </a:rPr>
              <a:t>表中</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并冠以序号</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a:t>
            </a:r>
          </a:p>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4 </a:t>
            </a:r>
            <a:r>
              <a:rPr kumimoji="0" lang="zh-CN" altLang="en-US" dirty="0" smtClean="0">
                <a:solidFill>
                  <a:srgbClr val="000000"/>
                </a:solidFill>
                <a:ea typeface="仿宋_GB2312" pitchFamily="49" charset="-122"/>
              </a:rPr>
              <a:t>：若目标节点</a:t>
            </a:r>
            <a:r>
              <a:rPr kumimoji="0" lang="en-US" altLang="zh-CN" i="1" dirty="0" err="1" smtClean="0">
                <a:solidFill>
                  <a:srgbClr val="000000"/>
                </a:solidFill>
                <a:ea typeface="仿宋_GB2312" pitchFamily="49" charset="-122"/>
              </a:rPr>
              <a:t>S</a:t>
            </a:r>
            <a:r>
              <a:rPr kumimoji="0" lang="en-US" altLang="zh-CN" baseline="-25000" dirty="0" err="1" smtClean="0">
                <a:solidFill>
                  <a:srgbClr val="000000"/>
                </a:solidFill>
                <a:ea typeface="仿宋_GB2312" pitchFamily="49" charset="-122"/>
              </a:rPr>
              <a:t>g</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则搜索成功</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结束。 </a:t>
            </a:r>
          </a:p>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5 </a:t>
            </a:r>
            <a:r>
              <a:rPr kumimoji="0" lang="zh-CN" altLang="en-US" dirty="0" smtClean="0">
                <a:solidFill>
                  <a:srgbClr val="000000"/>
                </a:solidFill>
                <a:ea typeface="仿宋_GB2312" pitchFamily="49" charset="-122"/>
              </a:rPr>
              <a:t>：若</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不可扩展</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则转步</a:t>
            </a:r>
            <a:r>
              <a:rPr kumimoji="0" lang="en-US" altLang="zh-CN" dirty="0" smtClean="0">
                <a:solidFill>
                  <a:srgbClr val="000000"/>
                </a:solidFill>
                <a:ea typeface="仿宋_GB2312" pitchFamily="49" charset="-122"/>
              </a:rPr>
              <a:t>2</a:t>
            </a:r>
            <a:r>
              <a:rPr kumimoji="0" lang="zh-CN" altLang="en-US" dirty="0" smtClean="0">
                <a:solidFill>
                  <a:srgbClr val="000000"/>
                </a:solidFill>
                <a:ea typeface="仿宋_GB2312" pitchFamily="49" charset="-122"/>
              </a:rPr>
              <a:t>。</a:t>
            </a:r>
          </a:p>
          <a:p>
            <a:pPr algn="just">
              <a:spcBef>
                <a:spcPts val="0"/>
              </a:spcBef>
            </a:pPr>
            <a:r>
              <a:rPr kumimoji="0" lang="zh-CN" altLang="en-US" dirty="0" smtClean="0">
                <a:solidFill>
                  <a:srgbClr val="000000"/>
                </a:solidFill>
                <a:ea typeface="仿宋_GB2312" pitchFamily="49" charset="-122"/>
              </a:rPr>
              <a:t>步</a:t>
            </a:r>
            <a:r>
              <a:rPr kumimoji="0" lang="en-US" altLang="zh-CN" dirty="0" smtClean="0">
                <a:solidFill>
                  <a:srgbClr val="000000"/>
                </a:solidFill>
                <a:ea typeface="仿宋_GB2312" pitchFamily="49" charset="-122"/>
              </a:rPr>
              <a:t>6</a:t>
            </a:r>
            <a:r>
              <a:rPr kumimoji="0" lang="zh-CN" altLang="en-US" dirty="0" smtClean="0">
                <a:solidFill>
                  <a:srgbClr val="000000"/>
                </a:solidFill>
                <a:ea typeface="仿宋_GB2312" pitchFamily="49" charset="-122"/>
              </a:rPr>
              <a:t>：</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扩展</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 </a:t>
            </a:r>
            <a:r>
              <a:rPr kumimoji="0" lang="zh-CN" altLang="en-US" dirty="0" smtClean="0">
                <a:solidFill>
                  <a:srgbClr val="000000"/>
                </a:solidFill>
                <a:ea typeface="仿宋_GB2312" pitchFamily="49" charset="-122"/>
              </a:rPr>
              <a:t>计算每个子节点</a:t>
            </a:r>
            <a:r>
              <a:rPr kumimoji="0" lang="en-US" altLang="zh-CN" i="1" dirty="0" smtClean="0">
                <a:solidFill>
                  <a:srgbClr val="000000"/>
                </a:solidFill>
                <a:ea typeface="仿宋_GB2312" pitchFamily="49" charset="-122"/>
              </a:rPr>
              <a:t>x</a:t>
            </a:r>
            <a:r>
              <a:rPr kumimoji="0" lang="zh-CN" altLang="en-US" dirty="0" smtClean="0">
                <a:solidFill>
                  <a:srgbClr val="000000"/>
                </a:solidFill>
                <a:ea typeface="仿宋_GB2312" pitchFamily="49" charset="-122"/>
              </a:rPr>
              <a:t>的函数值</a:t>
            </a:r>
            <a:r>
              <a:rPr kumimoji="0" lang="en-US" altLang="zh-CN" dirty="0" smtClean="0">
                <a:solidFill>
                  <a:srgbClr val="000000"/>
                </a:solidFill>
                <a:ea typeface="仿宋_GB2312" pitchFamily="49" charset="-122"/>
              </a:rPr>
              <a:t>g(</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a:t>
            </a:r>
          </a:p>
          <a:p>
            <a:pPr algn="just">
              <a:spcBef>
                <a:spcPts val="0"/>
              </a:spcBef>
            </a:pPr>
            <a:r>
              <a:rPr kumimoji="0" lang="en-US" altLang="zh-CN" dirty="0" smtClean="0">
                <a:solidFill>
                  <a:srgbClr val="000000"/>
                </a:solidFill>
                <a:ea typeface="仿宋_GB2312" pitchFamily="49" charset="-122"/>
              </a:rPr>
              <a:t>       (1)</a:t>
            </a:r>
            <a:r>
              <a:rPr kumimoji="0" lang="zh-CN" altLang="en-US" dirty="0" smtClean="0">
                <a:solidFill>
                  <a:srgbClr val="000000"/>
                </a:solidFill>
                <a:ea typeface="仿宋_GB2312" pitchFamily="49" charset="-122"/>
              </a:rPr>
              <a:t>对</a:t>
            </a:r>
            <a:r>
              <a:rPr kumimoji="0" lang="en-US" altLang="zh-CN" dirty="0" err="1" smtClean="0">
                <a:solidFill>
                  <a:srgbClr val="000000"/>
                </a:solidFill>
                <a:ea typeface="仿宋_GB2312" pitchFamily="49" charset="-122"/>
              </a:rPr>
              <a:t>mj</a:t>
            </a:r>
            <a:r>
              <a:rPr kumimoji="0" lang="zh-CN" altLang="en-US" dirty="0" smtClean="0">
                <a:solidFill>
                  <a:srgbClr val="000000"/>
                </a:solidFill>
                <a:ea typeface="仿宋_GB2312" pitchFamily="49" charset="-122"/>
              </a:rPr>
              <a:t>子节点， 将子节点配以指向</a:t>
            </a:r>
            <a:r>
              <a:rPr kumimoji="0" lang="en-US" altLang="zh-CN" i="1" dirty="0" smtClean="0">
                <a:solidFill>
                  <a:srgbClr val="000000"/>
                </a:solidFill>
                <a:ea typeface="仿宋_GB2312" pitchFamily="49" charset="-122"/>
              </a:rPr>
              <a:t>N</a:t>
            </a:r>
            <a:r>
              <a:rPr kumimoji="0" lang="zh-CN" altLang="en-US" dirty="0" smtClean="0">
                <a:solidFill>
                  <a:srgbClr val="000000"/>
                </a:solidFill>
                <a:ea typeface="仿宋_GB2312" pitchFamily="49" charset="-122"/>
              </a:rPr>
              <a:t>的返回指针后放入</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a:t>
            </a:r>
            <a:endParaRPr kumimoji="0" lang="en-US" altLang="zh-CN" dirty="0" smtClean="0">
              <a:solidFill>
                <a:srgbClr val="000000"/>
              </a:solidFill>
              <a:ea typeface="仿宋_GB2312" pitchFamily="49" charset="-122"/>
            </a:endParaRPr>
          </a:p>
          <a:p>
            <a:pPr algn="just">
              <a:spcBef>
                <a:spcPts val="0"/>
              </a:spcBef>
            </a:pPr>
            <a:r>
              <a:rPr kumimoji="0" lang="en-US" altLang="zh-CN" dirty="0" smtClean="0">
                <a:solidFill>
                  <a:srgbClr val="000000"/>
                </a:solidFill>
                <a:ea typeface="仿宋_GB2312" pitchFamily="49" charset="-122"/>
              </a:rPr>
              <a:t>       (2)</a:t>
            </a:r>
            <a:r>
              <a:rPr kumimoji="0" lang="zh-CN" altLang="en-US" dirty="0" smtClean="0">
                <a:solidFill>
                  <a:srgbClr val="000000"/>
                </a:solidFill>
                <a:ea typeface="仿宋_GB2312" pitchFamily="49" charset="-122"/>
              </a:rPr>
              <a:t>对</a:t>
            </a:r>
            <a:r>
              <a:rPr kumimoji="0" lang="en-US" altLang="zh-CN" dirty="0" err="1" smtClean="0">
                <a:solidFill>
                  <a:srgbClr val="000000"/>
                </a:solidFill>
                <a:ea typeface="仿宋_GB2312" pitchFamily="49" charset="-122"/>
              </a:rPr>
              <a:t>mk</a:t>
            </a:r>
            <a:r>
              <a:rPr kumimoji="0" lang="zh-CN" altLang="en-US" dirty="0" smtClean="0">
                <a:solidFill>
                  <a:srgbClr val="000000"/>
                </a:solidFill>
                <a:ea typeface="仿宋_GB2312" pitchFamily="49" charset="-122"/>
              </a:rPr>
              <a:t>子节点，如果其当前</a:t>
            </a:r>
            <a:r>
              <a:rPr kumimoji="0" lang="en-US" altLang="zh-CN" i="1" dirty="0" smtClean="0">
                <a:solidFill>
                  <a:srgbClr val="000000"/>
                </a:solidFill>
                <a:ea typeface="仿宋_GB2312" pitchFamily="49" charset="-122"/>
              </a:rPr>
              <a:t>g</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“较小”，改变其指向父节点指针</a:t>
            </a:r>
            <a:endParaRPr kumimoji="0" lang="en-US" altLang="zh-CN" dirty="0" smtClean="0">
              <a:solidFill>
                <a:srgbClr val="000000"/>
              </a:solidFill>
              <a:ea typeface="仿宋_GB2312" pitchFamily="49" charset="-122"/>
            </a:endParaRPr>
          </a:p>
          <a:p>
            <a:pPr algn="just">
              <a:spcBef>
                <a:spcPts val="0"/>
              </a:spcBef>
            </a:pPr>
            <a:r>
              <a:rPr kumimoji="0" lang="en-US" altLang="zh-CN" dirty="0" smtClean="0">
                <a:solidFill>
                  <a:srgbClr val="000000"/>
                </a:solidFill>
                <a:ea typeface="仿宋_GB2312" pitchFamily="49" charset="-122"/>
              </a:rPr>
              <a:t>       (3)</a:t>
            </a:r>
            <a:r>
              <a:rPr kumimoji="0" lang="zh-CN" altLang="en-US" dirty="0" smtClean="0">
                <a:solidFill>
                  <a:srgbClr val="000000"/>
                </a:solidFill>
                <a:ea typeface="仿宋_GB2312" pitchFamily="49" charset="-122"/>
              </a:rPr>
              <a:t>对</a:t>
            </a:r>
            <a:r>
              <a:rPr kumimoji="0" lang="en-US" altLang="zh-CN" i="1" dirty="0" smtClean="0">
                <a:solidFill>
                  <a:srgbClr val="000000"/>
                </a:solidFill>
                <a:ea typeface="仿宋_GB2312" pitchFamily="49" charset="-122"/>
              </a:rPr>
              <a:t>OPEN</a:t>
            </a:r>
            <a:r>
              <a:rPr kumimoji="0" lang="zh-CN" altLang="en-US" dirty="0" smtClean="0">
                <a:solidFill>
                  <a:srgbClr val="000000"/>
                </a:solidFill>
                <a:ea typeface="仿宋_GB2312" pitchFamily="49" charset="-122"/>
              </a:rPr>
              <a:t>表中的所有子节点按</a:t>
            </a:r>
            <a:r>
              <a:rPr kumimoji="0" lang="en-US" altLang="zh-CN" i="1" dirty="0" smtClean="0">
                <a:solidFill>
                  <a:srgbClr val="000000"/>
                </a:solidFill>
                <a:ea typeface="仿宋_GB2312" pitchFamily="49" charset="-122"/>
              </a:rPr>
              <a:t>g</a:t>
            </a:r>
            <a:r>
              <a:rPr kumimoji="0" lang="en-US" altLang="zh-CN" dirty="0" smtClean="0">
                <a:solidFill>
                  <a:srgbClr val="000000"/>
                </a:solidFill>
                <a:ea typeface="仿宋_GB2312" pitchFamily="49" charset="-122"/>
              </a:rPr>
              <a:t>(</a:t>
            </a:r>
            <a:r>
              <a:rPr kumimoji="0" lang="en-US" altLang="zh-CN" i="1" dirty="0" smtClean="0">
                <a:solidFill>
                  <a:srgbClr val="000000"/>
                </a:solidFill>
                <a:ea typeface="仿宋_GB2312" pitchFamily="49" charset="-122"/>
              </a:rPr>
              <a:t>n</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大小以升序排序</a:t>
            </a:r>
            <a:r>
              <a:rPr kumimoji="0" lang="en-US" altLang="zh-CN" dirty="0" smtClean="0">
                <a:solidFill>
                  <a:srgbClr val="000000"/>
                </a:solidFill>
                <a:ea typeface="仿宋_GB2312" pitchFamily="49" charset="-122"/>
              </a:rPr>
              <a:t>,</a:t>
            </a:r>
            <a:r>
              <a:rPr kumimoji="0" lang="zh-CN" altLang="en-US" dirty="0" smtClean="0">
                <a:solidFill>
                  <a:srgbClr val="000000"/>
                </a:solidFill>
                <a:ea typeface="仿宋_GB2312" pitchFamily="49" charset="-122"/>
              </a:rPr>
              <a:t>转步</a:t>
            </a:r>
            <a:r>
              <a:rPr kumimoji="0" lang="en-US" altLang="zh-CN" dirty="0" smtClean="0">
                <a:solidFill>
                  <a:srgbClr val="000000"/>
                </a:solidFill>
                <a:ea typeface="仿宋_GB2312" pitchFamily="49" charset="-122"/>
              </a:rPr>
              <a:t>2</a:t>
            </a:r>
            <a:endParaRPr kumimoji="0" lang="zh-CN" altLang="en-US" dirty="0" smtClean="0">
              <a:solidFill>
                <a:srgbClr val="000000"/>
              </a:solidFill>
              <a:ea typeface="仿宋_GB2312" pitchFamily="49" charset="-122"/>
            </a:endParaRPr>
          </a:p>
        </p:txBody>
      </p:sp>
    </p:spTree>
    <p:extLst>
      <p:ext uri="{BB962C8B-B14F-4D97-AF65-F5344CB8AC3E}">
        <p14:creationId xmlns:p14="http://schemas.microsoft.com/office/powerpoint/2010/main" val="14698725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1000125" y="38100"/>
            <a:ext cx="7793038" cy="747713"/>
          </a:xfrm>
        </p:spPr>
        <p:txBody>
          <a:bodyPr/>
          <a:lstStyle/>
          <a:p>
            <a:r>
              <a:rPr lang="en-US" altLang="zh-CN" dirty="0" smtClean="0">
                <a:latin typeface="黑体" pitchFamily="49" charset="-122"/>
                <a:ea typeface="黑体" pitchFamily="49" charset="-122"/>
              </a:rPr>
              <a:t>3.2.4 </a:t>
            </a:r>
            <a:r>
              <a:rPr lang="zh-CN" altLang="en-US" dirty="0" smtClean="0">
                <a:latin typeface="黑体" pitchFamily="49" charset="-122"/>
                <a:ea typeface="黑体" pitchFamily="49" charset="-122"/>
              </a:rPr>
              <a:t>加权状态图搜索</a:t>
            </a:r>
          </a:p>
        </p:txBody>
      </p:sp>
      <p:graphicFrame>
        <p:nvGraphicFramePr>
          <p:cNvPr id="4" name="Group 4"/>
          <p:cNvGraphicFramePr>
            <a:graphicFrameLocks noGrp="1"/>
          </p:cNvGraphicFramePr>
          <p:nvPr/>
        </p:nvGraphicFramePr>
        <p:xfrm>
          <a:off x="1403350" y="3732213"/>
          <a:ext cx="6983413" cy="2465388"/>
        </p:xfrm>
        <a:graphic>
          <a:graphicData uri="http://schemas.openxmlformats.org/drawingml/2006/table">
            <a:tbl>
              <a:tblPr/>
              <a:tblGrid>
                <a:gridCol w="1223963">
                  <a:extLst>
                    <a:ext uri="{9D8B030D-6E8A-4147-A177-3AD203B41FA5}">
                      <a16:colId xmlns:a16="http://schemas.microsoft.com/office/drawing/2014/main" val="20000"/>
                    </a:ext>
                  </a:extLst>
                </a:gridCol>
                <a:gridCol w="2232025">
                  <a:extLst>
                    <a:ext uri="{9D8B030D-6E8A-4147-A177-3AD203B41FA5}">
                      <a16:colId xmlns:a16="http://schemas.microsoft.com/office/drawing/2014/main" val="20001"/>
                    </a:ext>
                  </a:extLst>
                </a:gridCol>
                <a:gridCol w="3527425">
                  <a:extLst>
                    <a:ext uri="{9D8B030D-6E8A-4147-A177-3AD203B41FA5}">
                      <a16:colId xmlns:a16="http://schemas.microsoft.com/office/drawing/2014/main" val="20002"/>
                    </a:ext>
                  </a:extLst>
                </a:gridCol>
              </a:tblGrid>
              <a:tr h="3968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选取扩展节点标准</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计算方法</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20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分支界限法</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代价值</a:t>
                      </a:r>
                      <a:r>
                        <a:rPr kumimoji="0" lang="en-US" sz="2000" b="1" i="0" u="none" strike="noStrike" cap="none" normalizeH="0" baseline="0" smtClean="0">
                          <a:ln>
                            <a:noFill/>
                          </a:ln>
                          <a:solidFill>
                            <a:schemeClr val="tx1"/>
                          </a:solidFill>
                          <a:effectLst/>
                          <a:latin typeface="Tahoma" pitchFamily="34" charset="0"/>
                          <a:ea typeface="楷体_GB2312" pitchFamily="1" charset="-122"/>
                        </a:rPr>
                        <a:t>g</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ea typeface="楷体_GB2312" pitchFamily="1" charset="-122"/>
                        </a:rPr>
                        <a:t>g</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）与节点所处的位置有关，与边也有关系，从初始节点</a:t>
                      </a:r>
                      <a:r>
                        <a:rPr kumimoji="0" lang="en-US" sz="2000" b="1" i="0" u="none" strike="noStrike" cap="none" normalizeH="0" baseline="0" smtClean="0">
                          <a:ln>
                            <a:noFill/>
                          </a:ln>
                          <a:solidFill>
                            <a:schemeClr val="tx1"/>
                          </a:solidFill>
                          <a:effectLst/>
                          <a:latin typeface="Tahoma" pitchFamily="34" charset="0"/>
                          <a:ea typeface="楷体_GB2312" pitchFamily="1" charset="-122"/>
                        </a:rPr>
                        <a:t>S</a:t>
                      </a:r>
                      <a:r>
                        <a:rPr kumimoji="0" lang="en-US" sz="2000" b="1" i="0" u="none" strike="noStrike" cap="none" normalizeH="0" baseline="-25000" smtClean="0">
                          <a:ln>
                            <a:noFill/>
                          </a:ln>
                          <a:solidFill>
                            <a:schemeClr val="tx1"/>
                          </a:solidFill>
                          <a:effectLst/>
                          <a:latin typeface="Tahoma" pitchFamily="34" charset="0"/>
                          <a:ea typeface="楷体_GB2312" pitchFamily="1" charset="-122"/>
                        </a:rPr>
                        <a:t>0</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计算而来。</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6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全局择优法</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启发函数值</a:t>
                      </a:r>
                      <a:r>
                        <a:rPr kumimoji="0" lang="en-US" sz="2000" b="1" i="0" u="none" strike="noStrike" cap="none" normalizeH="0" baseline="0" smtClean="0">
                          <a:ln>
                            <a:noFill/>
                          </a:ln>
                          <a:solidFill>
                            <a:schemeClr val="tx1"/>
                          </a:solidFill>
                          <a:effectLst/>
                          <a:latin typeface="Tahoma" pitchFamily="34" charset="0"/>
                          <a:ea typeface="楷体_GB2312" pitchFamily="1" charset="-122"/>
                        </a:rPr>
                        <a:t>h</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ea typeface="楷体_GB2312" pitchFamily="1" charset="-122"/>
                        </a:rPr>
                        <a:t>h</a:t>
                      </a:r>
                      <a:r>
                        <a:rPr kumimoji="0" lang="zh-CN" altLang="en-US" sz="2000" b="1" i="0" u="none" strike="noStrike" cap="none" normalizeH="0" baseline="0" dirty="0" smtClean="0">
                          <a:ln>
                            <a:noFill/>
                          </a:ln>
                          <a:solidFill>
                            <a:schemeClr val="tx1"/>
                          </a:solidFill>
                          <a:effectLst/>
                          <a:latin typeface="Tahoma" pitchFamily="34" charset="0"/>
                          <a:ea typeface="楷体_GB2312" pitchFamily="1" charset="-122"/>
                        </a:rPr>
                        <a:t>（</a:t>
                      </a:r>
                      <a:r>
                        <a:rPr kumimoji="0" lang="en-US" sz="2000" b="1" i="0" u="none" strike="noStrike" cap="none" normalizeH="0" baseline="0" dirty="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dirty="0" smtClean="0">
                          <a:ln>
                            <a:noFill/>
                          </a:ln>
                          <a:solidFill>
                            <a:schemeClr val="tx1"/>
                          </a:solidFill>
                          <a:effectLst/>
                          <a:latin typeface="Tahoma" pitchFamily="34" charset="0"/>
                          <a:ea typeface="楷体_GB2312" pitchFamily="1" charset="-122"/>
                        </a:rPr>
                        <a:t>）与节点有关，与边可能有关或无关，从目标节点方向计算而来。</a:t>
                      </a:r>
                      <a:endParaRPr kumimoji="0" lang="zh-CN" altLang="en-US" sz="2000" b="1" i="0" u="none" strike="noStrike" cap="none" normalizeH="0" baseline="0" dirty="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3"/>
          <p:cNvSpPr txBox="1">
            <a:spLocks noChangeArrowheads="1"/>
          </p:cNvSpPr>
          <p:nvPr/>
        </p:nvSpPr>
        <p:spPr bwMode="auto">
          <a:xfrm>
            <a:off x="827088" y="1341438"/>
            <a:ext cx="7772400" cy="231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Char char="n"/>
            </a:pPr>
            <a:r>
              <a:rPr lang="zh-CN" altLang="en-US" sz="2800" b="1" dirty="0">
                <a:solidFill>
                  <a:srgbClr val="3333FF"/>
                </a:solidFill>
                <a:latin typeface="Times New Roman" pitchFamily="18" charset="0"/>
                <a:cs typeface="Times New Roman" pitchFamily="18" charset="0"/>
              </a:rPr>
              <a:t>分支界限法</a:t>
            </a:r>
          </a:p>
          <a:p>
            <a:pPr lvl="1" algn="just" eaLnBrk="1" hangingPunct="1">
              <a:spcBef>
                <a:spcPct val="20000"/>
              </a:spcBef>
              <a:buClr>
                <a:schemeClr val="hlink"/>
              </a:buClr>
              <a:buSzPct val="55000"/>
              <a:buFont typeface="Wingdings" pitchFamily="2" charset="2"/>
              <a:buChar char="n"/>
            </a:pPr>
            <a:r>
              <a:rPr lang="zh-CN" altLang="en-US" sz="2400" b="1" dirty="0">
                <a:latin typeface="Times New Roman" pitchFamily="18" charset="0"/>
                <a:cs typeface="Times New Roman" pitchFamily="18" charset="0"/>
              </a:rPr>
              <a:t>其基本思想是：每次从</a:t>
            </a:r>
            <a:r>
              <a:rPr lang="en-US" altLang="zh-CN" sz="2400" b="1" dirty="0">
                <a:latin typeface="Times New Roman" pitchFamily="18" charset="0"/>
                <a:cs typeface="Times New Roman" pitchFamily="18" charset="0"/>
              </a:rPr>
              <a:t>OPEN</a:t>
            </a:r>
            <a:r>
              <a:rPr lang="zh-CN" altLang="en-US" sz="2400" b="1" dirty="0">
                <a:latin typeface="Times New Roman" pitchFamily="18" charset="0"/>
                <a:cs typeface="Times New Roman" pitchFamily="18" charset="0"/>
              </a:rPr>
              <a:t>表中选出</a:t>
            </a:r>
            <a:r>
              <a:rPr lang="en-US" altLang="zh-CN" sz="2400" b="1" dirty="0">
                <a:latin typeface="Times New Roman" pitchFamily="18" charset="0"/>
                <a:cs typeface="Times New Roman" pitchFamily="18" charset="0"/>
              </a:rPr>
              <a:t>g(x)</a:t>
            </a:r>
            <a:r>
              <a:rPr lang="zh-CN" altLang="en-US" sz="2400" b="1" dirty="0">
                <a:latin typeface="Times New Roman" pitchFamily="18" charset="0"/>
                <a:cs typeface="Times New Roman" pitchFamily="18" charset="0"/>
              </a:rPr>
              <a:t>值最小的节点进行考察，而不管这个节点在搜索树的什么位置上。</a:t>
            </a:r>
          </a:p>
          <a:p>
            <a:pPr lvl="1" eaLnBrk="1" hangingPunct="1">
              <a:spcBef>
                <a:spcPct val="20000"/>
              </a:spcBef>
              <a:buClr>
                <a:schemeClr val="hlink"/>
              </a:buClr>
              <a:buSzPct val="55000"/>
              <a:buFont typeface="Wingdings" pitchFamily="2" charset="2"/>
              <a:buChar char="n"/>
            </a:pPr>
            <a:r>
              <a:rPr lang="zh-CN" altLang="en-US" sz="2400" b="1" dirty="0">
                <a:latin typeface="Times New Roman" pitchFamily="18" charset="0"/>
                <a:cs typeface="Times New Roman" pitchFamily="18" charset="0"/>
              </a:rPr>
              <a:t>与全局择优法的区别</a:t>
            </a:r>
          </a:p>
          <a:p>
            <a:pPr lvl="1" eaLnBrk="1" hangingPunct="1">
              <a:spcBef>
                <a:spcPct val="20000"/>
              </a:spcBef>
              <a:buClr>
                <a:schemeClr val="hlink"/>
              </a:buClr>
              <a:buSzPct val="55000"/>
              <a:buFont typeface="Wingdings" pitchFamily="2" charset="2"/>
              <a:buChar char="n"/>
            </a:pPr>
            <a:endParaRPr lang="en-US" altLang="zh-CN" sz="2400" b="1" dirty="0">
              <a:latin typeface="Times New Roman" pitchFamily="18" charset="0"/>
              <a:ea typeface="楷体" pitchFamily="49" charset="-122"/>
            </a:endParaRPr>
          </a:p>
        </p:txBody>
      </p:sp>
    </p:spTree>
    <p:extLst>
      <p:ext uri="{BB962C8B-B14F-4D97-AF65-F5344CB8AC3E}">
        <p14:creationId xmlns:p14="http://schemas.microsoft.com/office/powerpoint/2010/main" val="3308087706"/>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1000125" y="38100"/>
            <a:ext cx="7793038" cy="747713"/>
          </a:xfrm>
        </p:spPr>
        <p:txBody>
          <a:bodyPr/>
          <a:lstStyle/>
          <a:p>
            <a:pPr>
              <a:lnSpc>
                <a:spcPct val="130000"/>
              </a:lnSpc>
              <a:spcBef>
                <a:spcPct val="50000"/>
              </a:spcBef>
            </a:pPr>
            <a:r>
              <a:rPr lang="en-US" altLang="zh-CN" dirty="0" smtClean="0">
                <a:latin typeface="黑体" pitchFamily="49" charset="-122"/>
                <a:ea typeface="黑体" pitchFamily="49" charset="-122"/>
              </a:rPr>
              <a:t>3.2.4 </a:t>
            </a:r>
            <a:r>
              <a:rPr lang="zh-CN" altLang="en-US" dirty="0" smtClean="0">
                <a:latin typeface="黑体" pitchFamily="49" charset="-122"/>
                <a:ea typeface="黑体" pitchFamily="49" charset="-122"/>
              </a:rPr>
              <a:t>加权状态图搜索</a:t>
            </a:r>
          </a:p>
        </p:txBody>
      </p:sp>
      <p:sp>
        <p:nvSpPr>
          <p:cNvPr id="60419" name="内容占位符 2"/>
          <p:cNvSpPr>
            <a:spLocks noGrp="1"/>
          </p:cNvSpPr>
          <p:nvPr>
            <p:ph idx="1"/>
          </p:nvPr>
        </p:nvSpPr>
        <p:spPr>
          <a:xfrm>
            <a:off x="785813" y="1143000"/>
            <a:ext cx="8169275" cy="642938"/>
          </a:xfrm>
        </p:spPr>
        <p:txBody>
          <a:bodyPr/>
          <a:lstStyle/>
          <a:p>
            <a:r>
              <a:rPr lang="zh-CN" altLang="en-US" b="1" smtClean="0">
                <a:latin typeface="楷体_GB2312" pitchFamily="49" charset="-122"/>
                <a:ea typeface="楷体_GB2312" pitchFamily="49" charset="-122"/>
              </a:rPr>
              <a:t>分支界限法</a:t>
            </a:r>
            <a:endParaRPr lang="en-US" altLang="zh-CN" b="1" smtClean="0">
              <a:latin typeface="楷体_GB2312" pitchFamily="49" charset="-122"/>
              <a:ea typeface="楷体_GB2312" pitchFamily="49" charset="-122"/>
            </a:endParaRPr>
          </a:p>
          <a:p>
            <a:pPr>
              <a:buFont typeface="Wingdings" pitchFamily="2" charset="2"/>
              <a:buNone/>
            </a:pPr>
            <a:r>
              <a:rPr lang="zh-CN" altLang="en-US" sz="2000" smtClean="0">
                <a:latin typeface="仿宋_GB2312" pitchFamily="49" charset="-122"/>
                <a:ea typeface="仿宋_GB2312" pitchFamily="49" charset="-122"/>
              </a:rPr>
              <a:t>   </a:t>
            </a:r>
            <a:endParaRPr lang="zh-CN" altLang="en-US" smtClean="0"/>
          </a:p>
        </p:txBody>
      </p:sp>
      <p:sp>
        <p:nvSpPr>
          <p:cNvPr id="60420" name="椭圆 35"/>
          <p:cNvSpPr>
            <a:spLocks noChangeArrowheads="1"/>
          </p:cNvSpPr>
          <p:nvPr/>
        </p:nvSpPr>
        <p:spPr bwMode="auto">
          <a:xfrm>
            <a:off x="7000875" y="2214563"/>
            <a:ext cx="214313"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7" name="椭圆 36"/>
          <p:cNvSpPr>
            <a:spLocks noChangeArrowheads="1"/>
          </p:cNvSpPr>
          <p:nvPr/>
        </p:nvSpPr>
        <p:spPr bwMode="auto">
          <a:xfrm>
            <a:off x="6072188" y="3143250"/>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8" name="椭圆 37"/>
          <p:cNvSpPr>
            <a:spLocks noChangeArrowheads="1"/>
          </p:cNvSpPr>
          <p:nvPr/>
        </p:nvSpPr>
        <p:spPr bwMode="auto">
          <a:xfrm>
            <a:off x="7929563" y="3143250"/>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39" name="椭圆 38"/>
          <p:cNvSpPr>
            <a:spLocks noChangeArrowheads="1"/>
          </p:cNvSpPr>
          <p:nvPr/>
        </p:nvSpPr>
        <p:spPr bwMode="auto">
          <a:xfrm>
            <a:off x="5715000" y="3929063"/>
            <a:ext cx="214313"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0" name="椭圆 39"/>
          <p:cNvSpPr>
            <a:spLocks noChangeArrowheads="1"/>
          </p:cNvSpPr>
          <p:nvPr/>
        </p:nvSpPr>
        <p:spPr bwMode="auto">
          <a:xfrm>
            <a:off x="5286375" y="4714875"/>
            <a:ext cx="214313"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42" name="椭圆 41"/>
          <p:cNvSpPr>
            <a:spLocks noChangeArrowheads="1"/>
          </p:cNvSpPr>
          <p:nvPr/>
        </p:nvSpPr>
        <p:spPr bwMode="auto">
          <a:xfrm>
            <a:off x="6215063" y="4714875"/>
            <a:ext cx="214312" cy="214313"/>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51" name="直接箭头连接符 50"/>
          <p:cNvCxnSpPr>
            <a:cxnSpLocks noChangeShapeType="1"/>
            <a:stCxn id="60420" idx="4"/>
            <a:endCxn id="37" idx="7"/>
          </p:cNvCxnSpPr>
          <p:nvPr/>
        </p:nvCxnSpPr>
        <p:spPr bwMode="auto">
          <a:xfrm rot="5400000">
            <a:off x="6308725" y="2374900"/>
            <a:ext cx="746125" cy="854075"/>
          </a:xfrm>
          <a:prstGeom prst="straightConnector1">
            <a:avLst/>
          </a:prstGeom>
          <a:noFill/>
          <a:ln w="9525" algn="ctr">
            <a:solidFill>
              <a:schemeClr val="tx1"/>
            </a:solidFill>
            <a:round/>
            <a:headEnd/>
            <a:tailEnd type="arrow" w="med" len="med"/>
          </a:ln>
        </p:spPr>
      </p:cxnSp>
      <p:cxnSp>
        <p:nvCxnSpPr>
          <p:cNvPr id="53" name="直接箭头连接符 52"/>
          <p:cNvCxnSpPr>
            <a:cxnSpLocks noChangeShapeType="1"/>
            <a:stCxn id="37" idx="3"/>
            <a:endCxn id="39" idx="0"/>
          </p:cNvCxnSpPr>
          <p:nvPr/>
        </p:nvCxnSpPr>
        <p:spPr bwMode="auto">
          <a:xfrm rot="5400000">
            <a:off x="5661819" y="3486944"/>
            <a:ext cx="603250" cy="280988"/>
          </a:xfrm>
          <a:prstGeom prst="straightConnector1">
            <a:avLst/>
          </a:prstGeom>
          <a:noFill/>
          <a:ln w="9525" algn="ctr">
            <a:solidFill>
              <a:schemeClr val="tx1"/>
            </a:solidFill>
            <a:round/>
            <a:headEnd/>
            <a:tailEnd type="arrow" w="med" len="med"/>
          </a:ln>
        </p:spPr>
      </p:cxnSp>
      <p:cxnSp>
        <p:nvCxnSpPr>
          <p:cNvPr id="55" name="直接箭头连接符 54"/>
          <p:cNvCxnSpPr>
            <a:cxnSpLocks noChangeShapeType="1"/>
            <a:stCxn id="39" idx="4"/>
            <a:endCxn id="40" idx="0"/>
          </p:cNvCxnSpPr>
          <p:nvPr/>
        </p:nvCxnSpPr>
        <p:spPr bwMode="auto">
          <a:xfrm rot="5400000">
            <a:off x="5322888" y="4214812"/>
            <a:ext cx="571500" cy="428625"/>
          </a:xfrm>
          <a:prstGeom prst="straightConnector1">
            <a:avLst/>
          </a:prstGeom>
          <a:noFill/>
          <a:ln w="9525" algn="ctr">
            <a:solidFill>
              <a:schemeClr val="tx1"/>
            </a:solidFill>
            <a:round/>
            <a:headEnd/>
            <a:tailEnd type="arrow" w="med" len="med"/>
          </a:ln>
        </p:spPr>
      </p:cxnSp>
      <p:cxnSp>
        <p:nvCxnSpPr>
          <p:cNvPr id="57" name="直接箭头连接符 56"/>
          <p:cNvCxnSpPr>
            <a:cxnSpLocks noChangeShapeType="1"/>
            <a:stCxn id="39" idx="4"/>
            <a:endCxn id="42" idx="0"/>
          </p:cNvCxnSpPr>
          <p:nvPr/>
        </p:nvCxnSpPr>
        <p:spPr bwMode="auto">
          <a:xfrm rot="16200000" flipH="1">
            <a:off x="5787232" y="4179093"/>
            <a:ext cx="571500" cy="500063"/>
          </a:xfrm>
          <a:prstGeom prst="straightConnector1">
            <a:avLst/>
          </a:prstGeom>
          <a:noFill/>
          <a:ln w="9525" algn="ctr">
            <a:solidFill>
              <a:schemeClr val="tx1"/>
            </a:solidFill>
            <a:round/>
            <a:headEnd/>
            <a:tailEnd type="arrow" w="med" len="med"/>
          </a:ln>
        </p:spPr>
      </p:cxnSp>
      <p:cxnSp>
        <p:nvCxnSpPr>
          <p:cNvPr id="63" name="直接箭头连接符 62"/>
          <p:cNvCxnSpPr>
            <a:cxnSpLocks noChangeShapeType="1"/>
            <a:stCxn id="60420" idx="4"/>
            <a:endCxn id="38" idx="0"/>
          </p:cNvCxnSpPr>
          <p:nvPr/>
        </p:nvCxnSpPr>
        <p:spPr bwMode="auto">
          <a:xfrm rot="16200000" flipH="1">
            <a:off x="7215981" y="2321719"/>
            <a:ext cx="714375" cy="928688"/>
          </a:xfrm>
          <a:prstGeom prst="straightConnector1">
            <a:avLst/>
          </a:prstGeom>
          <a:noFill/>
          <a:ln w="9525" algn="ctr">
            <a:solidFill>
              <a:schemeClr val="tx1"/>
            </a:solidFill>
            <a:round/>
            <a:headEnd/>
            <a:tailEnd type="arrow" w="med" len="med"/>
          </a:ln>
        </p:spPr>
      </p:cxnSp>
      <p:sp>
        <p:nvSpPr>
          <p:cNvPr id="60431" name="TextBox 75"/>
          <p:cNvSpPr txBox="1">
            <a:spLocks noChangeArrowheads="1"/>
          </p:cNvSpPr>
          <p:nvPr/>
        </p:nvSpPr>
        <p:spPr bwMode="auto">
          <a:xfrm>
            <a:off x="6929438" y="1785938"/>
            <a:ext cx="338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A</a:t>
            </a:r>
            <a:endParaRPr kumimoji="0" lang="zh-CN" altLang="en-US" sz="1800" smtClean="0">
              <a:solidFill>
                <a:srgbClr val="000000"/>
              </a:solidFill>
            </a:endParaRPr>
          </a:p>
        </p:txBody>
      </p:sp>
      <p:sp>
        <p:nvSpPr>
          <p:cNvPr id="77" name="TextBox 76"/>
          <p:cNvSpPr txBox="1">
            <a:spLocks noChangeArrowheads="1"/>
          </p:cNvSpPr>
          <p:nvPr/>
        </p:nvSpPr>
        <p:spPr bwMode="auto">
          <a:xfrm>
            <a:off x="8143875" y="2773363"/>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79" name="TextBox 78"/>
          <p:cNvSpPr txBox="1">
            <a:spLocks noChangeArrowheads="1"/>
          </p:cNvSpPr>
          <p:nvPr/>
        </p:nvSpPr>
        <p:spPr bwMode="auto">
          <a:xfrm>
            <a:off x="6429375" y="4357688"/>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dirty="0" smtClean="0">
                <a:solidFill>
                  <a:srgbClr val="000000"/>
                </a:solidFill>
              </a:rPr>
              <a:t>B</a:t>
            </a:r>
            <a:r>
              <a:rPr kumimoji="0" lang="en-US" altLang="zh-CN" sz="1800" baseline="-25000" dirty="0" smtClean="0">
                <a:solidFill>
                  <a:srgbClr val="000000"/>
                </a:solidFill>
              </a:rPr>
              <a:t>2</a:t>
            </a:r>
            <a:endParaRPr kumimoji="0" lang="zh-CN" altLang="en-US" sz="1800" baseline="-25000" dirty="0" smtClean="0">
              <a:solidFill>
                <a:srgbClr val="000000"/>
              </a:solidFill>
            </a:endParaRPr>
          </a:p>
        </p:txBody>
      </p:sp>
      <p:sp>
        <p:nvSpPr>
          <p:cNvPr id="81" name="TextBox 80"/>
          <p:cNvSpPr txBox="1">
            <a:spLocks noChangeArrowheads="1"/>
          </p:cNvSpPr>
          <p:nvPr/>
        </p:nvSpPr>
        <p:spPr bwMode="auto">
          <a:xfrm>
            <a:off x="4857750" y="4572000"/>
            <a:ext cx="42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dirty="0" smtClean="0">
                <a:solidFill>
                  <a:srgbClr val="000000"/>
                </a:solidFill>
              </a:rPr>
              <a:t>E</a:t>
            </a:r>
            <a:r>
              <a:rPr kumimoji="0" lang="en-US" altLang="zh-CN" sz="1800" baseline="-25000" dirty="0" smtClean="0">
                <a:solidFill>
                  <a:srgbClr val="000000"/>
                </a:solidFill>
              </a:rPr>
              <a:t>2</a:t>
            </a:r>
            <a:endParaRPr kumimoji="0" lang="zh-CN" altLang="en-US" sz="1800" baseline="-25000" dirty="0" smtClean="0">
              <a:solidFill>
                <a:srgbClr val="000000"/>
              </a:solidFill>
            </a:endParaRPr>
          </a:p>
        </p:txBody>
      </p:sp>
      <p:sp>
        <p:nvSpPr>
          <p:cNvPr id="84" name="TextBox 83"/>
          <p:cNvSpPr txBox="1">
            <a:spLocks noChangeArrowheads="1"/>
          </p:cNvSpPr>
          <p:nvPr/>
        </p:nvSpPr>
        <p:spPr bwMode="auto">
          <a:xfrm>
            <a:off x="5786438" y="2714625"/>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89" name="TextBox 88"/>
          <p:cNvSpPr txBox="1">
            <a:spLocks noChangeArrowheads="1"/>
          </p:cNvSpPr>
          <p:nvPr/>
        </p:nvSpPr>
        <p:spPr bwMode="auto">
          <a:xfrm>
            <a:off x="5357813" y="3643313"/>
            <a:ext cx="436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90" name="TextBox 89"/>
          <p:cNvSpPr txBox="1">
            <a:spLocks noChangeArrowheads="1"/>
          </p:cNvSpPr>
          <p:nvPr/>
        </p:nvSpPr>
        <p:spPr bwMode="auto">
          <a:xfrm>
            <a:off x="7572375" y="25003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3" name="TextBox 92"/>
          <p:cNvSpPr txBox="1">
            <a:spLocks noChangeArrowheads="1"/>
          </p:cNvSpPr>
          <p:nvPr/>
        </p:nvSpPr>
        <p:spPr bwMode="auto">
          <a:xfrm>
            <a:off x="5929313" y="407193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6" name="TextBox 95"/>
          <p:cNvSpPr txBox="1">
            <a:spLocks noChangeArrowheads="1"/>
          </p:cNvSpPr>
          <p:nvPr/>
        </p:nvSpPr>
        <p:spPr bwMode="auto">
          <a:xfrm>
            <a:off x="6357938" y="25003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97" name="TextBox 96"/>
          <p:cNvSpPr txBox="1">
            <a:spLocks noChangeArrowheads="1"/>
          </p:cNvSpPr>
          <p:nvPr/>
        </p:nvSpPr>
        <p:spPr bwMode="auto">
          <a:xfrm>
            <a:off x="5715000" y="33575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103" name="TextBox 102"/>
          <p:cNvSpPr txBox="1">
            <a:spLocks noChangeArrowheads="1"/>
          </p:cNvSpPr>
          <p:nvPr/>
        </p:nvSpPr>
        <p:spPr bwMode="auto">
          <a:xfrm>
            <a:off x="5357813" y="41433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grpSp>
        <p:nvGrpSpPr>
          <p:cNvPr id="60442" name="组合 97"/>
          <p:cNvGrpSpPr>
            <a:grpSpLocks/>
          </p:cNvGrpSpPr>
          <p:nvPr/>
        </p:nvGrpSpPr>
        <p:grpSpPr bwMode="auto">
          <a:xfrm>
            <a:off x="-71437" y="1785939"/>
            <a:ext cx="4929188" cy="3643312"/>
            <a:chOff x="-71470" y="1785926"/>
            <a:chExt cx="5008370" cy="4369860"/>
          </a:xfrm>
        </p:grpSpPr>
        <p:sp>
          <p:nvSpPr>
            <p:cNvPr id="60452" name="TextBox 106"/>
            <p:cNvSpPr txBox="1">
              <a:spLocks noChangeArrowheads="1"/>
            </p:cNvSpPr>
            <p:nvPr/>
          </p:nvSpPr>
          <p:spPr bwMode="auto">
            <a:xfrm>
              <a:off x="4500562" y="5715016"/>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60453" name="TextBox 107"/>
            <p:cNvSpPr txBox="1">
              <a:spLocks noChangeArrowheads="1"/>
            </p:cNvSpPr>
            <p:nvPr/>
          </p:nvSpPr>
          <p:spPr bwMode="auto">
            <a:xfrm>
              <a:off x="4429124" y="4572008"/>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60454" name="椭圆 109"/>
            <p:cNvSpPr>
              <a:spLocks noChangeArrowheads="1"/>
            </p:cNvSpPr>
            <p:nvPr/>
          </p:nvSpPr>
          <p:spPr bwMode="auto">
            <a:xfrm>
              <a:off x="2143108" y="221455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55" name="椭圆 110"/>
            <p:cNvSpPr>
              <a:spLocks noChangeArrowheads="1"/>
            </p:cNvSpPr>
            <p:nvPr/>
          </p:nvSpPr>
          <p:spPr bwMode="auto">
            <a:xfrm>
              <a:off x="1214414" y="3143248"/>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56" name="椭圆 111"/>
            <p:cNvSpPr>
              <a:spLocks noChangeArrowheads="1"/>
            </p:cNvSpPr>
            <p:nvPr/>
          </p:nvSpPr>
          <p:spPr bwMode="auto">
            <a:xfrm>
              <a:off x="3143240" y="3143248"/>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57" name="椭圆 112"/>
            <p:cNvSpPr>
              <a:spLocks noChangeArrowheads="1"/>
            </p:cNvSpPr>
            <p:nvPr/>
          </p:nvSpPr>
          <p:spPr bwMode="auto">
            <a:xfrm>
              <a:off x="857224" y="392906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58" name="椭圆 113"/>
            <p:cNvSpPr>
              <a:spLocks noChangeArrowheads="1"/>
            </p:cNvSpPr>
            <p:nvPr/>
          </p:nvSpPr>
          <p:spPr bwMode="auto">
            <a:xfrm>
              <a:off x="428596" y="471488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59" name="椭圆 114"/>
            <p:cNvSpPr>
              <a:spLocks noChangeArrowheads="1"/>
            </p:cNvSpPr>
            <p:nvPr/>
          </p:nvSpPr>
          <p:spPr bwMode="auto">
            <a:xfrm>
              <a:off x="357158" y="571501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0" name="椭圆 115"/>
            <p:cNvSpPr>
              <a:spLocks noChangeArrowheads="1"/>
            </p:cNvSpPr>
            <p:nvPr/>
          </p:nvSpPr>
          <p:spPr bwMode="auto">
            <a:xfrm>
              <a:off x="1357290" y="471488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1" name="椭圆 116"/>
            <p:cNvSpPr>
              <a:spLocks noChangeArrowheads="1"/>
            </p:cNvSpPr>
            <p:nvPr/>
          </p:nvSpPr>
          <p:spPr bwMode="auto">
            <a:xfrm>
              <a:off x="1500166" y="571501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2" name="椭圆 117"/>
            <p:cNvSpPr>
              <a:spLocks noChangeArrowheads="1"/>
            </p:cNvSpPr>
            <p:nvPr/>
          </p:nvSpPr>
          <p:spPr bwMode="auto">
            <a:xfrm>
              <a:off x="2714612" y="392906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3" name="椭圆 118"/>
            <p:cNvSpPr>
              <a:spLocks noChangeArrowheads="1"/>
            </p:cNvSpPr>
            <p:nvPr/>
          </p:nvSpPr>
          <p:spPr bwMode="auto">
            <a:xfrm>
              <a:off x="3643306" y="392906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4" name="椭圆 119"/>
            <p:cNvSpPr>
              <a:spLocks noChangeArrowheads="1"/>
            </p:cNvSpPr>
            <p:nvPr/>
          </p:nvSpPr>
          <p:spPr bwMode="auto">
            <a:xfrm>
              <a:off x="2285984" y="471488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5" name="椭圆 120"/>
            <p:cNvSpPr>
              <a:spLocks noChangeArrowheads="1"/>
            </p:cNvSpPr>
            <p:nvPr/>
          </p:nvSpPr>
          <p:spPr bwMode="auto">
            <a:xfrm>
              <a:off x="3214678" y="471488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6" name="椭圆 121"/>
            <p:cNvSpPr>
              <a:spLocks noChangeArrowheads="1"/>
            </p:cNvSpPr>
            <p:nvPr/>
          </p:nvSpPr>
          <p:spPr bwMode="auto">
            <a:xfrm>
              <a:off x="4143372" y="4714884"/>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60467" name="椭圆 122"/>
            <p:cNvSpPr>
              <a:spLocks noChangeArrowheads="1"/>
            </p:cNvSpPr>
            <p:nvPr/>
          </p:nvSpPr>
          <p:spPr bwMode="auto">
            <a:xfrm>
              <a:off x="4286248" y="5715016"/>
              <a:ext cx="214314" cy="214314"/>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60468" name="直接箭头连接符 123"/>
            <p:cNvCxnSpPr>
              <a:cxnSpLocks noChangeShapeType="1"/>
              <a:stCxn id="60454" idx="4"/>
              <a:endCxn id="60455" idx="7"/>
            </p:cNvCxnSpPr>
            <p:nvPr/>
          </p:nvCxnSpPr>
          <p:spPr bwMode="auto">
            <a:xfrm rot="5400000">
              <a:off x="1450921" y="2375290"/>
              <a:ext cx="745766" cy="852923"/>
            </a:xfrm>
            <a:prstGeom prst="straightConnector1">
              <a:avLst/>
            </a:prstGeom>
            <a:noFill/>
            <a:ln w="9525" algn="ctr">
              <a:solidFill>
                <a:schemeClr val="tx1"/>
              </a:solidFill>
              <a:round/>
              <a:headEnd/>
              <a:tailEnd type="arrow" w="med" len="med"/>
            </a:ln>
          </p:spPr>
        </p:cxnSp>
        <p:cxnSp>
          <p:nvCxnSpPr>
            <p:cNvPr id="60469" name="直接箭头连接符 124"/>
            <p:cNvCxnSpPr>
              <a:cxnSpLocks noChangeShapeType="1"/>
              <a:stCxn id="60455" idx="3"/>
              <a:endCxn id="60457" idx="0"/>
            </p:cNvCxnSpPr>
            <p:nvPr/>
          </p:nvCxnSpPr>
          <p:spPr bwMode="auto">
            <a:xfrm rot="5400000">
              <a:off x="803646" y="3486912"/>
              <a:ext cx="602890" cy="281419"/>
            </a:xfrm>
            <a:prstGeom prst="straightConnector1">
              <a:avLst/>
            </a:prstGeom>
            <a:noFill/>
            <a:ln w="9525" algn="ctr">
              <a:solidFill>
                <a:schemeClr val="tx1"/>
              </a:solidFill>
              <a:round/>
              <a:headEnd/>
              <a:tailEnd type="arrow" w="med" len="med"/>
            </a:ln>
          </p:spPr>
        </p:cxnSp>
        <p:cxnSp>
          <p:nvCxnSpPr>
            <p:cNvPr id="60470" name="直接箭头连接符 125"/>
            <p:cNvCxnSpPr>
              <a:cxnSpLocks noChangeShapeType="1"/>
              <a:stCxn id="60457" idx="4"/>
              <a:endCxn id="60458" idx="0"/>
            </p:cNvCxnSpPr>
            <p:nvPr/>
          </p:nvCxnSpPr>
          <p:spPr bwMode="auto">
            <a:xfrm rot="5400000">
              <a:off x="464315" y="4214818"/>
              <a:ext cx="571504" cy="428628"/>
            </a:xfrm>
            <a:prstGeom prst="straightConnector1">
              <a:avLst/>
            </a:prstGeom>
            <a:noFill/>
            <a:ln w="9525" algn="ctr">
              <a:solidFill>
                <a:schemeClr val="tx1"/>
              </a:solidFill>
              <a:round/>
              <a:headEnd/>
              <a:tailEnd type="arrow" w="med" len="med"/>
            </a:ln>
          </p:spPr>
        </p:cxnSp>
        <p:cxnSp>
          <p:nvCxnSpPr>
            <p:cNvPr id="60471" name="直接箭头连接符 126"/>
            <p:cNvCxnSpPr>
              <a:cxnSpLocks noChangeShapeType="1"/>
              <a:stCxn id="60457" idx="4"/>
              <a:endCxn id="60460" idx="0"/>
            </p:cNvCxnSpPr>
            <p:nvPr/>
          </p:nvCxnSpPr>
          <p:spPr bwMode="auto">
            <a:xfrm rot="16200000" flipH="1">
              <a:off x="928662" y="4179099"/>
              <a:ext cx="571504" cy="500066"/>
            </a:xfrm>
            <a:prstGeom prst="straightConnector1">
              <a:avLst/>
            </a:prstGeom>
            <a:noFill/>
            <a:ln w="9525" algn="ctr">
              <a:solidFill>
                <a:schemeClr val="tx1"/>
              </a:solidFill>
              <a:round/>
              <a:headEnd/>
              <a:tailEnd type="arrow" w="med" len="med"/>
            </a:ln>
          </p:spPr>
        </p:cxnSp>
        <p:cxnSp>
          <p:nvCxnSpPr>
            <p:cNvPr id="60472" name="直接箭头连接符 127"/>
            <p:cNvCxnSpPr>
              <a:cxnSpLocks noChangeShapeType="1"/>
              <a:stCxn id="60458" idx="4"/>
              <a:endCxn id="60459" idx="0"/>
            </p:cNvCxnSpPr>
            <p:nvPr/>
          </p:nvCxnSpPr>
          <p:spPr bwMode="auto">
            <a:xfrm rot="5400000">
              <a:off x="107125" y="5286388"/>
              <a:ext cx="785818" cy="71438"/>
            </a:xfrm>
            <a:prstGeom prst="straightConnector1">
              <a:avLst/>
            </a:prstGeom>
            <a:noFill/>
            <a:ln w="9525" algn="ctr">
              <a:solidFill>
                <a:schemeClr val="tx1"/>
              </a:solidFill>
              <a:round/>
              <a:headEnd/>
              <a:tailEnd type="arrow" w="med" len="med"/>
            </a:ln>
          </p:spPr>
        </p:cxnSp>
        <p:cxnSp>
          <p:nvCxnSpPr>
            <p:cNvPr id="60473" name="直接箭头连接符 128"/>
            <p:cNvCxnSpPr>
              <a:cxnSpLocks noChangeShapeType="1"/>
              <a:stCxn id="60460" idx="4"/>
              <a:endCxn id="60461" idx="0"/>
            </p:cNvCxnSpPr>
            <p:nvPr/>
          </p:nvCxnSpPr>
          <p:spPr bwMode="auto">
            <a:xfrm rot="16200000" flipH="1">
              <a:off x="1142976" y="5250669"/>
              <a:ext cx="785818" cy="142876"/>
            </a:xfrm>
            <a:prstGeom prst="straightConnector1">
              <a:avLst/>
            </a:prstGeom>
            <a:noFill/>
            <a:ln w="9525" algn="ctr">
              <a:solidFill>
                <a:schemeClr val="tx1"/>
              </a:solidFill>
              <a:round/>
              <a:headEnd/>
              <a:tailEnd type="arrow" w="med" len="med"/>
            </a:ln>
          </p:spPr>
        </p:cxnSp>
        <p:cxnSp>
          <p:nvCxnSpPr>
            <p:cNvPr id="60474" name="直接箭头连接符 129"/>
            <p:cNvCxnSpPr>
              <a:cxnSpLocks noChangeShapeType="1"/>
              <a:stCxn id="60454" idx="4"/>
              <a:endCxn id="60456" idx="0"/>
            </p:cNvCxnSpPr>
            <p:nvPr/>
          </p:nvCxnSpPr>
          <p:spPr bwMode="auto">
            <a:xfrm rot="16200000" flipH="1">
              <a:off x="2393141" y="2285992"/>
              <a:ext cx="714380" cy="1000132"/>
            </a:xfrm>
            <a:prstGeom prst="straightConnector1">
              <a:avLst/>
            </a:prstGeom>
            <a:noFill/>
            <a:ln w="9525" algn="ctr">
              <a:solidFill>
                <a:schemeClr val="tx1"/>
              </a:solidFill>
              <a:round/>
              <a:headEnd/>
              <a:tailEnd type="arrow" w="med" len="med"/>
            </a:ln>
          </p:spPr>
        </p:cxnSp>
        <p:cxnSp>
          <p:nvCxnSpPr>
            <p:cNvPr id="60475" name="直接箭头连接符 130"/>
            <p:cNvCxnSpPr>
              <a:cxnSpLocks noChangeShapeType="1"/>
              <a:stCxn id="60456" idx="4"/>
              <a:endCxn id="60462" idx="0"/>
            </p:cNvCxnSpPr>
            <p:nvPr/>
          </p:nvCxnSpPr>
          <p:spPr bwMode="auto">
            <a:xfrm rot="5400000">
              <a:off x="2750331" y="3429000"/>
              <a:ext cx="571504" cy="428628"/>
            </a:xfrm>
            <a:prstGeom prst="straightConnector1">
              <a:avLst/>
            </a:prstGeom>
            <a:noFill/>
            <a:ln w="9525" algn="ctr">
              <a:solidFill>
                <a:schemeClr val="tx1"/>
              </a:solidFill>
              <a:round/>
              <a:headEnd/>
              <a:tailEnd type="arrow" w="med" len="med"/>
            </a:ln>
          </p:spPr>
        </p:cxnSp>
        <p:cxnSp>
          <p:nvCxnSpPr>
            <p:cNvPr id="60476" name="直接箭头连接符 131"/>
            <p:cNvCxnSpPr>
              <a:cxnSpLocks noChangeShapeType="1"/>
              <a:stCxn id="60456" idx="4"/>
              <a:endCxn id="60463" idx="0"/>
            </p:cNvCxnSpPr>
            <p:nvPr/>
          </p:nvCxnSpPr>
          <p:spPr bwMode="auto">
            <a:xfrm rot="16200000" flipH="1">
              <a:off x="3214678" y="3393281"/>
              <a:ext cx="571504" cy="500066"/>
            </a:xfrm>
            <a:prstGeom prst="straightConnector1">
              <a:avLst/>
            </a:prstGeom>
            <a:noFill/>
            <a:ln w="9525" algn="ctr">
              <a:solidFill>
                <a:schemeClr val="tx1"/>
              </a:solidFill>
              <a:round/>
              <a:headEnd/>
              <a:tailEnd type="arrow" w="med" len="med"/>
            </a:ln>
          </p:spPr>
        </p:cxnSp>
        <p:cxnSp>
          <p:nvCxnSpPr>
            <p:cNvPr id="60477" name="直接箭头连接符 132"/>
            <p:cNvCxnSpPr>
              <a:cxnSpLocks noChangeShapeType="1"/>
              <a:stCxn id="60462" idx="4"/>
              <a:endCxn id="60464" idx="0"/>
            </p:cNvCxnSpPr>
            <p:nvPr/>
          </p:nvCxnSpPr>
          <p:spPr bwMode="auto">
            <a:xfrm rot="5400000">
              <a:off x="2321703" y="4214818"/>
              <a:ext cx="571504" cy="428628"/>
            </a:xfrm>
            <a:prstGeom prst="straightConnector1">
              <a:avLst/>
            </a:prstGeom>
            <a:noFill/>
            <a:ln w="9525" algn="ctr">
              <a:solidFill>
                <a:schemeClr val="tx1"/>
              </a:solidFill>
              <a:round/>
              <a:headEnd/>
              <a:tailEnd type="arrow" w="med" len="med"/>
            </a:ln>
          </p:spPr>
        </p:cxnSp>
        <p:cxnSp>
          <p:nvCxnSpPr>
            <p:cNvPr id="60478" name="直接箭头连接符 133"/>
            <p:cNvCxnSpPr>
              <a:cxnSpLocks noChangeShapeType="1"/>
              <a:stCxn id="60462" idx="4"/>
              <a:endCxn id="60465" idx="0"/>
            </p:cNvCxnSpPr>
            <p:nvPr/>
          </p:nvCxnSpPr>
          <p:spPr bwMode="auto">
            <a:xfrm rot="16200000" flipH="1">
              <a:off x="2786050" y="4179099"/>
              <a:ext cx="571504" cy="500066"/>
            </a:xfrm>
            <a:prstGeom prst="straightConnector1">
              <a:avLst/>
            </a:prstGeom>
            <a:noFill/>
            <a:ln w="9525" algn="ctr">
              <a:solidFill>
                <a:schemeClr val="tx1"/>
              </a:solidFill>
              <a:round/>
              <a:headEnd/>
              <a:tailEnd type="arrow" w="med" len="med"/>
            </a:ln>
          </p:spPr>
        </p:cxnSp>
        <p:cxnSp>
          <p:nvCxnSpPr>
            <p:cNvPr id="60479" name="直接箭头连接符 134"/>
            <p:cNvCxnSpPr>
              <a:cxnSpLocks noChangeShapeType="1"/>
              <a:stCxn id="60463" idx="5"/>
              <a:endCxn id="60466" idx="1"/>
            </p:cNvCxnSpPr>
            <p:nvPr/>
          </p:nvCxnSpPr>
          <p:spPr bwMode="auto">
            <a:xfrm rot="16200000" flipH="1">
              <a:off x="3683358" y="4254870"/>
              <a:ext cx="634276" cy="348524"/>
            </a:xfrm>
            <a:prstGeom prst="straightConnector1">
              <a:avLst/>
            </a:prstGeom>
            <a:noFill/>
            <a:ln w="9525" algn="ctr">
              <a:solidFill>
                <a:schemeClr val="tx1"/>
              </a:solidFill>
              <a:round/>
              <a:headEnd/>
              <a:tailEnd type="arrow" w="med" len="med"/>
            </a:ln>
          </p:spPr>
        </p:cxnSp>
        <p:cxnSp>
          <p:nvCxnSpPr>
            <p:cNvPr id="60480" name="直接箭头连接符 135"/>
            <p:cNvCxnSpPr>
              <a:cxnSpLocks noChangeShapeType="1"/>
              <a:stCxn id="60466" idx="4"/>
              <a:endCxn id="60467" idx="0"/>
            </p:cNvCxnSpPr>
            <p:nvPr/>
          </p:nvCxnSpPr>
          <p:spPr bwMode="auto">
            <a:xfrm rot="16200000" flipH="1">
              <a:off x="3929058" y="5250669"/>
              <a:ext cx="785818" cy="142876"/>
            </a:xfrm>
            <a:prstGeom prst="straightConnector1">
              <a:avLst/>
            </a:prstGeom>
            <a:noFill/>
            <a:ln w="9525" algn="ctr">
              <a:solidFill>
                <a:schemeClr val="tx1"/>
              </a:solidFill>
              <a:round/>
              <a:headEnd/>
              <a:tailEnd type="arrow" w="med" len="med"/>
            </a:ln>
          </p:spPr>
        </p:cxnSp>
        <p:sp>
          <p:nvSpPr>
            <p:cNvPr id="60481" name="TextBox 136"/>
            <p:cNvSpPr txBox="1">
              <a:spLocks noChangeArrowheads="1"/>
            </p:cNvSpPr>
            <p:nvPr/>
          </p:nvSpPr>
          <p:spPr bwMode="auto">
            <a:xfrm>
              <a:off x="2071670" y="178592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A</a:t>
              </a:r>
              <a:endParaRPr kumimoji="0" lang="zh-CN" altLang="en-US" sz="1800" smtClean="0">
                <a:solidFill>
                  <a:srgbClr val="000000"/>
                </a:solidFill>
              </a:endParaRPr>
            </a:p>
          </p:txBody>
        </p:sp>
        <p:sp>
          <p:nvSpPr>
            <p:cNvPr id="60482" name="TextBox 137"/>
            <p:cNvSpPr txBox="1">
              <a:spLocks noChangeArrowheads="1"/>
            </p:cNvSpPr>
            <p:nvPr/>
          </p:nvSpPr>
          <p:spPr bwMode="auto">
            <a:xfrm>
              <a:off x="3357554" y="2714620"/>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60483" name="TextBox 138"/>
            <p:cNvSpPr txBox="1">
              <a:spLocks noChangeArrowheads="1"/>
            </p:cNvSpPr>
            <p:nvPr/>
          </p:nvSpPr>
          <p:spPr bwMode="auto">
            <a:xfrm>
              <a:off x="-71470" y="578645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60484" name="TextBox 139"/>
            <p:cNvSpPr txBox="1">
              <a:spLocks noChangeArrowheads="1"/>
            </p:cNvSpPr>
            <p:nvPr/>
          </p:nvSpPr>
          <p:spPr bwMode="auto">
            <a:xfrm>
              <a:off x="1571604" y="435769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B</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60485" name="TextBox 140"/>
            <p:cNvSpPr txBox="1">
              <a:spLocks noChangeArrowheads="1"/>
            </p:cNvSpPr>
            <p:nvPr/>
          </p:nvSpPr>
          <p:spPr bwMode="auto">
            <a:xfrm>
              <a:off x="1785918" y="578645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4</a:t>
              </a:r>
              <a:endParaRPr kumimoji="0" lang="zh-CN" altLang="en-US" sz="1800" baseline="-25000" smtClean="0">
                <a:solidFill>
                  <a:srgbClr val="000000"/>
                </a:solidFill>
              </a:endParaRPr>
            </a:p>
          </p:txBody>
        </p:sp>
        <p:sp>
          <p:nvSpPr>
            <p:cNvPr id="60486" name="TextBox 141"/>
            <p:cNvSpPr txBox="1">
              <a:spLocks noChangeArrowheads="1"/>
            </p:cNvSpPr>
            <p:nvPr/>
          </p:nvSpPr>
          <p:spPr bwMode="auto">
            <a:xfrm>
              <a:off x="-32" y="457200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dirty="0" smtClean="0">
                  <a:solidFill>
                    <a:srgbClr val="000000"/>
                  </a:solidFill>
                </a:rPr>
                <a:t>E</a:t>
              </a:r>
              <a:r>
                <a:rPr kumimoji="0" lang="en-US" altLang="zh-CN" sz="1800" baseline="-25000" dirty="0" smtClean="0">
                  <a:solidFill>
                    <a:srgbClr val="000000"/>
                  </a:solidFill>
                </a:rPr>
                <a:t>2</a:t>
              </a:r>
              <a:endParaRPr kumimoji="0" lang="zh-CN" altLang="en-US" sz="1800" baseline="-25000" dirty="0" smtClean="0">
                <a:solidFill>
                  <a:srgbClr val="000000"/>
                </a:solidFill>
              </a:endParaRPr>
            </a:p>
          </p:txBody>
        </p:sp>
        <p:sp>
          <p:nvSpPr>
            <p:cNvPr id="60487" name="TextBox 142"/>
            <p:cNvSpPr txBox="1">
              <a:spLocks noChangeArrowheads="1"/>
            </p:cNvSpPr>
            <p:nvPr/>
          </p:nvSpPr>
          <p:spPr bwMode="auto">
            <a:xfrm>
              <a:off x="3214678" y="507207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3</a:t>
              </a:r>
              <a:endParaRPr kumimoji="0" lang="zh-CN" altLang="en-US" sz="1800" baseline="-25000" smtClean="0">
                <a:solidFill>
                  <a:srgbClr val="000000"/>
                </a:solidFill>
              </a:endParaRPr>
            </a:p>
          </p:txBody>
        </p:sp>
        <p:sp>
          <p:nvSpPr>
            <p:cNvPr id="60488" name="TextBox 143"/>
            <p:cNvSpPr txBox="1">
              <a:spLocks noChangeArrowheads="1"/>
            </p:cNvSpPr>
            <p:nvPr/>
          </p:nvSpPr>
          <p:spPr bwMode="auto">
            <a:xfrm>
              <a:off x="4000496" y="364331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60489" name="TextBox 144"/>
            <p:cNvSpPr txBox="1">
              <a:spLocks noChangeArrowheads="1"/>
            </p:cNvSpPr>
            <p:nvPr/>
          </p:nvSpPr>
          <p:spPr bwMode="auto">
            <a:xfrm>
              <a:off x="928662" y="2714620"/>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60490" name="TextBox 145"/>
            <p:cNvSpPr txBox="1">
              <a:spLocks noChangeArrowheads="1"/>
            </p:cNvSpPr>
            <p:nvPr/>
          </p:nvSpPr>
          <p:spPr bwMode="auto">
            <a:xfrm>
              <a:off x="2214546" y="505993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C</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60491" name="TextBox 146"/>
            <p:cNvSpPr txBox="1">
              <a:spLocks noChangeArrowheads="1"/>
            </p:cNvSpPr>
            <p:nvPr/>
          </p:nvSpPr>
          <p:spPr bwMode="auto">
            <a:xfrm>
              <a:off x="2285984" y="3643314"/>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60492" name="TextBox 147"/>
            <p:cNvSpPr txBox="1">
              <a:spLocks noChangeArrowheads="1"/>
            </p:cNvSpPr>
            <p:nvPr/>
          </p:nvSpPr>
          <p:spPr bwMode="auto">
            <a:xfrm>
              <a:off x="500034" y="3643314"/>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60493" name="TextBox 148"/>
            <p:cNvSpPr txBox="1">
              <a:spLocks noChangeArrowheads="1"/>
            </p:cNvSpPr>
            <p:nvPr/>
          </p:nvSpPr>
          <p:spPr bwMode="auto">
            <a:xfrm>
              <a:off x="2714612" y="25003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60494" name="TextBox 149"/>
            <p:cNvSpPr txBox="1">
              <a:spLocks noChangeArrowheads="1"/>
            </p:cNvSpPr>
            <p:nvPr/>
          </p:nvSpPr>
          <p:spPr bwMode="auto">
            <a:xfrm>
              <a:off x="2786050" y="335756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60495" name="TextBox 150"/>
            <p:cNvSpPr txBox="1">
              <a:spLocks noChangeArrowheads="1"/>
            </p:cNvSpPr>
            <p:nvPr/>
          </p:nvSpPr>
          <p:spPr bwMode="auto">
            <a:xfrm>
              <a:off x="1071538" y="407194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60496" name="TextBox 151"/>
            <p:cNvSpPr txBox="1">
              <a:spLocks noChangeArrowheads="1"/>
            </p:cNvSpPr>
            <p:nvPr/>
          </p:nvSpPr>
          <p:spPr bwMode="auto">
            <a:xfrm>
              <a:off x="3929058" y="414338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60497" name="TextBox 152"/>
            <p:cNvSpPr txBox="1">
              <a:spLocks noChangeArrowheads="1"/>
            </p:cNvSpPr>
            <p:nvPr/>
          </p:nvSpPr>
          <p:spPr bwMode="auto">
            <a:xfrm>
              <a:off x="3000364" y="414338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60498" name="TextBox 153"/>
            <p:cNvSpPr txBox="1">
              <a:spLocks noChangeArrowheads="1"/>
            </p:cNvSpPr>
            <p:nvPr/>
          </p:nvSpPr>
          <p:spPr bwMode="auto">
            <a:xfrm>
              <a:off x="1500166" y="25003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60499" name="TextBox 154"/>
            <p:cNvSpPr txBox="1">
              <a:spLocks noChangeArrowheads="1"/>
            </p:cNvSpPr>
            <p:nvPr/>
          </p:nvSpPr>
          <p:spPr bwMode="auto">
            <a:xfrm>
              <a:off x="857224" y="335756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60500" name="TextBox 155"/>
            <p:cNvSpPr txBox="1">
              <a:spLocks noChangeArrowheads="1"/>
            </p:cNvSpPr>
            <p:nvPr/>
          </p:nvSpPr>
          <p:spPr bwMode="auto">
            <a:xfrm>
              <a:off x="2357422" y="414338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60501" name="TextBox 156"/>
            <p:cNvSpPr txBox="1">
              <a:spLocks noChangeArrowheads="1"/>
            </p:cNvSpPr>
            <p:nvPr/>
          </p:nvSpPr>
          <p:spPr bwMode="auto">
            <a:xfrm>
              <a:off x="4286248" y="507207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2</a:t>
              </a:r>
              <a:endParaRPr kumimoji="0" lang="zh-CN" altLang="en-US" sz="1800" smtClean="0">
                <a:solidFill>
                  <a:srgbClr val="000000"/>
                </a:solidFill>
              </a:endParaRPr>
            </a:p>
          </p:txBody>
        </p:sp>
        <p:sp>
          <p:nvSpPr>
            <p:cNvPr id="60502" name="TextBox 157"/>
            <p:cNvSpPr txBox="1">
              <a:spLocks noChangeArrowheads="1"/>
            </p:cNvSpPr>
            <p:nvPr/>
          </p:nvSpPr>
          <p:spPr bwMode="auto">
            <a:xfrm>
              <a:off x="3428992" y="335756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60503" name="TextBox 158"/>
            <p:cNvSpPr txBox="1">
              <a:spLocks noChangeArrowheads="1"/>
            </p:cNvSpPr>
            <p:nvPr/>
          </p:nvSpPr>
          <p:spPr bwMode="auto">
            <a:xfrm>
              <a:off x="1500166" y="507207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60504" name="TextBox 159"/>
            <p:cNvSpPr txBox="1">
              <a:spLocks noChangeArrowheads="1"/>
            </p:cNvSpPr>
            <p:nvPr/>
          </p:nvSpPr>
          <p:spPr bwMode="auto">
            <a:xfrm>
              <a:off x="500034" y="414338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3</a:t>
              </a:r>
              <a:endParaRPr kumimoji="0" lang="zh-CN" altLang="en-US" sz="1800" smtClean="0">
                <a:solidFill>
                  <a:srgbClr val="000000"/>
                </a:solidFill>
              </a:endParaRPr>
            </a:p>
          </p:txBody>
        </p:sp>
        <p:sp>
          <p:nvSpPr>
            <p:cNvPr id="60505" name="TextBox 160"/>
            <p:cNvSpPr txBox="1">
              <a:spLocks noChangeArrowheads="1"/>
            </p:cNvSpPr>
            <p:nvPr/>
          </p:nvSpPr>
          <p:spPr bwMode="auto">
            <a:xfrm>
              <a:off x="214282" y="514351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grpSp>
      <p:sp>
        <p:nvSpPr>
          <p:cNvPr id="162" name="云形标注 161"/>
          <p:cNvSpPr>
            <a:spLocks noChangeArrowheads="1"/>
          </p:cNvSpPr>
          <p:nvPr/>
        </p:nvSpPr>
        <p:spPr bwMode="auto">
          <a:xfrm>
            <a:off x="5353050" y="5429250"/>
            <a:ext cx="1071563" cy="500063"/>
          </a:xfrm>
          <a:prstGeom prst="cloudCallout">
            <a:avLst>
              <a:gd name="adj1" fmla="val -23773"/>
              <a:gd name="adj2" fmla="val -101440"/>
            </a:avLst>
          </a:prstGeom>
          <a:solidFill>
            <a:schemeClr val="accent1"/>
          </a:solidFill>
          <a:ln w="9525" algn="ctr">
            <a:solidFill>
              <a:schemeClr val="tx1"/>
            </a:solidFill>
            <a:round/>
            <a:headEnd/>
            <a:tailEnd/>
          </a:ln>
        </p:spPr>
        <p:txBody>
          <a:bodyPr/>
          <a:lstStyle/>
          <a:p>
            <a:pPr eaLnBrk="0" hangingPunct="0"/>
            <a:r>
              <a:rPr kumimoji="0" lang="zh-CN" altLang="en-US" sz="1800" smtClean="0">
                <a:solidFill>
                  <a:srgbClr val="FF0000"/>
                </a:solidFill>
                <a:latin typeface="Arial" pitchFamily="34" charset="0"/>
                <a:ea typeface="宋体" pitchFamily="2" charset="-122"/>
              </a:rPr>
              <a:t>目标</a:t>
            </a:r>
          </a:p>
        </p:txBody>
      </p:sp>
      <p:sp>
        <p:nvSpPr>
          <p:cNvPr id="83" name="椭圆 82"/>
          <p:cNvSpPr>
            <a:spLocks noChangeArrowheads="1"/>
          </p:cNvSpPr>
          <p:nvPr/>
        </p:nvSpPr>
        <p:spPr bwMode="auto">
          <a:xfrm>
            <a:off x="7505700" y="3929063"/>
            <a:ext cx="214313"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sp>
        <p:nvSpPr>
          <p:cNvPr id="85" name="椭圆 84"/>
          <p:cNvSpPr>
            <a:spLocks noChangeArrowheads="1"/>
          </p:cNvSpPr>
          <p:nvPr/>
        </p:nvSpPr>
        <p:spPr bwMode="auto">
          <a:xfrm>
            <a:off x="8434388" y="3929063"/>
            <a:ext cx="214312" cy="214312"/>
          </a:xfrm>
          <a:prstGeom prst="ellipse">
            <a:avLst/>
          </a:prstGeom>
          <a:solidFill>
            <a:schemeClr val="accent1"/>
          </a:solidFill>
          <a:ln w="9525" algn="ctr">
            <a:solidFill>
              <a:schemeClr val="tx1"/>
            </a:solidFill>
            <a:round/>
            <a:headEnd/>
            <a:tailEnd/>
          </a:ln>
        </p:spPr>
        <p:txBody>
          <a:bodyPr/>
          <a:lstStyle/>
          <a:p>
            <a:pPr eaLnBrk="0" hangingPunct="0"/>
            <a:endParaRPr kumimoji="0" lang="zh-CN" altLang="en-US" sz="1800" smtClean="0">
              <a:solidFill>
                <a:srgbClr val="000000"/>
              </a:solidFill>
              <a:latin typeface="Arial" pitchFamily="34" charset="0"/>
              <a:ea typeface="宋体" pitchFamily="2" charset="-122"/>
            </a:endParaRPr>
          </a:p>
        </p:txBody>
      </p:sp>
      <p:cxnSp>
        <p:nvCxnSpPr>
          <p:cNvPr id="86" name="直接箭头连接符 85"/>
          <p:cNvCxnSpPr>
            <a:cxnSpLocks noChangeShapeType="1"/>
            <a:endCxn id="83" idx="0"/>
          </p:cNvCxnSpPr>
          <p:nvPr/>
        </p:nvCxnSpPr>
        <p:spPr bwMode="auto">
          <a:xfrm rot="5400000">
            <a:off x="7542213" y="3429000"/>
            <a:ext cx="571500" cy="428625"/>
          </a:xfrm>
          <a:prstGeom prst="straightConnector1">
            <a:avLst/>
          </a:prstGeom>
          <a:noFill/>
          <a:ln w="9525" algn="ctr">
            <a:solidFill>
              <a:schemeClr val="tx1"/>
            </a:solidFill>
            <a:round/>
            <a:headEnd/>
            <a:tailEnd type="arrow" w="med" len="med"/>
          </a:ln>
        </p:spPr>
      </p:cxnSp>
      <p:cxnSp>
        <p:nvCxnSpPr>
          <p:cNvPr id="87" name="直接箭头连接符 86"/>
          <p:cNvCxnSpPr>
            <a:cxnSpLocks noChangeShapeType="1"/>
            <a:endCxn id="85" idx="0"/>
          </p:cNvCxnSpPr>
          <p:nvPr/>
        </p:nvCxnSpPr>
        <p:spPr bwMode="auto">
          <a:xfrm rot="16200000" flipH="1">
            <a:off x="8006557" y="3393281"/>
            <a:ext cx="571500" cy="500063"/>
          </a:xfrm>
          <a:prstGeom prst="straightConnector1">
            <a:avLst/>
          </a:prstGeom>
          <a:noFill/>
          <a:ln w="9525" algn="ctr">
            <a:solidFill>
              <a:schemeClr val="tx1"/>
            </a:solidFill>
            <a:round/>
            <a:headEnd/>
            <a:tailEnd type="arrow" w="med" len="med"/>
          </a:ln>
        </p:spPr>
      </p:cxnSp>
      <p:sp>
        <p:nvSpPr>
          <p:cNvPr id="88" name="TextBox 87"/>
          <p:cNvSpPr txBox="1">
            <a:spLocks noChangeArrowheads="1"/>
          </p:cNvSpPr>
          <p:nvPr/>
        </p:nvSpPr>
        <p:spPr bwMode="auto">
          <a:xfrm>
            <a:off x="8791575" y="3643313"/>
            <a:ext cx="423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E</a:t>
            </a:r>
            <a:r>
              <a:rPr kumimoji="0" lang="en-US" altLang="zh-CN" sz="1800" baseline="-25000" smtClean="0">
                <a:solidFill>
                  <a:srgbClr val="000000"/>
                </a:solidFill>
              </a:rPr>
              <a:t>1</a:t>
            </a:r>
            <a:endParaRPr kumimoji="0" lang="zh-CN" altLang="en-US" sz="1800" baseline="-25000" smtClean="0">
              <a:solidFill>
                <a:srgbClr val="000000"/>
              </a:solidFill>
            </a:endParaRPr>
          </a:p>
        </p:txBody>
      </p:sp>
      <p:sp>
        <p:nvSpPr>
          <p:cNvPr id="91" name="TextBox 90"/>
          <p:cNvSpPr txBox="1">
            <a:spLocks noChangeArrowheads="1"/>
          </p:cNvSpPr>
          <p:nvPr/>
        </p:nvSpPr>
        <p:spPr bwMode="auto">
          <a:xfrm>
            <a:off x="7077075" y="3643313"/>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D</a:t>
            </a:r>
            <a:r>
              <a:rPr kumimoji="0" lang="en-US" altLang="zh-CN" sz="1800" baseline="-25000" smtClean="0">
                <a:solidFill>
                  <a:srgbClr val="000000"/>
                </a:solidFill>
              </a:rPr>
              <a:t>2</a:t>
            </a:r>
            <a:endParaRPr kumimoji="0" lang="zh-CN" altLang="en-US" sz="1800" baseline="-25000" smtClean="0">
              <a:solidFill>
                <a:srgbClr val="000000"/>
              </a:solidFill>
            </a:endParaRPr>
          </a:p>
        </p:txBody>
      </p:sp>
      <p:sp>
        <p:nvSpPr>
          <p:cNvPr id="92" name="TextBox 91"/>
          <p:cNvSpPr txBox="1">
            <a:spLocks noChangeArrowheads="1"/>
          </p:cNvSpPr>
          <p:nvPr/>
        </p:nvSpPr>
        <p:spPr bwMode="auto">
          <a:xfrm>
            <a:off x="7577138" y="33575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4</a:t>
            </a:r>
            <a:endParaRPr kumimoji="0" lang="zh-CN" altLang="en-US" sz="1800" smtClean="0">
              <a:solidFill>
                <a:srgbClr val="000000"/>
              </a:solidFill>
            </a:endParaRPr>
          </a:p>
        </p:txBody>
      </p:sp>
      <p:sp>
        <p:nvSpPr>
          <p:cNvPr id="94" name="TextBox 93"/>
          <p:cNvSpPr txBox="1">
            <a:spLocks noChangeArrowheads="1"/>
          </p:cNvSpPr>
          <p:nvPr/>
        </p:nvSpPr>
        <p:spPr bwMode="auto">
          <a:xfrm>
            <a:off x="8220075" y="33575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0" lang="en-US" altLang="zh-CN" sz="1800" smtClean="0">
                <a:solidFill>
                  <a:srgbClr val="000000"/>
                </a:solidFill>
              </a:rPr>
              <a:t>6</a:t>
            </a:r>
            <a:endParaRPr kumimoji="0" lang="zh-CN" altLang="en-US" sz="1800" smtClean="0">
              <a:solidFill>
                <a:srgbClr val="000000"/>
              </a:solidFill>
            </a:endParaRPr>
          </a:p>
        </p:txBody>
      </p:sp>
      <p:sp>
        <p:nvSpPr>
          <p:cNvPr id="2" name="矩形 1"/>
          <p:cNvSpPr/>
          <p:nvPr/>
        </p:nvSpPr>
        <p:spPr>
          <a:xfrm>
            <a:off x="-76598" y="5805264"/>
            <a:ext cx="8893076" cy="1200329"/>
          </a:xfrm>
          <a:prstGeom prst="rect">
            <a:avLst/>
          </a:prstGeom>
        </p:spPr>
        <p:txBody>
          <a:bodyPr wrap="square">
            <a:spAutoFit/>
          </a:bodyPr>
          <a:lstStyle/>
          <a:p>
            <a:r>
              <a:rPr lang="zh-CN" altLang="en-US" dirty="0"/>
              <a:t>例：用代价树搜索求解上面那个旅行路线的问题。</a:t>
            </a:r>
          </a:p>
          <a:p>
            <a:r>
              <a:rPr lang="zh-CN" altLang="en-US" dirty="0"/>
              <a:t> 用分支界限法得到的路径</a:t>
            </a:r>
            <a:r>
              <a:rPr lang="zh-CN" altLang="en-US" dirty="0" smtClean="0"/>
              <a:t>为</a:t>
            </a:r>
            <a:r>
              <a:rPr lang="en-US" altLang="zh-CN" dirty="0" smtClean="0"/>
              <a:t>A</a:t>
            </a:r>
            <a:r>
              <a:rPr lang="en-US" altLang="zh-CN" dirty="0"/>
              <a:t>→C→D→E</a:t>
            </a:r>
          </a:p>
          <a:p>
            <a:r>
              <a:rPr lang="zh-CN" altLang="en-US" dirty="0"/>
              <a:t>这是一条最小费用路径</a:t>
            </a:r>
            <a:r>
              <a:rPr lang="en-US" altLang="zh-CN" dirty="0"/>
              <a:t>(</a:t>
            </a:r>
            <a:r>
              <a:rPr lang="zh-CN" altLang="en-US" dirty="0"/>
              <a:t>费用为</a:t>
            </a:r>
            <a:r>
              <a:rPr lang="en-US" altLang="zh-CN" dirty="0"/>
              <a:t>8)</a:t>
            </a:r>
            <a:r>
              <a:rPr lang="zh-CN" altLang="en-US" dirty="0"/>
              <a:t>。 </a:t>
            </a:r>
          </a:p>
        </p:txBody>
      </p:sp>
    </p:spTree>
    <p:extLst>
      <p:ext uri="{BB962C8B-B14F-4D97-AF65-F5344CB8AC3E}">
        <p14:creationId xmlns:p14="http://schemas.microsoft.com/office/powerpoint/2010/main" val="15488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ppt_x"/>
                                          </p:val>
                                        </p:tav>
                                        <p:tav tm="100000">
                                          <p:val>
                                            <p:strVal val="#ppt_x"/>
                                          </p:val>
                                        </p:tav>
                                      </p:tavLst>
                                    </p:anim>
                                    <p:anim calcmode="lin" valueType="num">
                                      <p:cBhvr additive="base">
                                        <p:cTn id="12" dur="500" fill="hold"/>
                                        <p:tgtEl>
                                          <p:spTgt spid="9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500" fill="hold"/>
                                        <p:tgtEl>
                                          <p:spTgt spid="84"/>
                                        </p:tgtEl>
                                        <p:attrNameLst>
                                          <p:attrName>ppt_x</p:attrName>
                                        </p:attrNameLst>
                                      </p:cBhvr>
                                      <p:tavLst>
                                        <p:tav tm="0">
                                          <p:val>
                                            <p:strVal val="#ppt_x"/>
                                          </p:val>
                                        </p:tav>
                                        <p:tav tm="100000">
                                          <p:val>
                                            <p:strVal val="#ppt_x"/>
                                          </p:val>
                                        </p:tav>
                                      </p:tavLst>
                                    </p:anim>
                                    <p:anim calcmode="lin" valueType="num">
                                      <p:cBhvr additive="base">
                                        <p:cTn id="16" dur="500" fill="hold"/>
                                        <p:tgtEl>
                                          <p:spTgt spid="8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ppt_x"/>
                                          </p:val>
                                        </p:tav>
                                        <p:tav tm="100000">
                                          <p:val>
                                            <p:strVal val="#ppt_x"/>
                                          </p:val>
                                        </p:tav>
                                      </p:tavLst>
                                    </p:anim>
                                    <p:anim calcmode="lin" valueType="num">
                                      <p:cBhvr additive="base">
                                        <p:cTn id="25" dur="500" fill="hold"/>
                                        <p:tgtEl>
                                          <p:spTgt spid="9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additive="base">
                                        <p:cTn id="28" dur="500" fill="hold"/>
                                        <p:tgtEl>
                                          <p:spTgt spid="63"/>
                                        </p:tgtEl>
                                        <p:attrNameLst>
                                          <p:attrName>ppt_x</p:attrName>
                                        </p:attrNameLst>
                                      </p:cBhvr>
                                      <p:tavLst>
                                        <p:tav tm="0">
                                          <p:val>
                                            <p:strVal val="#ppt_x"/>
                                          </p:val>
                                        </p:tav>
                                        <p:tav tm="100000">
                                          <p:val>
                                            <p:strVal val="#ppt_x"/>
                                          </p:val>
                                        </p:tav>
                                      </p:tavLst>
                                    </p:anim>
                                    <p:anim calcmode="lin" valueType="num">
                                      <p:cBhvr additive="base">
                                        <p:cTn id="29" dur="500" fill="hold"/>
                                        <p:tgtEl>
                                          <p:spTgt spid="6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ppt_x"/>
                                          </p:val>
                                        </p:tav>
                                        <p:tav tm="100000">
                                          <p:val>
                                            <p:strVal val="#ppt_x"/>
                                          </p:val>
                                        </p:tav>
                                      </p:tavLst>
                                    </p:anim>
                                    <p:anim calcmode="lin" valueType="num">
                                      <p:cBhvr additive="base">
                                        <p:cTn id="3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 calcmode="lin" valueType="num">
                                      <p:cBhvr additive="base">
                                        <p:cTn id="46" dur="500" fill="hold"/>
                                        <p:tgtEl>
                                          <p:spTgt spid="89"/>
                                        </p:tgtEl>
                                        <p:attrNameLst>
                                          <p:attrName>ppt_x</p:attrName>
                                        </p:attrNameLst>
                                      </p:cBhvr>
                                      <p:tavLst>
                                        <p:tav tm="0">
                                          <p:val>
                                            <p:strVal val="#ppt_x"/>
                                          </p:val>
                                        </p:tav>
                                        <p:tav tm="100000">
                                          <p:val>
                                            <p:strVal val="#ppt_x"/>
                                          </p:val>
                                        </p:tav>
                                      </p:tavLst>
                                    </p:anim>
                                    <p:anim calcmode="lin" valueType="num">
                                      <p:cBhvr additive="base">
                                        <p:cTn id="47" dur="500" fill="hold"/>
                                        <p:tgtEl>
                                          <p:spTgt spid="8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 calcmode="lin" valueType="num">
                                      <p:cBhvr additive="base">
                                        <p:cTn id="54" dur="500" fill="hold"/>
                                        <p:tgtEl>
                                          <p:spTgt spid="97"/>
                                        </p:tgtEl>
                                        <p:attrNameLst>
                                          <p:attrName>ppt_x</p:attrName>
                                        </p:attrNameLst>
                                      </p:cBhvr>
                                      <p:tavLst>
                                        <p:tav tm="0">
                                          <p:val>
                                            <p:strVal val="#ppt_x"/>
                                          </p:val>
                                        </p:tav>
                                        <p:tav tm="100000">
                                          <p:val>
                                            <p:strVal val="#ppt_x"/>
                                          </p:val>
                                        </p:tav>
                                      </p:tavLst>
                                    </p:anim>
                                    <p:anim calcmode="lin" valueType="num">
                                      <p:cBhvr additive="base">
                                        <p:cTn id="5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3"/>
                                        </p:tgtEl>
                                        <p:attrNameLst>
                                          <p:attrName>style.visibility</p:attrName>
                                        </p:attrNameLst>
                                      </p:cBhvr>
                                      <p:to>
                                        <p:strVal val="visible"/>
                                      </p:to>
                                    </p:set>
                                    <p:anim calcmode="lin" valueType="num">
                                      <p:cBhvr additive="base">
                                        <p:cTn id="60" dur="500" fill="hold"/>
                                        <p:tgtEl>
                                          <p:spTgt spid="83"/>
                                        </p:tgtEl>
                                        <p:attrNameLst>
                                          <p:attrName>ppt_x</p:attrName>
                                        </p:attrNameLst>
                                      </p:cBhvr>
                                      <p:tavLst>
                                        <p:tav tm="0">
                                          <p:val>
                                            <p:strVal val="#ppt_x"/>
                                          </p:val>
                                        </p:tav>
                                        <p:tav tm="100000">
                                          <p:val>
                                            <p:strVal val="#ppt_x"/>
                                          </p:val>
                                        </p:tav>
                                      </p:tavLst>
                                    </p:anim>
                                    <p:anim calcmode="lin" valueType="num">
                                      <p:cBhvr additive="base">
                                        <p:cTn id="61" dur="500" fill="hold"/>
                                        <p:tgtEl>
                                          <p:spTgt spid="8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92"/>
                                        </p:tgtEl>
                                        <p:attrNameLst>
                                          <p:attrName>style.visibility</p:attrName>
                                        </p:attrNameLst>
                                      </p:cBhvr>
                                      <p:to>
                                        <p:strVal val="visible"/>
                                      </p:to>
                                    </p:set>
                                    <p:anim calcmode="lin" valueType="num">
                                      <p:cBhvr additive="base">
                                        <p:cTn id="64" dur="500" fill="hold"/>
                                        <p:tgtEl>
                                          <p:spTgt spid="92"/>
                                        </p:tgtEl>
                                        <p:attrNameLst>
                                          <p:attrName>ppt_x</p:attrName>
                                        </p:attrNameLst>
                                      </p:cBhvr>
                                      <p:tavLst>
                                        <p:tav tm="0">
                                          <p:val>
                                            <p:strVal val="#ppt_x"/>
                                          </p:val>
                                        </p:tav>
                                        <p:tav tm="100000">
                                          <p:val>
                                            <p:strVal val="#ppt_x"/>
                                          </p:val>
                                        </p:tav>
                                      </p:tavLst>
                                    </p:anim>
                                    <p:anim calcmode="lin" valueType="num">
                                      <p:cBhvr additive="base">
                                        <p:cTn id="65" dur="500" fill="hold"/>
                                        <p:tgtEl>
                                          <p:spTgt spid="9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86"/>
                                        </p:tgtEl>
                                        <p:attrNameLst>
                                          <p:attrName>style.visibility</p:attrName>
                                        </p:attrNameLst>
                                      </p:cBhvr>
                                      <p:to>
                                        <p:strVal val="visible"/>
                                      </p:to>
                                    </p:set>
                                    <p:anim calcmode="lin" valueType="num">
                                      <p:cBhvr additive="base">
                                        <p:cTn id="68" dur="500" fill="hold"/>
                                        <p:tgtEl>
                                          <p:spTgt spid="86"/>
                                        </p:tgtEl>
                                        <p:attrNameLst>
                                          <p:attrName>ppt_x</p:attrName>
                                        </p:attrNameLst>
                                      </p:cBhvr>
                                      <p:tavLst>
                                        <p:tav tm="0">
                                          <p:val>
                                            <p:strVal val="#ppt_x"/>
                                          </p:val>
                                        </p:tav>
                                        <p:tav tm="100000">
                                          <p:val>
                                            <p:strVal val="#ppt_x"/>
                                          </p:val>
                                        </p:tav>
                                      </p:tavLst>
                                    </p:anim>
                                    <p:anim calcmode="lin" valueType="num">
                                      <p:cBhvr additive="base">
                                        <p:cTn id="69" dur="500" fill="hold"/>
                                        <p:tgtEl>
                                          <p:spTgt spid="8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additive="base">
                                        <p:cTn id="72" dur="500" fill="hold"/>
                                        <p:tgtEl>
                                          <p:spTgt spid="91"/>
                                        </p:tgtEl>
                                        <p:attrNameLst>
                                          <p:attrName>ppt_x</p:attrName>
                                        </p:attrNameLst>
                                      </p:cBhvr>
                                      <p:tavLst>
                                        <p:tav tm="0">
                                          <p:val>
                                            <p:strVal val="#ppt_x"/>
                                          </p:val>
                                        </p:tav>
                                        <p:tav tm="100000">
                                          <p:val>
                                            <p:strVal val="#ppt_x"/>
                                          </p:val>
                                        </p:tav>
                                      </p:tavLst>
                                    </p:anim>
                                    <p:anim calcmode="lin" valueType="num">
                                      <p:cBhvr additive="base">
                                        <p:cTn id="73" dur="500" fill="hold"/>
                                        <p:tgtEl>
                                          <p:spTgt spid="91"/>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500"/>
                            </p:stCondLst>
                            <p:childTnLst>
                              <p:par>
                                <p:cTn id="75" presetID="2" presetClass="entr" presetSubtype="4"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additive="base">
                                        <p:cTn id="81" dur="500" fill="hold"/>
                                        <p:tgtEl>
                                          <p:spTgt spid="87"/>
                                        </p:tgtEl>
                                        <p:attrNameLst>
                                          <p:attrName>ppt_x</p:attrName>
                                        </p:attrNameLst>
                                      </p:cBhvr>
                                      <p:tavLst>
                                        <p:tav tm="0">
                                          <p:val>
                                            <p:strVal val="#ppt_x"/>
                                          </p:val>
                                        </p:tav>
                                        <p:tav tm="100000">
                                          <p:val>
                                            <p:strVal val="#ppt_x"/>
                                          </p:val>
                                        </p:tav>
                                      </p:tavLst>
                                    </p:anim>
                                    <p:anim calcmode="lin" valueType="num">
                                      <p:cBhvr additive="base">
                                        <p:cTn id="82" dur="500" fill="hold"/>
                                        <p:tgtEl>
                                          <p:spTgt spid="8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anim calcmode="lin" valueType="num">
                                      <p:cBhvr additive="base">
                                        <p:cTn id="85" dur="500" fill="hold"/>
                                        <p:tgtEl>
                                          <p:spTgt spid="88"/>
                                        </p:tgtEl>
                                        <p:attrNameLst>
                                          <p:attrName>ppt_x</p:attrName>
                                        </p:attrNameLst>
                                      </p:cBhvr>
                                      <p:tavLst>
                                        <p:tav tm="0">
                                          <p:val>
                                            <p:strVal val="#ppt_x"/>
                                          </p:val>
                                        </p:tav>
                                        <p:tav tm="100000">
                                          <p:val>
                                            <p:strVal val="#ppt_x"/>
                                          </p:val>
                                        </p:tav>
                                      </p:tavLst>
                                    </p:anim>
                                    <p:anim calcmode="lin" valueType="num">
                                      <p:cBhvr additive="base">
                                        <p:cTn id="86" dur="500" fill="hold"/>
                                        <p:tgtEl>
                                          <p:spTgt spid="8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 calcmode="lin" valueType="num">
                                      <p:cBhvr additive="base">
                                        <p:cTn id="89" dur="500" fill="hold"/>
                                        <p:tgtEl>
                                          <p:spTgt spid="85"/>
                                        </p:tgtEl>
                                        <p:attrNameLst>
                                          <p:attrName>ppt_x</p:attrName>
                                        </p:attrNameLst>
                                      </p:cBhvr>
                                      <p:tavLst>
                                        <p:tav tm="0">
                                          <p:val>
                                            <p:strVal val="#ppt_x"/>
                                          </p:val>
                                        </p:tav>
                                        <p:tav tm="100000">
                                          <p:val>
                                            <p:strVal val="#ppt_x"/>
                                          </p:val>
                                        </p:tav>
                                      </p:tavLst>
                                    </p:anim>
                                    <p:anim calcmode="lin" valueType="num">
                                      <p:cBhvr additive="base">
                                        <p:cTn id="9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03"/>
                                        </p:tgtEl>
                                        <p:attrNameLst>
                                          <p:attrName>style.visibility</p:attrName>
                                        </p:attrNameLst>
                                      </p:cBhvr>
                                      <p:to>
                                        <p:strVal val="visible"/>
                                      </p:to>
                                    </p:set>
                                    <p:anim calcmode="lin" valueType="num">
                                      <p:cBhvr additive="base">
                                        <p:cTn id="95" dur="500" fill="hold"/>
                                        <p:tgtEl>
                                          <p:spTgt spid="103"/>
                                        </p:tgtEl>
                                        <p:attrNameLst>
                                          <p:attrName>ppt_x</p:attrName>
                                        </p:attrNameLst>
                                      </p:cBhvr>
                                      <p:tavLst>
                                        <p:tav tm="0">
                                          <p:val>
                                            <p:strVal val="#ppt_x"/>
                                          </p:val>
                                        </p:tav>
                                        <p:tav tm="100000">
                                          <p:val>
                                            <p:strVal val="#ppt_x"/>
                                          </p:val>
                                        </p:tav>
                                      </p:tavLst>
                                    </p:anim>
                                    <p:anim calcmode="lin" valueType="num">
                                      <p:cBhvr additive="base">
                                        <p:cTn id="96" dur="500" fill="hold"/>
                                        <p:tgtEl>
                                          <p:spTgt spid="10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5"/>
                                        </p:tgtEl>
                                        <p:attrNameLst>
                                          <p:attrName>style.visibility</p:attrName>
                                        </p:attrNameLst>
                                      </p:cBhvr>
                                      <p:to>
                                        <p:strVal val="visible"/>
                                      </p:to>
                                    </p:set>
                                    <p:anim calcmode="lin" valueType="num">
                                      <p:cBhvr additive="base">
                                        <p:cTn id="99" dur="500" fill="hold"/>
                                        <p:tgtEl>
                                          <p:spTgt spid="55"/>
                                        </p:tgtEl>
                                        <p:attrNameLst>
                                          <p:attrName>ppt_x</p:attrName>
                                        </p:attrNameLst>
                                      </p:cBhvr>
                                      <p:tavLst>
                                        <p:tav tm="0">
                                          <p:val>
                                            <p:strVal val="#ppt_x"/>
                                          </p:val>
                                        </p:tav>
                                        <p:tav tm="100000">
                                          <p:val>
                                            <p:strVal val="#ppt_x"/>
                                          </p:val>
                                        </p:tav>
                                      </p:tavLst>
                                    </p:anim>
                                    <p:anim calcmode="lin" valueType="num">
                                      <p:cBhvr additive="base">
                                        <p:cTn id="100" dur="500" fill="hold"/>
                                        <p:tgtEl>
                                          <p:spTgt spid="5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childTnLst>
                          </p:cTn>
                        </p:par>
                        <p:par>
                          <p:cTn id="109" fill="hold" nodeType="afterGroup">
                            <p:stCondLst>
                              <p:cond delay="500"/>
                            </p:stCondLst>
                            <p:childTnLst>
                              <p:par>
                                <p:cTn id="110" presetID="2" presetClass="entr" presetSubtype="4" fill="hold" grpId="0" nodeType="afterEffect">
                                  <p:stCondLst>
                                    <p:cond delay="0"/>
                                  </p:stCondLst>
                                  <p:childTnLst>
                                    <p:set>
                                      <p:cBhvr>
                                        <p:cTn id="111" dur="1" fill="hold">
                                          <p:stCondLst>
                                            <p:cond delay="0"/>
                                          </p:stCondLst>
                                        </p:cTn>
                                        <p:tgtEl>
                                          <p:spTgt spid="93"/>
                                        </p:tgtEl>
                                        <p:attrNameLst>
                                          <p:attrName>style.visibility</p:attrName>
                                        </p:attrNameLst>
                                      </p:cBhvr>
                                      <p:to>
                                        <p:strVal val="visible"/>
                                      </p:to>
                                    </p:set>
                                    <p:anim calcmode="lin" valueType="num">
                                      <p:cBhvr additive="base">
                                        <p:cTn id="112" dur="500" fill="hold"/>
                                        <p:tgtEl>
                                          <p:spTgt spid="93"/>
                                        </p:tgtEl>
                                        <p:attrNameLst>
                                          <p:attrName>ppt_x</p:attrName>
                                        </p:attrNameLst>
                                      </p:cBhvr>
                                      <p:tavLst>
                                        <p:tav tm="0">
                                          <p:val>
                                            <p:strVal val="#ppt_x"/>
                                          </p:val>
                                        </p:tav>
                                        <p:tav tm="100000">
                                          <p:val>
                                            <p:strVal val="#ppt_x"/>
                                          </p:val>
                                        </p:tav>
                                      </p:tavLst>
                                    </p:anim>
                                    <p:anim calcmode="lin" valueType="num">
                                      <p:cBhvr additive="base">
                                        <p:cTn id="113" dur="500" fill="hold"/>
                                        <p:tgtEl>
                                          <p:spTgt spid="93"/>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 calcmode="lin" valueType="num">
                                      <p:cBhvr additive="base">
                                        <p:cTn id="116" dur="500" fill="hold"/>
                                        <p:tgtEl>
                                          <p:spTgt spid="57"/>
                                        </p:tgtEl>
                                        <p:attrNameLst>
                                          <p:attrName>ppt_x</p:attrName>
                                        </p:attrNameLst>
                                      </p:cBhvr>
                                      <p:tavLst>
                                        <p:tav tm="0">
                                          <p:val>
                                            <p:strVal val="#ppt_x"/>
                                          </p:val>
                                        </p:tav>
                                        <p:tav tm="100000">
                                          <p:val>
                                            <p:strVal val="#ppt_x"/>
                                          </p:val>
                                        </p:tav>
                                      </p:tavLst>
                                    </p:anim>
                                    <p:anim calcmode="lin" valueType="num">
                                      <p:cBhvr additive="base">
                                        <p:cTn id="117" dur="500" fill="hold"/>
                                        <p:tgtEl>
                                          <p:spTgt spid="5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ppt_x"/>
                                          </p:val>
                                        </p:tav>
                                        <p:tav tm="100000">
                                          <p:val>
                                            <p:strVal val="#ppt_x"/>
                                          </p:val>
                                        </p:tav>
                                      </p:tavLst>
                                    </p:anim>
                                    <p:anim calcmode="lin" valueType="num">
                                      <p:cBhvr additive="base">
                                        <p:cTn id="121" dur="500" fill="hold"/>
                                        <p:tgtEl>
                                          <p:spTgt spid="42"/>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 calcmode="lin" valueType="num">
                                      <p:cBhvr additive="base">
                                        <p:cTn id="124" dur="500" fill="hold"/>
                                        <p:tgtEl>
                                          <p:spTgt spid="79"/>
                                        </p:tgtEl>
                                        <p:attrNameLst>
                                          <p:attrName>ppt_x</p:attrName>
                                        </p:attrNameLst>
                                      </p:cBhvr>
                                      <p:tavLst>
                                        <p:tav tm="0">
                                          <p:val>
                                            <p:strVal val="#ppt_x"/>
                                          </p:val>
                                        </p:tav>
                                        <p:tav tm="100000">
                                          <p:val>
                                            <p:strVal val="#ppt_x"/>
                                          </p:val>
                                        </p:tav>
                                      </p:tavLst>
                                    </p:anim>
                                    <p:anim calcmode="lin" valueType="num">
                                      <p:cBhvr additive="base">
                                        <p:cTn id="125"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8" presetClass="entr" presetSubtype="0" accel="50000" fill="hold" grpId="0" nodeType="clickEffect">
                                  <p:stCondLst>
                                    <p:cond delay="0"/>
                                  </p:stCondLst>
                                  <p:iterate type="lt">
                                    <p:tmPct val="50000"/>
                                  </p:iterate>
                                  <p:childTnLst>
                                    <p:set>
                                      <p:cBhvr>
                                        <p:cTn id="129" dur="1" fill="hold">
                                          <p:stCondLst>
                                            <p:cond delay="0"/>
                                          </p:stCondLst>
                                        </p:cTn>
                                        <p:tgtEl>
                                          <p:spTgt spid="162"/>
                                        </p:tgtEl>
                                        <p:attrNameLst>
                                          <p:attrName>style.visibility</p:attrName>
                                        </p:attrNameLst>
                                      </p:cBhvr>
                                      <p:to>
                                        <p:strVal val="visible"/>
                                      </p:to>
                                    </p:set>
                                    <p:set>
                                      <p:cBhvr>
                                        <p:cTn id="130" dur="455" fill="hold">
                                          <p:stCondLst>
                                            <p:cond delay="0"/>
                                          </p:stCondLst>
                                        </p:cTn>
                                        <p:tgtEl>
                                          <p:spTgt spid="162"/>
                                        </p:tgtEl>
                                        <p:attrNameLst>
                                          <p:attrName>style.rotation</p:attrName>
                                        </p:attrNameLst>
                                      </p:cBhvr>
                                      <p:to>
                                        <p:strVal val="-45.0"/>
                                      </p:to>
                                    </p:set>
                                    <p:anim calcmode="lin" valueType="num">
                                      <p:cBhvr>
                                        <p:cTn id="131" dur="455" fill="hold">
                                          <p:stCondLst>
                                            <p:cond delay="455"/>
                                          </p:stCondLst>
                                        </p:cTn>
                                        <p:tgtEl>
                                          <p:spTgt spid="162"/>
                                        </p:tgtEl>
                                        <p:attrNameLst>
                                          <p:attrName>style.rotation</p:attrName>
                                        </p:attrNameLst>
                                      </p:cBhvr>
                                      <p:tavLst>
                                        <p:tav tm="0">
                                          <p:val>
                                            <p:fltVal val="-45"/>
                                          </p:val>
                                        </p:tav>
                                        <p:tav tm="69900">
                                          <p:val>
                                            <p:fltVal val="45"/>
                                          </p:val>
                                        </p:tav>
                                        <p:tav tm="100000">
                                          <p:val>
                                            <p:fltVal val="0"/>
                                          </p:val>
                                        </p:tav>
                                      </p:tavLst>
                                    </p:anim>
                                    <p:anim calcmode="lin" valueType="num">
                                      <p:cBhvr>
                                        <p:cTn id="132" dur="455" fill="hold">
                                          <p:stCondLst>
                                            <p:cond delay="0"/>
                                          </p:stCondLst>
                                        </p:cTn>
                                        <p:tgtEl>
                                          <p:spTgt spid="162"/>
                                        </p:tgtEl>
                                        <p:attrNameLst>
                                          <p:attrName>ppt_y</p:attrName>
                                        </p:attrNameLst>
                                      </p:cBhvr>
                                      <p:tavLst>
                                        <p:tav tm="0">
                                          <p:val>
                                            <p:strVal val="#ppt_y-1"/>
                                          </p:val>
                                        </p:tav>
                                        <p:tav tm="100000">
                                          <p:val>
                                            <p:strVal val="#ppt_y-(0.354*#ppt_w-0.172*#ppt_h)"/>
                                          </p:val>
                                        </p:tav>
                                      </p:tavLst>
                                    </p:anim>
                                    <p:anim calcmode="lin" valueType="num">
                                      <p:cBhvr>
                                        <p:cTn id="133" dur="156" decel="50000" autoRev="1" fill="hold">
                                          <p:stCondLst>
                                            <p:cond delay="455"/>
                                          </p:stCondLst>
                                        </p:cTn>
                                        <p:tgtEl>
                                          <p:spTgt spid="162"/>
                                        </p:tgtEl>
                                        <p:attrNameLst>
                                          <p:attrName>ppt_y</p:attrName>
                                        </p:attrNameLst>
                                      </p:cBhvr>
                                      <p:tavLst>
                                        <p:tav tm="0">
                                          <p:val>
                                            <p:strVal val="#ppt_y-(0.354*#ppt_w-0.172*#ppt_h)"/>
                                          </p:val>
                                        </p:tav>
                                        <p:tav tm="100000">
                                          <p:val>
                                            <p:strVal val="#ppt_y-(0.354*#ppt_w-0.172*#ppt_h)-#ppt_h/2"/>
                                          </p:val>
                                        </p:tav>
                                      </p:tavLst>
                                    </p:anim>
                                    <p:anim calcmode="lin" valueType="num">
                                      <p:cBhvr>
                                        <p:cTn id="134" dur="136" fill="hold">
                                          <p:stCondLst>
                                            <p:cond delay="864"/>
                                          </p:stCondLst>
                                        </p:cTn>
                                        <p:tgtEl>
                                          <p:spTgt spid="16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2" grpId="0" animBg="1"/>
      <p:bldP spid="77" grpId="0"/>
      <p:bldP spid="79" grpId="0"/>
      <p:bldP spid="81" grpId="0"/>
      <p:bldP spid="84" grpId="0"/>
      <p:bldP spid="89" grpId="0"/>
      <p:bldP spid="90" grpId="0"/>
      <p:bldP spid="93" grpId="0"/>
      <p:bldP spid="96" grpId="0"/>
      <p:bldP spid="97" grpId="0"/>
      <p:bldP spid="103" grpId="0"/>
      <p:bldP spid="162" grpId="0" animBg="1"/>
      <p:bldP spid="83" grpId="0" animBg="1"/>
      <p:bldP spid="85" grpId="0" animBg="1"/>
      <p:bldP spid="88" grpId="0"/>
      <p:bldP spid="91" grpId="0"/>
      <p:bldP spid="92" grpId="0"/>
      <p:bldP spid="94"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23528" y="836711"/>
            <a:ext cx="7772400" cy="231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eaLnBrk="1" hangingPunct="1">
              <a:spcBef>
                <a:spcPct val="20000"/>
              </a:spcBef>
              <a:buClr>
                <a:srgbClr val="EFC821"/>
              </a:buClr>
              <a:buSzPct val="60000"/>
              <a:buFont typeface="Wingdings" pitchFamily="2" charset="2"/>
              <a:buChar char="n"/>
            </a:pPr>
            <a:r>
              <a:rPr kumimoji="0" lang="en-US" altLang="zh-CN" sz="2800" b="1" dirty="0" smtClean="0">
                <a:solidFill>
                  <a:srgbClr val="3333FF"/>
                </a:solidFill>
                <a:latin typeface="Times New Roman" pitchFamily="18" charset="0"/>
                <a:cs typeface="Times New Roman" pitchFamily="18" charset="0"/>
              </a:rPr>
              <a:t>3</a:t>
            </a:r>
            <a:r>
              <a:rPr kumimoji="0" lang="en-US" altLang="zh-CN" sz="2800" b="1" dirty="0">
                <a:solidFill>
                  <a:srgbClr val="3333FF"/>
                </a:solidFill>
                <a:latin typeface="Times New Roman" pitchFamily="18" charset="0"/>
                <a:cs typeface="Times New Roman" pitchFamily="18" charset="0"/>
              </a:rPr>
              <a:t>.</a:t>
            </a:r>
            <a:r>
              <a:rPr kumimoji="0" lang="zh-CN" altLang="en-US" sz="2800" b="1" dirty="0" smtClean="0">
                <a:solidFill>
                  <a:srgbClr val="3333FF"/>
                </a:solidFill>
                <a:latin typeface="Times New Roman" pitchFamily="18" charset="0"/>
                <a:cs typeface="Times New Roman" pitchFamily="18" charset="0"/>
              </a:rPr>
              <a:t>最近择优法</a:t>
            </a:r>
            <a:r>
              <a:rPr kumimoji="0" lang="zh-CN" altLang="en-US" sz="2800" b="1" dirty="0" smtClean="0">
                <a:solidFill>
                  <a:srgbClr val="000000"/>
                </a:solidFill>
                <a:latin typeface="Times New Roman" pitchFamily="18" charset="0"/>
                <a:cs typeface="Times New Roman" pitchFamily="18" charset="0"/>
              </a:rPr>
              <a:t>（瞎子爬山法）</a:t>
            </a:r>
          </a:p>
          <a:p>
            <a:pPr lvl="1" eaLnBrk="1" hangingPunct="1">
              <a:spcBef>
                <a:spcPct val="20000"/>
              </a:spcBef>
              <a:buClr>
                <a:srgbClr val="F6831A"/>
              </a:buClr>
              <a:buSzPct val="55000"/>
              <a:buFont typeface="Wingdings" pitchFamily="2" charset="2"/>
              <a:buChar char="n"/>
            </a:pPr>
            <a:r>
              <a:rPr kumimoji="0" lang="zh-CN" altLang="en-US" b="1" dirty="0" smtClean="0">
                <a:solidFill>
                  <a:srgbClr val="000000"/>
                </a:solidFill>
                <a:latin typeface="Times New Roman" pitchFamily="18" charset="0"/>
                <a:cs typeface="Times New Roman" pitchFamily="18" charset="0"/>
              </a:rPr>
              <a:t>基本思想：每次仅考察</a:t>
            </a:r>
            <a:r>
              <a:rPr kumimoji="0" lang="en-US" altLang="zh-CN" b="1" dirty="0" smtClean="0">
                <a:solidFill>
                  <a:srgbClr val="000000"/>
                </a:solidFill>
                <a:latin typeface="Times New Roman" pitchFamily="18" charset="0"/>
                <a:cs typeface="Times New Roman" pitchFamily="18" charset="0"/>
              </a:rPr>
              <a:t>N</a:t>
            </a:r>
            <a:r>
              <a:rPr kumimoji="0" lang="zh-CN" altLang="en-US" b="1" dirty="0" smtClean="0">
                <a:solidFill>
                  <a:srgbClr val="000000"/>
                </a:solidFill>
                <a:latin typeface="Times New Roman" pitchFamily="18" charset="0"/>
                <a:cs typeface="Times New Roman" pitchFamily="18" charset="0"/>
              </a:rPr>
              <a:t>的子节点的</a:t>
            </a:r>
            <a:r>
              <a:rPr kumimoji="0" lang="en-US" altLang="zh-CN" b="1" dirty="0" smtClean="0">
                <a:solidFill>
                  <a:srgbClr val="000000"/>
                </a:solidFill>
                <a:latin typeface="Times New Roman" pitchFamily="18" charset="0"/>
                <a:cs typeface="Times New Roman" pitchFamily="18" charset="0"/>
              </a:rPr>
              <a:t>g</a:t>
            </a:r>
            <a:r>
              <a:rPr kumimoji="0" lang="zh-CN" altLang="en-US" b="1" dirty="0" smtClean="0">
                <a:solidFill>
                  <a:srgbClr val="000000"/>
                </a:solidFill>
                <a:latin typeface="Times New Roman" pitchFamily="18" charset="0"/>
                <a:cs typeface="Times New Roman" pitchFamily="18" charset="0"/>
              </a:rPr>
              <a:t>（</a:t>
            </a:r>
            <a:r>
              <a:rPr kumimoji="0" lang="en-US" altLang="zh-CN" b="1" dirty="0" smtClean="0">
                <a:solidFill>
                  <a:srgbClr val="000000"/>
                </a:solidFill>
                <a:latin typeface="Times New Roman" pitchFamily="18" charset="0"/>
                <a:cs typeface="Times New Roman" pitchFamily="18" charset="0"/>
              </a:rPr>
              <a:t>x</a:t>
            </a:r>
            <a:r>
              <a:rPr kumimoji="0" lang="zh-CN" altLang="en-US" b="1" dirty="0" smtClean="0">
                <a:solidFill>
                  <a:srgbClr val="000000"/>
                </a:solidFill>
                <a:latin typeface="Times New Roman" pitchFamily="18" charset="0"/>
                <a:cs typeface="Times New Roman" pitchFamily="18" charset="0"/>
              </a:rPr>
              <a:t>），选取</a:t>
            </a:r>
            <a:r>
              <a:rPr kumimoji="0" lang="en-US" altLang="zh-CN" b="1" dirty="0" smtClean="0">
                <a:solidFill>
                  <a:srgbClr val="000000"/>
                </a:solidFill>
                <a:latin typeface="Times New Roman" pitchFamily="18" charset="0"/>
                <a:cs typeface="Times New Roman" pitchFamily="18" charset="0"/>
              </a:rPr>
              <a:t>N</a:t>
            </a:r>
            <a:r>
              <a:rPr kumimoji="0" lang="zh-CN" altLang="en-US" b="1" dirty="0" smtClean="0">
                <a:solidFill>
                  <a:srgbClr val="000000"/>
                </a:solidFill>
                <a:latin typeface="Times New Roman" pitchFamily="18" charset="0"/>
                <a:cs typeface="Times New Roman" pitchFamily="18" charset="0"/>
              </a:rPr>
              <a:t>的子节点中代价最小的子节点进行扩展。</a:t>
            </a:r>
          </a:p>
          <a:p>
            <a:pPr lvl="1" eaLnBrk="1" hangingPunct="1">
              <a:spcBef>
                <a:spcPct val="20000"/>
              </a:spcBef>
              <a:buClr>
                <a:srgbClr val="F6831A"/>
              </a:buClr>
              <a:buSzPct val="55000"/>
              <a:buFont typeface="Wingdings" pitchFamily="2" charset="2"/>
              <a:buChar char="n"/>
            </a:pPr>
            <a:r>
              <a:rPr kumimoji="0" lang="zh-CN" altLang="en-US" b="1" dirty="0" smtClean="0">
                <a:solidFill>
                  <a:srgbClr val="000000"/>
                </a:solidFill>
                <a:latin typeface="Times New Roman" pitchFamily="18" charset="0"/>
                <a:cs typeface="Times New Roman" pitchFamily="18" charset="0"/>
              </a:rPr>
              <a:t>最近择优法与局部择优法的区别：</a:t>
            </a:r>
          </a:p>
          <a:p>
            <a:pPr eaLnBrk="1" hangingPunct="1">
              <a:spcBef>
                <a:spcPct val="20000"/>
              </a:spcBef>
              <a:buClr>
                <a:srgbClr val="EFC821"/>
              </a:buClr>
              <a:buSzPct val="60000"/>
              <a:buFont typeface="Wingdings" pitchFamily="2" charset="2"/>
              <a:buChar char="n"/>
            </a:pPr>
            <a:endParaRPr kumimoji="0" lang="en-US" altLang="zh-CN" sz="2800" b="1" dirty="0" smtClean="0">
              <a:solidFill>
                <a:srgbClr val="000000"/>
              </a:solidFill>
              <a:latin typeface="Times New Roman" pitchFamily="18" charset="0"/>
              <a:ea typeface="楷体" pitchFamily="49" charset="-122"/>
            </a:endParaRPr>
          </a:p>
        </p:txBody>
      </p:sp>
      <p:graphicFrame>
        <p:nvGraphicFramePr>
          <p:cNvPr id="4" name="Group 4"/>
          <p:cNvGraphicFramePr>
            <a:graphicFrameLocks noGrp="1"/>
          </p:cNvGraphicFramePr>
          <p:nvPr/>
        </p:nvGraphicFramePr>
        <p:xfrm>
          <a:off x="1120775" y="3357563"/>
          <a:ext cx="7200900" cy="2727325"/>
        </p:xfrm>
        <a:graphic>
          <a:graphicData uri="http://schemas.openxmlformats.org/drawingml/2006/table">
            <a:tbl>
              <a:tblPr/>
              <a:tblGrid>
                <a:gridCol w="1460500">
                  <a:extLst>
                    <a:ext uri="{9D8B030D-6E8A-4147-A177-3AD203B41FA5}">
                      <a16:colId xmlns:a16="http://schemas.microsoft.com/office/drawing/2014/main" val="20000"/>
                    </a:ext>
                  </a:extLst>
                </a:gridCol>
                <a:gridCol w="2157413">
                  <a:extLst>
                    <a:ext uri="{9D8B030D-6E8A-4147-A177-3AD203B41FA5}">
                      <a16:colId xmlns:a16="http://schemas.microsoft.com/office/drawing/2014/main" val="20001"/>
                    </a:ext>
                  </a:extLst>
                </a:gridCol>
                <a:gridCol w="3582987">
                  <a:extLst>
                    <a:ext uri="{9D8B030D-6E8A-4147-A177-3AD203B41FA5}">
                      <a16:colId xmlns:a16="http://schemas.microsoft.com/office/drawing/2014/main" val="20002"/>
                    </a:ext>
                  </a:extLst>
                </a:gridCol>
              </a:tblGrid>
              <a:tr h="701675">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000" b="1" i="0" u="none" strike="noStrike" cap="none" normalizeH="0" baseline="0" dirty="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选取扩展节点标准</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计算方法</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9175">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smtClean="0">
                          <a:ln>
                            <a:noFill/>
                          </a:ln>
                          <a:solidFill>
                            <a:schemeClr val="tx1"/>
                          </a:solidFill>
                          <a:effectLst/>
                          <a:latin typeface="Tahoma" pitchFamily="34" charset="0"/>
                          <a:ea typeface="楷体_GB2312" pitchFamily="1" charset="-122"/>
                        </a:rPr>
                        <a:t>最近择优法</a:t>
                      </a:r>
                      <a:endParaRPr kumimoji="0" lang="zh-CN"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代价值</a:t>
                      </a:r>
                      <a:r>
                        <a:rPr kumimoji="0" lang="en-US" sz="2000" b="1" i="0" u="none" strike="noStrike" cap="none" normalizeH="0" baseline="0" smtClean="0">
                          <a:ln>
                            <a:noFill/>
                          </a:ln>
                          <a:solidFill>
                            <a:schemeClr val="tx1"/>
                          </a:solidFill>
                          <a:effectLst/>
                          <a:latin typeface="Tahoma" pitchFamily="34" charset="0"/>
                          <a:ea typeface="楷体_GB2312" pitchFamily="1" charset="-122"/>
                        </a:rPr>
                        <a:t>g</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ea typeface="楷体_GB2312" pitchFamily="1" charset="-122"/>
                        </a:rPr>
                        <a:t>g</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）与节点所处的位置有关，与边也有关系，从初始节点</a:t>
                      </a:r>
                      <a:r>
                        <a:rPr kumimoji="0" lang="en-US" sz="2000" b="1" i="0" u="none" strike="noStrike" cap="none" normalizeH="0" baseline="0" smtClean="0">
                          <a:ln>
                            <a:noFill/>
                          </a:ln>
                          <a:solidFill>
                            <a:schemeClr val="tx1"/>
                          </a:solidFill>
                          <a:effectLst/>
                          <a:latin typeface="Tahoma" pitchFamily="34" charset="0"/>
                          <a:ea typeface="楷体_GB2312" pitchFamily="1" charset="-122"/>
                        </a:rPr>
                        <a:t>S0</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计算而来。</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6475">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000" b="1" i="0" u="none" strike="noStrike" cap="none" normalizeH="0" baseline="0" dirty="0" smtClean="0">
                          <a:ln>
                            <a:noFill/>
                          </a:ln>
                          <a:solidFill>
                            <a:schemeClr val="tx1"/>
                          </a:solidFill>
                          <a:effectLst/>
                          <a:latin typeface="Tahoma" pitchFamily="34" charset="0"/>
                          <a:ea typeface="楷体_GB2312" pitchFamily="1" charset="-122"/>
                        </a:rPr>
                        <a:t>局部择优法</a:t>
                      </a:r>
                      <a:endParaRPr kumimoji="0" lang="zh-CN" sz="2000" b="1" i="0" u="none" strike="noStrike" cap="none" normalizeH="0" baseline="0" dirty="0" smtClean="0">
                        <a:ln>
                          <a:noFill/>
                        </a:ln>
                        <a:solidFill>
                          <a:schemeClr val="tx1"/>
                        </a:solidFill>
                        <a:effectLst/>
                        <a:latin typeface="Calibri" pitchFamily="34" charset="0"/>
                        <a:ea typeface="楷体_GB2312" pitchFamily="1" charset="-122"/>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ctr"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启发函数</a:t>
                      </a:r>
                      <a:r>
                        <a:rPr kumimoji="0" lang="en-US" sz="2000" b="1" i="0" u="none" strike="noStrike" cap="none" normalizeH="0" baseline="0" smtClean="0">
                          <a:ln>
                            <a:noFill/>
                          </a:ln>
                          <a:solidFill>
                            <a:schemeClr val="tx1"/>
                          </a:solidFill>
                          <a:effectLst/>
                          <a:latin typeface="Tahoma" pitchFamily="34" charset="0"/>
                          <a:ea typeface="楷体_GB2312" pitchFamily="1" charset="-122"/>
                        </a:rPr>
                        <a:t>h</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r>
                        <a:rPr kumimoji="0" lang="en-US" sz="2000" b="1" i="0" u="none" strike="noStrike" cap="none" normalizeH="0" baseline="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smtClean="0">
                          <a:ln>
                            <a:noFill/>
                          </a:ln>
                          <a:solidFill>
                            <a:schemeClr val="tx1"/>
                          </a:solidFill>
                          <a:effectLst/>
                          <a:latin typeface="Tahoma" pitchFamily="34" charset="0"/>
                          <a:ea typeface="楷体_GB2312" pitchFamily="1" charset="-122"/>
                        </a:rPr>
                        <a:t>）</a:t>
                      </a:r>
                      <a:endParaRPr kumimoji="0" lang="zh-CN" altLang="en-US" sz="2000" b="1" i="0" u="none" strike="noStrike" cap="none" normalizeH="0" baseline="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marR="0" lvl="0" indent="0" algn="l" defTabSz="6873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ea typeface="楷体_GB2312" pitchFamily="1" charset="-122"/>
                        </a:rPr>
                        <a:t>h</a:t>
                      </a:r>
                      <a:r>
                        <a:rPr kumimoji="0" lang="zh-CN" altLang="en-US" sz="2000" b="1" i="0" u="none" strike="noStrike" cap="none" normalizeH="0" baseline="0" dirty="0" smtClean="0">
                          <a:ln>
                            <a:noFill/>
                          </a:ln>
                          <a:solidFill>
                            <a:schemeClr val="tx1"/>
                          </a:solidFill>
                          <a:effectLst/>
                          <a:latin typeface="Tahoma" pitchFamily="34" charset="0"/>
                          <a:ea typeface="楷体_GB2312" pitchFamily="1" charset="-122"/>
                        </a:rPr>
                        <a:t>（</a:t>
                      </a:r>
                      <a:r>
                        <a:rPr kumimoji="0" lang="en-US" sz="2000" b="1" i="0" u="none" strike="noStrike" cap="none" normalizeH="0" baseline="0" dirty="0" smtClean="0">
                          <a:ln>
                            <a:noFill/>
                          </a:ln>
                          <a:solidFill>
                            <a:schemeClr val="tx1"/>
                          </a:solidFill>
                          <a:effectLst/>
                          <a:latin typeface="Tahoma" pitchFamily="34" charset="0"/>
                          <a:ea typeface="楷体_GB2312" pitchFamily="1" charset="-122"/>
                        </a:rPr>
                        <a:t>x</a:t>
                      </a:r>
                      <a:r>
                        <a:rPr kumimoji="0" lang="zh-CN" altLang="en-US" sz="2000" b="1" i="0" u="none" strike="noStrike" cap="none" normalizeH="0" baseline="0" dirty="0" smtClean="0">
                          <a:ln>
                            <a:noFill/>
                          </a:ln>
                          <a:solidFill>
                            <a:schemeClr val="tx1"/>
                          </a:solidFill>
                          <a:effectLst/>
                          <a:latin typeface="Tahoma" pitchFamily="34" charset="0"/>
                          <a:ea typeface="楷体_GB2312" pitchFamily="1" charset="-122"/>
                        </a:rPr>
                        <a:t>）与节点有关，与边可能有关或无关，从目标节点方向计算而来。</a:t>
                      </a:r>
                      <a:endParaRPr kumimoji="0" lang="zh-CN" altLang="en-US" sz="2000" b="1" i="0" u="none" strike="noStrike" cap="none" normalizeH="0" baseline="0" dirty="0" smtClean="0">
                        <a:ln>
                          <a:noFill/>
                        </a:ln>
                        <a:solidFill>
                          <a:schemeClr val="tx1"/>
                        </a:solidFill>
                        <a:effectLst/>
                        <a:latin typeface="Calibri" pitchFamily="34" charset="0"/>
                        <a:ea typeface="楷体_GB2312" pitchFamily="1"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734149"/>
      </p:ext>
    </p:extLst>
  </p:cSld>
  <p:clrMapOvr>
    <a:masterClrMapping/>
  </p:clrMapOvr>
  <p:transition>
    <p:checke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1.1"/>
</p:tagLst>
</file>

<file path=ppt/tags/tag10.xml><?xml version="1.0" encoding="utf-8"?>
<p:tagLst xmlns:a="http://schemas.openxmlformats.org/drawingml/2006/main" xmlns:r="http://schemas.openxmlformats.org/officeDocument/2006/relationships" xmlns:p="http://schemas.openxmlformats.org/presentationml/2006/main">
  <p:tag name="TIMING" val="|0.7|2.2|1.2|29.7|4.5|19.4|2.9|26.5|18.4|7.3|0.9|1.4|7.8|29.5|0.9|1.4|1.3"/>
</p:tagLst>
</file>

<file path=ppt/tags/tag11.xml><?xml version="1.0" encoding="utf-8"?>
<p:tagLst xmlns:a="http://schemas.openxmlformats.org/drawingml/2006/main" xmlns:r="http://schemas.openxmlformats.org/officeDocument/2006/relationships" xmlns:p="http://schemas.openxmlformats.org/presentationml/2006/main">
  <p:tag name="TIMING" val="|4|5.6|1.5|6|3.3|0.9|0.9|12|1.2|1.7|1.6|2.2|1.2|1|10.2|1|1.4|1.2|1.8|0.7|5.7|1.1|1.2|0.9|0.9|0.6|0.7|1.1|1.3|0.9|0.8|0.7|0.7|1|0.9|1.4|0.9|2.5"/>
</p:tagLst>
</file>

<file path=ppt/tags/tag2.xml><?xml version="1.0" encoding="utf-8"?>
<p:tagLst xmlns:a="http://schemas.openxmlformats.org/drawingml/2006/main" xmlns:r="http://schemas.openxmlformats.org/officeDocument/2006/relationships" xmlns:p="http://schemas.openxmlformats.org/presentationml/2006/main">
  <p:tag name="TIMING" val="|1.2|11.1"/>
</p:tagLst>
</file>

<file path=ppt/tags/tag3.xml><?xml version="1.0" encoding="utf-8"?>
<p:tagLst xmlns:a="http://schemas.openxmlformats.org/drawingml/2006/main" xmlns:r="http://schemas.openxmlformats.org/officeDocument/2006/relationships" xmlns:p="http://schemas.openxmlformats.org/presentationml/2006/main">
  <p:tag name="TIMING" val="|2.1|13.5|7.6|1.8|3.1|10.3|1.1|6.3|6.1|6.9|9.1"/>
</p:tagLst>
</file>

<file path=ppt/tags/tag4.xml><?xml version="1.0" encoding="utf-8"?>
<p:tagLst xmlns:a="http://schemas.openxmlformats.org/drawingml/2006/main" xmlns:r="http://schemas.openxmlformats.org/officeDocument/2006/relationships" xmlns:p="http://schemas.openxmlformats.org/presentationml/2006/main">
  <p:tag name="TIMING" val="|0.9|7.9|2|4.7|21.4"/>
</p:tagLst>
</file>

<file path=ppt/tags/tag5.xml><?xml version="1.0" encoding="utf-8"?>
<p:tagLst xmlns:a="http://schemas.openxmlformats.org/drawingml/2006/main" xmlns:r="http://schemas.openxmlformats.org/officeDocument/2006/relationships" xmlns:p="http://schemas.openxmlformats.org/presentationml/2006/main">
  <p:tag name="TIMING" val="|59.6|9.3|31.7|7.6|1.8|39.6"/>
</p:tagLst>
</file>

<file path=ppt/tags/tag6.xml><?xml version="1.0" encoding="utf-8"?>
<p:tagLst xmlns:a="http://schemas.openxmlformats.org/drawingml/2006/main" xmlns:r="http://schemas.openxmlformats.org/officeDocument/2006/relationships" xmlns:p="http://schemas.openxmlformats.org/presentationml/2006/main">
  <p:tag name="TIMING" val="|59.6|9.3|31.7|7.6|1.8|39.6"/>
</p:tagLst>
</file>

<file path=ppt/tags/tag7.xml><?xml version="1.0" encoding="utf-8"?>
<p:tagLst xmlns:a="http://schemas.openxmlformats.org/drawingml/2006/main" xmlns:r="http://schemas.openxmlformats.org/officeDocument/2006/relationships" xmlns:p="http://schemas.openxmlformats.org/presentationml/2006/main">
  <p:tag name="TIMING" val="|59.6|9.3|31.7|7.6|1.8|39.6"/>
</p:tagLst>
</file>

<file path=ppt/tags/tag8.xml><?xml version="1.0" encoding="utf-8"?>
<p:tagLst xmlns:a="http://schemas.openxmlformats.org/drawingml/2006/main" xmlns:r="http://schemas.openxmlformats.org/officeDocument/2006/relationships" xmlns:p="http://schemas.openxmlformats.org/presentationml/2006/main">
  <p:tag name="TIMING" val="|59.6|9.3|31.7|7.6|1.8|39.6"/>
</p:tagLst>
</file>

<file path=ppt/tags/tag9.xml><?xml version="1.0" encoding="utf-8"?>
<p:tagLst xmlns:a="http://schemas.openxmlformats.org/drawingml/2006/main" xmlns:r="http://schemas.openxmlformats.org/officeDocument/2006/relationships" xmlns:p="http://schemas.openxmlformats.org/presentationml/2006/main">
  <p:tag name="TIMING" val="|0.6|1|11.3|8|4.9|6.5"/>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10.xml><?xml version="1.0" encoding="utf-8"?>
<a:theme xmlns:a="http://schemas.openxmlformats.org/drawingml/2006/main" name="1_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11.xml><?xml version="1.0" encoding="utf-8"?>
<a:theme xmlns:a="http://schemas.openxmlformats.org/drawingml/2006/main" name="2_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12.xml><?xml version="1.0" encoding="utf-8"?>
<a:theme xmlns:a="http://schemas.openxmlformats.org/drawingml/2006/main" name="PowerTemplat">
  <a:themeElements>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PowerTemplat">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werTemplat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PowerTemplat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PowerTemplat">
  <a:themeElements>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PowerTemplat">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werTemplat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PowerTemplat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PowerTemplat">
  <a:themeElements>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PowerTemplat">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werTemplat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PowerTemplat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PowerTemplat">
  <a:themeElements>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PowerTemplat">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werTemplat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PowerTemplat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_PowerTemplat">
  <a:themeElements>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PowerTemplat">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werTemplat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PowerTemplat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PowerTemplat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3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4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6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7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8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_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7.xml><?xml version="1.0" encoding="utf-8"?>
<a:theme xmlns:a="http://schemas.openxmlformats.org/drawingml/2006/main" name="2_pattern8blocks">
  <a:themeElements>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pattern8block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80000"/>
          </a:lnSpc>
          <a:spcBef>
            <a:spcPct val="50000"/>
          </a:spcBef>
          <a:spcAft>
            <a:spcPct val="0"/>
          </a:spcAft>
          <a:buClrTx/>
          <a:buSzTx/>
          <a:buFontTx/>
          <a:buChar char="•"/>
          <a:tabLst/>
          <a:defRPr kumimoji="1" lang="en-US" altLang="zh-CN" sz="2400" b="1" i="0" u="none" strike="noStrike" cap="none" normalizeH="0" baseline="0" smtClean="0">
            <a:ln>
              <a:noFill/>
            </a:ln>
            <a:solidFill>
              <a:schemeClr val="tx1"/>
            </a:solidFill>
            <a:effectLst/>
            <a:latin typeface="Times New Roman" charset="0"/>
            <a:ea typeface="楷体_GB2312" pitchFamily="49" charset="-122"/>
          </a:defRPr>
        </a:defPPr>
      </a:lstStyle>
    </a:lnDef>
  </a:objectDefaults>
  <a:extraClrSchemeLst>
    <a:extraClrScheme>
      <a:clrScheme name="pattern8blocks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pattern8blocks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pattern8block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ttern8blocks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pattern8blocks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pattern8blocks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pattern8blocks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pattern8blocks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9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宋体"/>
        <a:cs typeface=""/>
      </a:majorFont>
      <a:minorFont>
        <a:latin typeface="Berlin Sans FB"/>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aff training presentation">
  <a:themeElements>
    <a:clrScheme name="自定义 2">
      <a:dk1>
        <a:srgbClr val="000000"/>
      </a:dk1>
      <a:lt1>
        <a:srgbClr val="FFFFFF"/>
      </a:lt1>
      <a:dk2>
        <a:srgbClr val="000066"/>
      </a:dk2>
      <a:lt2>
        <a:srgbClr val="333333"/>
      </a:lt2>
      <a:accent1>
        <a:srgbClr val="DBDBF0"/>
      </a:accent1>
      <a:accent2>
        <a:srgbClr val="4B4EB5"/>
      </a:accent2>
      <a:accent3>
        <a:srgbClr val="FFFFFF"/>
      </a:accent3>
      <a:accent4>
        <a:srgbClr val="000000"/>
      </a:accent4>
      <a:accent5>
        <a:srgbClr val="DBDBF0"/>
      </a:accent5>
      <a:accent6>
        <a:srgbClr val="4346A4"/>
      </a:accent6>
      <a:hlink>
        <a:srgbClr val="C481CF"/>
      </a:hlink>
      <a:folHlink>
        <a:srgbClr val="76B749"/>
      </a:folHlink>
    </a:clrScheme>
    <a:fontScheme name="Office 主题">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Office 主题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主题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Staff training presentation">
  <a:themeElements>
    <a:clrScheme name="自定义 2">
      <a:dk1>
        <a:srgbClr val="000000"/>
      </a:dk1>
      <a:lt1>
        <a:srgbClr val="FFFFFF"/>
      </a:lt1>
      <a:dk2>
        <a:srgbClr val="000066"/>
      </a:dk2>
      <a:lt2>
        <a:srgbClr val="333333"/>
      </a:lt2>
      <a:accent1>
        <a:srgbClr val="DBDBF0"/>
      </a:accent1>
      <a:accent2>
        <a:srgbClr val="4B4EB5"/>
      </a:accent2>
      <a:accent3>
        <a:srgbClr val="FFFFFF"/>
      </a:accent3>
      <a:accent4>
        <a:srgbClr val="000000"/>
      </a:accent4>
      <a:accent5>
        <a:srgbClr val="DBDBF0"/>
      </a:accent5>
      <a:accent6>
        <a:srgbClr val="4346A4"/>
      </a:accent6>
      <a:hlink>
        <a:srgbClr val="C481CF"/>
      </a:hlink>
      <a:folHlink>
        <a:srgbClr val="76B749"/>
      </a:folHlink>
    </a:clrScheme>
    <a:fontScheme name="Office 主题">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Office 主题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主题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Staff training presentation">
  <a:themeElements>
    <a:clrScheme name="自定义 2">
      <a:dk1>
        <a:srgbClr val="000000"/>
      </a:dk1>
      <a:lt1>
        <a:srgbClr val="FFFFFF"/>
      </a:lt1>
      <a:dk2>
        <a:srgbClr val="000066"/>
      </a:dk2>
      <a:lt2>
        <a:srgbClr val="333333"/>
      </a:lt2>
      <a:accent1>
        <a:srgbClr val="DBDBF0"/>
      </a:accent1>
      <a:accent2>
        <a:srgbClr val="4B4EB5"/>
      </a:accent2>
      <a:accent3>
        <a:srgbClr val="FFFFFF"/>
      </a:accent3>
      <a:accent4>
        <a:srgbClr val="000000"/>
      </a:accent4>
      <a:accent5>
        <a:srgbClr val="DBDBF0"/>
      </a:accent5>
      <a:accent6>
        <a:srgbClr val="4346A4"/>
      </a:accent6>
      <a:hlink>
        <a:srgbClr val="C481CF"/>
      </a:hlink>
      <a:folHlink>
        <a:srgbClr val="76B749"/>
      </a:folHlink>
    </a:clrScheme>
    <a:fontScheme name="Office 主题">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Office 主题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主题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Staff training presentation">
  <a:themeElements>
    <a:clrScheme name="自定义 2">
      <a:dk1>
        <a:srgbClr val="000000"/>
      </a:dk1>
      <a:lt1>
        <a:srgbClr val="FFFFFF"/>
      </a:lt1>
      <a:dk2>
        <a:srgbClr val="000066"/>
      </a:dk2>
      <a:lt2>
        <a:srgbClr val="333333"/>
      </a:lt2>
      <a:accent1>
        <a:srgbClr val="DBDBF0"/>
      </a:accent1>
      <a:accent2>
        <a:srgbClr val="4B4EB5"/>
      </a:accent2>
      <a:accent3>
        <a:srgbClr val="FFFFFF"/>
      </a:accent3>
      <a:accent4>
        <a:srgbClr val="000000"/>
      </a:accent4>
      <a:accent5>
        <a:srgbClr val="DBDBF0"/>
      </a:accent5>
      <a:accent6>
        <a:srgbClr val="4346A4"/>
      </a:accent6>
      <a:hlink>
        <a:srgbClr val="C481CF"/>
      </a:hlink>
      <a:folHlink>
        <a:srgbClr val="76B749"/>
      </a:folHlink>
    </a:clrScheme>
    <a:fontScheme name="Office 主题">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Office 主题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主题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Staff training presentation">
  <a:themeElements>
    <a:clrScheme name="自定义 2">
      <a:dk1>
        <a:srgbClr val="000000"/>
      </a:dk1>
      <a:lt1>
        <a:srgbClr val="FFFFFF"/>
      </a:lt1>
      <a:dk2>
        <a:srgbClr val="000066"/>
      </a:dk2>
      <a:lt2>
        <a:srgbClr val="333333"/>
      </a:lt2>
      <a:accent1>
        <a:srgbClr val="DBDBF0"/>
      </a:accent1>
      <a:accent2>
        <a:srgbClr val="4B4EB5"/>
      </a:accent2>
      <a:accent3>
        <a:srgbClr val="FFFFFF"/>
      </a:accent3>
      <a:accent4>
        <a:srgbClr val="000000"/>
      </a:accent4>
      <a:accent5>
        <a:srgbClr val="DBDBF0"/>
      </a:accent5>
      <a:accent6>
        <a:srgbClr val="4346A4"/>
      </a:accent6>
      <a:hlink>
        <a:srgbClr val="C481CF"/>
      </a:hlink>
      <a:folHlink>
        <a:srgbClr val="76B749"/>
      </a:folHlink>
    </a:clrScheme>
    <a:fontScheme name="Office 主题">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Office 主题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主题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Technic</Template>
  <TotalTime>23103</TotalTime>
  <Words>15093</Words>
  <Application>Microsoft Office PowerPoint</Application>
  <PresentationFormat>全屏显示(4:3)</PresentationFormat>
  <Paragraphs>2454</Paragraphs>
  <Slides>162</Slides>
  <Notes>8</Notes>
  <HiddenSlides>0</HiddenSlides>
  <MMClips>0</MMClips>
  <ScaleCrop>false</ScaleCrop>
  <HeadingPairs>
    <vt:vector size="8" baseType="variant">
      <vt:variant>
        <vt:lpstr>已用的字体</vt:lpstr>
      </vt:variant>
      <vt:variant>
        <vt:i4>29</vt:i4>
      </vt:variant>
      <vt:variant>
        <vt:lpstr>主题</vt:lpstr>
      </vt:variant>
      <vt:variant>
        <vt:i4>28</vt:i4>
      </vt:variant>
      <vt:variant>
        <vt:lpstr>嵌入 OLE 服务器</vt:lpstr>
      </vt:variant>
      <vt:variant>
        <vt:i4>6</vt:i4>
      </vt:variant>
      <vt:variant>
        <vt:lpstr>幻灯片标题</vt:lpstr>
      </vt:variant>
      <vt:variant>
        <vt:i4>162</vt:i4>
      </vt:variant>
    </vt:vector>
  </HeadingPairs>
  <TitlesOfParts>
    <vt:vector size="225" baseType="lpstr">
      <vt:lpstr>Arial Unicode MS</vt:lpstr>
      <vt:lpstr>MS PGothic</vt:lpstr>
      <vt:lpstr>PMingLiU</vt:lpstr>
      <vt:lpstr>ZapfDingbats</vt:lpstr>
      <vt:lpstr>方正姚体</vt:lpstr>
      <vt:lpstr>仿宋</vt:lpstr>
      <vt:lpstr>仿宋_GB2312</vt:lpstr>
      <vt:lpstr>黑体</vt:lpstr>
      <vt:lpstr>华文彩云</vt:lpstr>
      <vt:lpstr>华文隶书</vt:lpstr>
      <vt:lpstr>华文新魏</vt:lpstr>
      <vt:lpstr>华文行楷</vt:lpstr>
      <vt:lpstr>楷体</vt:lpstr>
      <vt:lpstr>楷体_GB2312</vt:lpstr>
      <vt:lpstr>宋体</vt:lpstr>
      <vt:lpstr>微软雅黑</vt:lpstr>
      <vt:lpstr>幼圆</vt:lpstr>
      <vt:lpstr>Arial</vt:lpstr>
      <vt:lpstr>Berlin Sans FB</vt:lpstr>
      <vt:lpstr>Calibri</vt:lpstr>
      <vt:lpstr>Courier New</vt:lpstr>
      <vt:lpstr>Franklin Gothic Book</vt:lpstr>
      <vt:lpstr>Franklin Gothic Medium</vt:lpstr>
      <vt:lpstr>Symbol</vt:lpstr>
      <vt:lpstr>Tahoma</vt:lpstr>
      <vt:lpstr>Times New Roman</vt:lpstr>
      <vt:lpstr>Verdana</vt:lpstr>
      <vt:lpstr>Wingdings</vt:lpstr>
      <vt:lpstr>Wingdings 2</vt:lpstr>
      <vt:lpstr>暗香扑面</vt:lpstr>
      <vt:lpstr>mytemp1</vt:lpstr>
      <vt:lpstr>1_mytemp1</vt:lpstr>
      <vt:lpstr>2_mytemp1</vt:lpstr>
      <vt:lpstr>Staff training presentation</vt:lpstr>
      <vt:lpstr>1_Staff training presentation</vt:lpstr>
      <vt:lpstr>2_Staff training presentation</vt:lpstr>
      <vt:lpstr>3_Staff training presentation</vt:lpstr>
      <vt:lpstr>4_Staff training presentation</vt:lpstr>
      <vt:lpstr>1_暗香扑面</vt:lpstr>
      <vt:lpstr>2_暗香扑面</vt:lpstr>
      <vt:lpstr>PowerTemplat</vt:lpstr>
      <vt:lpstr>1_PowerTemplat</vt:lpstr>
      <vt:lpstr>2_PowerTemplat</vt:lpstr>
      <vt:lpstr>3_PowerTemplat</vt:lpstr>
      <vt:lpstr>4_PowerTemplat</vt:lpstr>
      <vt:lpstr>古瓶荷花</vt:lpstr>
      <vt:lpstr>3_mytemp1</vt:lpstr>
      <vt:lpstr>4_mytemp1</vt:lpstr>
      <vt:lpstr>5_mytemp1</vt:lpstr>
      <vt:lpstr>6_mytemp1</vt:lpstr>
      <vt:lpstr>7_mytemp1</vt:lpstr>
      <vt:lpstr>pattern8blocks</vt:lpstr>
      <vt:lpstr>1_pattern8blocks</vt:lpstr>
      <vt:lpstr>8_mytemp1</vt:lpstr>
      <vt:lpstr>3_暗香扑面</vt:lpstr>
      <vt:lpstr>2_pattern8blocks</vt:lpstr>
      <vt:lpstr>9_mytemp1</vt:lpstr>
      <vt:lpstr>Visio.Drawing.11</vt:lpstr>
      <vt:lpstr>位图图像</vt:lpstr>
      <vt:lpstr>Equation</vt:lpstr>
      <vt:lpstr>Visio</vt:lpstr>
      <vt:lpstr>Image</vt:lpstr>
      <vt:lpstr>VISIO</vt:lpstr>
      <vt:lpstr>PowerPoint 演示文稿</vt:lpstr>
      <vt:lpstr>PowerPoint 演示文稿</vt:lpstr>
      <vt:lpstr>什么是知识表示</vt:lpstr>
      <vt:lpstr>主要知识表示方法 Basic Methodologies</vt:lpstr>
      <vt:lpstr>PowerPoint 演示文稿</vt:lpstr>
      <vt:lpstr>PowerPoint 演示文稿</vt:lpstr>
      <vt:lpstr>PowerPoint 演示文稿</vt:lpstr>
      <vt:lpstr>PowerPoint 演示文稿</vt:lpstr>
      <vt:lpstr>解题过程：</vt:lpstr>
      <vt:lpstr>PowerPoint 演示文稿</vt:lpstr>
      <vt:lpstr>PowerPoint 演示文稿</vt:lpstr>
      <vt:lpstr>PowerPoint 演示文稿</vt:lpstr>
      <vt:lpstr>猴子和香蕉问题自动演示：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3.2.1 状态图搜索</vt:lpstr>
      <vt:lpstr>3.2.1 状态图搜索</vt:lpstr>
      <vt:lpstr>3.2.1 状态图搜索</vt:lpstr>
      <vt:lpstr>3.2.1 状态图搜索</vt:lpstr>
      <vt:lpstr>3.1.2 状态图搜索</vt:lpstr>
      <vt:lpstr>PowerPoint 演示文稿</vt:lpstr>
      <vt:lpstr>PowerPoint 演示文稿</vt:lpstr>
      <vt:lpstr>PowerPoint 演示文稿</vt:lpstr>
      <vt:lpstr>PowerPoint 演示文稿</vt:lpstr>
      <vt:lpstr>PowerPoint 演示文稿</vt:lpstr>
      <vt:lpstr>搜索图</vt:lpstr>
      <vt:lpstr>搜索树</vt:lpstr>
      <vt:lpstr>3.2.1 状态图搜索</vt:lpstr>
      <vt:lpstr>3.2.1 状态图搜索</vt:lpstr>
      <vt:lpstr>3.2.1 状态图搜索</vt:lpstr>
      <vt:lpstr>3.2.1 状态图搜索</vt:lpstr>
      <vt:lpstr>PowerPoint 演示文稿</vt:lpstr>
      <vt:lpstr>PowerPoint 演示文稿</vt:lpstr>
      <vt:lpstr>问题</vt:lpstr>
      <vt:lpstr>状态及其表示</vt:lpstr>
      <vt:lpstr>状态的转换</vt:lpstr>
      <vt:lpstr>传教士野人问题状态空间图</vt:lpstr>
      <vt:lpstr>传教士野人问题状态空间图</vt:lpstr>
      <vt:lpstr>传教士野人问题状态空间图</vt:lpstr>
      <vt:lpstr>传教士野人问题状态空间图</vt:lpstr>
      <vt:lpstr>回顾图搜索过程</vt:lpstr>
      <vt:lpstr>PowerPoint 演示文稿</vt:lpstr>
      <vt:lpstr>PowerPoint 演示文稿</vt:lpstr>
      <vt:lpstr>3.2.2 穷举式搜索</vt:lpstr>
      <vt:lpstr>3.2.2 穷举式搜索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3.2.2 穷举式搜索</vt:lpstr>
      <vt:lpstr>3.2.2 穷举式搜索</vt:lpstr>
      <vt:lpstr>3.2.2 穷举式搜索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3.2.2 穷举式搜索</vt:lpstr>
      <vt:lpstr>3.2.2 穷举式搜索</vt:lpstr>
      <vt:lpstr>3.2.2 穷举式搜索</vt:lpstr>
      <vt:lpstr>3.2.2 穷举式搜索</vt:lpstr>
      <vt:lpstr>3.2.3 启发式搜索</vt:lpstr>
      <vt:lpstr>3.2.3 启发式搜索</vt:lpstr>
      <vt:lpstr>3.2.3 启发式搜索</vt:lpstr>
      <vt:lpstr>3.2.3 启发式搜索</vt:lpstr>
      <vt:lpstr>3.2.3 启发式搜索</vt:lpstr>
      <vt:lpstr>3.2.3 启发式搜索</vt:lpstr>
      <vt:lpstr>3.2.3 启发式搜索</vt:lpstr>
      <vt:lpstr>PowerPoint 演示文稿</vt:lpstr>
      <vt:lpstr>PowerPoint 演示文稿</vt:lpstr>
      <vt:lpstr>3.2.3 启发式搜索</vt:lpstr>
      <vt:lpstr>PowerPoint 演示文稿</vt:lpstr>
      <vt:lpstr>3.2.4 加权状态图搜索</vt:lpstr>
      <vt:lpstr>3.2.4 加权状态图搜索</vt:lpstr>
      <vt:lpstr>3.2.4 加权状态图搜索</vt:lpstr>
      <vt:lpstr>3.2.4 加权状态图搜索</vt:lpstr>
      <vt:lpstr>3.2.4 加权状态图搜索</vt:lpstr>
      <vt:lpstr>PowerPoint 演示文稿</vt:lpstr>
      <vt:lpstr>内容回顾：树式搜索策略比较</vt:lpstr>
      <vt:lpstr>3.2.5 A算法和A*算法</vt:lpstr>
      <vt:lpstr>3.2.5 A算法和A*算法</vt:lpstr>
      <vt:lpstr>3.2.5 A算法和A*算法</vt:lpstr>
      <vt:lpstr>3.2.5 A算法和A*算法</vt:lpstr>
      <vt:lpstr>3.2.5 A算法</vt:lpstr>
      <vt:lpstr>3.2.5 A算法</vt:lpstr>
      <vt:lpstr>3.2.5 A算法</vt:lpstr>
      <vt:lpstr>3.2.5 A算法</vt:lpstr>
      <vt:lpstr>PowerPoint 演示文稿</vt:lpstr>
      <vt:lpstr>3.2.5 A*算法</vt:lpstr>
      <vt:lpstr>3.2.5 A*算法</vt:lpstr>
      <vt:lpstr>A*算法</vt:lpstr>
      <vt:lpstr>A*算法示例</vt:lpstr>
      <vt:lpstr>PowerPoint 演示文稿</vt:lpstr>
      <vt:lpstr>PowerPoint 演示文稿</vt:lpstr>
      <vt:lpstr>PowerPoint 演示文稿</vt:lpstr>
      <vt:lpstr>PowerPoint 演示文稿</vt:lpstr>
      <vt:lpstr>3.2.6 状态图搜索问题求解 </vt:lpstr>
      <vt:lpstr>3.2 状态图搜索问题求解 </vt:lpstr>
      <vt:lpstr>3.2 状态图搜索问题求解 </vt:lpstr>
      <vt:lpstr>3.3  问题归约法知识表示 （Problem Reduction Representation）</vt:lpstr>
      <vt:lpstr>3.3 问题归约法知识表示</vt:lpstr>
      <vt:lpstr>3.3.1 与或图知识表示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可解性判别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状态空间法和问题归约法比较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本章总结</vt:lpstr>
      <vt:lpstr>作业</vt:lpstr>
    </vt:vector>
  </TitlesOfParts>
  <Company>西安火炬电脑公司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Windows 用户</cp:lastModifiedBy>
  <cp:revision>257</cp:revision>
  <dcterms:created xsi:type="dcterms:W3CDTF">2004-03-24T08:02:06Z</dcterms:created>
  <dcterms:modified xsi:type="dcterms:W3CDTF">2025-05-12T05:46:10Z</dcterms:modified>
</cp:coreProperties>
</file>